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Roboto Slab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yncopate" charset="0"/>
      <p:regular r:id="rId24"/>
      <p:bold r:id="rId25"/>
    </p:embeddedFont>
    <p:embeddedFont>
      <p:font typeface="Average" charset="0"/>
      <p:regular r:id="rId26"/>
    </p:embeddedFont>
    <p:embeddedFont>
      <p:font typeface="Oswald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2B7F29-19AA-4D45-A13D-490130074B4D}">
  <a:tblStyle styleId="{0F2B7F29-19AA-4D45-A13D-490130074B4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4350278" y="3807169"/>
            <a:ext cx="443588" cy="140842"/>
            <a:chOff x="4137525" y="2915950"/>
            <a:chExt cx="869100" cy="207000"/>
          </a:xfrm>
        </p:grpSpPr>
        <p:sp>
          <p:nvSpPr>
            <p:cNvPr id="86" name="Shape 8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71257" y="1321066"/>
            <a:ext cx="7801500" cy="2306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671250" y="4233167"/>
            <a:ext cx="78015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‹Nº›</a:t>
            </a:fld>
            <a:endParaRPr lang="es-A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6" name="Shape 116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‹Nº›</a:t>
            </a:fld>
            <a:endParaRPr lang="es-A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43045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AR"/>
              <a:pPr lvl="0" rtl="0">
                <a:spcBef>
                  <a:spcPts val="0"/>
                </a:spcBef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A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-AR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s-AR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297425" y="1484775"/>
            <a:ext cx="8379900" cy="1539600"/>
            <a:chOff x="-278131" y="-8"/>
            <a:chExt cx="8379900" cy="1539600"/>
          </a:xfrm>
        </p:grpSpPr>
        <p:sp>
          <p:nvSpPr>
            <p:cNvPr id="135" name="Shape 135"/>
            <p:cNvSpPr/>
            <p:nvPr/>
          </p:nvSpPr>
          <p:spPr>
            <a:xfrm>
              <a:off x="-278130" y="-8"/>
              <a:ext cx="8379900" cy="1539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-278131" y="66241"/>
              <a:ext cx="8379900" cy="1389300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AR" sz="2800" b="1" i="0" u="none" strike="noStrike" cap="none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Desarrollo de una herramienta para el análisis y representación semántica de colecciones documentales a través del factor TF-IDF</a:t>
              </a:r>
            </a:p>
          </p:txBody>
        </p:sp>
      </p:grpSp>
      <p:sp>
        <p:nvSpPr>
          <p:cNvPr id="137" name="Shape 137"/>
          <p:cNvSpPr txBox="1"/>
          <p:nvPr/>
        </p:nvSpPr>
        <p:spPr>
          <a:xfrm>
            <a:off x="4928292" y="3573016"/>
            <a:ext cx="3246456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Dr. Liberatore, Gustavo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Lic. Vuotto, Andrés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Lic. Fernández, Gladys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09608" y="271192"/>
            <a:ext cx="73449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Jornadas Temas Actuales en Bibliotecología - 2016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209602" y="5550826"/>
            <a:ext cx="5976600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22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Departamento de Ciencia de la Información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409604" y="764704"/>
            <a:ext cx="7992887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41" name="Shape 141"/>
          <p:cNvCxnSpPr/>
          <p:nvPr/>
        </p:nvCxnSpPr>
        <p:spPr>
          <a:xfrm>
            <a:off x="409604" y="5323471"/>
            <a:ext cx="7992887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42" name="Shape 142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341" y="5550816"/>
            <a:ext cx="927600" cy="8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198900" y="5917391"/>
            <a:ext cx="3960299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Facultad de Humanidades - UNMdP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Shape 288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89" name="Shape 289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290" name="Shape 290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 l="8687" t="2632" r="6966" b="1974"/>
          <a:stretch/>
        </p:blipFill>
        <p:spPr>
          <a:xfrm>
            <a:off x="262425" y="706899"/>
            <a:ext cx="8666201" cy="55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1321407" y="15279"/>
            <a:ext cx="77751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Overview: Treemap &gt; Entidades</a:t>
            </a:r>
          </a:p>
        </p:txBody>
      </p:sp>
      <p:grpSp>
        <p:nvGrpSpPr>
          <p:cNvPr id="294" name="Shape 294"/>
          <p:cNvGrpSpPr/>
          <p:nvPr/>
        </p:nvGrpSpPr>
        <p:grpSpPr>
          <a:xfrm>
            <a:off x="4372828" y="575418"/>
            <a:ext cx="398343" cy="81001"/>
            <a:chOff x="3627275" y="1452475"/>
            <a:chExt cx="573900" cy="116700"/>
          </a:xfrm>
        </p:grpSpPr>
        <p:sp>
          <p:nvSpPr>
            <p:cNvPr id="295" name="Shape 295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l="2853" r="3276"/>
          <a:stretch/>
        </p:blipFill>
        <p:spPr>
          <a:xfrm>
            <a:off x="86305" y="1150469"/>
            <a:ext cx="9039900" cy="499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Shape 303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304" name="Shape 304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305" name="Shape 305" descr="hu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473799" y="15275"/>
            <a:ext cx="62013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Overview: nube de palabras 3D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4372828" y="651618"/>
            <a:ext cx="398343" cy="81001"/>
            <a:chOff x="3627275" y="1452475"/>
            <a:chExt cx="573900" cy="116700"/>
          </a:xfrm>
        </p:grpSpPr>
        <p:sp>
          <p:nvSpPr>
            <p:cNvPr id="309" name="Shape 309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l="11413" t="9805" r="12201" b="6155"/>
          <a:stretch/>
        </p:blipFill>
        <p:spPr>
          <a:xfrm>
            <a:off x="1673300" y="1719825"/>
            <a:ext cx="7395900" cy="4575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7" name="Shape 317"/>
          <p:cNvSpPr txBox="1"/>
          <p:nvPr/>
        </p:nvSpPr>
        <p:spPr>
          <a:xfrm>
            <a:off x="215194" y="783219"/>
            <a:ext cx="82809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22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http://humadoc.mdp.edu.ar:8080/search?scope=%2F&amp;query=</a:t>
            </a:r>
            <a:r>
              <a:rPr lang="es-AR" sz="22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Bibliometría</a:t>
            </a:r>
            <a:r>
              <a:rPr lang="es-AR" sz="22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&amp;rpp=10&amp;sort_by=0&amp;order=DESC&amp;submit=Ir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03300" y="1811300"/>
            <a:ext cx="1762800" cy="4467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AR" sz="19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Construcción de url de consulta donde la query incluye el término representado y linkeado en el gráfico obtenido desde la API de Google Chart.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Ejemplo: Bibliometría</a:t>
            </a:r>
          </a:p>
        </p:txBody>
      </p:sp>
      <p:sp>
        <p:nvSpPr>
          <p:cNvPr id="319" name="Shape 319"/>
          <p:cNvSpPr/>
          <p:nvPr/>
        </p:nvSpPr>
        <p:spPr>
          <a:xfrm>
            <a:off x="1474092" y="5277748"/>
            <a:ext cx="504000" cy="360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Shape 320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321" name="Shape 321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322" name="Shape 322" descr="hu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43799" y="15275"/>
            <a:ext cx="84960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Overview: conexión gráfico listado de items</a:t>
            </a:r>
          </a:p>
        </p:txBody>
      </p:sp>
      <p:grpSp>
        <p:nvGrpSpPr>
          <p:cNvPr id="325" name="Shape 325"/>
          <p:cNvGrpSpPr/>
          <p:nvPr/>
        </p:nvGrpSpPr>
        <p:grpSpPr>
          <a:xfrm>
            <a:off x="4372828" y="651618"/>
            <a:ext cx="398343" cy="81001"/>
            <a:chOff x="3627275" y="1452475"/>
            <a:chExt cx="573900" cy="116700"/>
          </a:xfrm>
        </p:grpSpPr>
        <p:sp>
          <p:nvSpPr>
            <p:cNvPr id="326" name="Shape 326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2310782" y="2420888"/>
            <a:ext cx="4550572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¡Muchas Gracias!</a:t>
            </a:r>
          </a:p>
        </p:txBody>
      </p:sp>
      <p:cxnSp>
        <p:nvCxnSpPr>
          <p:cNvPr id="334" name="Shape 334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335" name="Shape 335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336" name="Shape 336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265587" y="692695"/>
            <a:ext cx="78348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Antecedentes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247350" y="1745425"/>
            <a:ext cx="8649300" cy="20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•"/>
            </a:pPr>
            <a:r>
              <a:rPr lang="es-AR" sz="36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Almacenamiento de palabras claves vinculadas a los items </a:t>
            </a:r>
          </a:p>
          <a:p>
            <a:pPr marL="285750" lvl="0" indent="-28575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•"/>
            </a:pPr>
            <a:r>
              <a:rPr lang="es-AR" sz="36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Conexión a BD por medio de PHP</a:t>
            </a:r>
          </a:p>
          <a:p>
            <a:pPr marL="285750" lvl="0" indent="-285750" rtl="0">
              <a:spcBef>
                <a:spcPts val="0"/>
              </a:spcBef>
              <a:buClr>
                <a:srgbClr val="666666"/>
              </a:buClr>
              <a:buSzPct val="100000"/>
              <a:buFont typeface="Calibri"/>
              <a:buChar char="•"/>
            </a:pPr>
            <a:r>
              <a:rPr lang="es-AR" sz="36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Construcción de la query por medio de la URL (GET)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Shape 340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341" name="Shape 341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342" name="Shape 342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125" y="144625"/>
            <a:ext cx="9144000" cy="7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Requerimientos para el uso con</a:t>
            </a:r>
            <a:b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otros sistemas</a:t>
            </a:r>
          </a:p>
        </p:txBody>
      </p:sp>
      <p:grpSp>
        <p:nvGrpSpPr>
          <p:cNvPr id="345" name="Shape 345"/>
          <p:cNvGrpSpPr/>
          <p:nvPr/>
        </p:nvGrpSpPr>
        <p:grpSpPr>
          <a:xfrm>
            <a:off x="4372828" y="1413618"/>
            <a:ext cx="398343" cy="81001"/>
            <a:chOff x="3627275" y="1452475"/>
            <a:chExt cx="573900" cy="116700"/>
          </a:xfrm>
        </p:grpSpPr>
        <p:sp>
          <p:nvSpPr>
            <p:cNvPr id="346" name="Shape 346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ctrTitle"/>
          </p:nvPr>
        </p:nvSpPr>
        <p:spPr>
          <a:xfrm>
            <a:off x="380525" y="1321066"/>
            <a:ext cx="8541900" cy="230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AR" sz="3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Muchas gracias...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ubTitle" idx="1"/>
          </p:nvPr>
        </p:nvSpPr>
        <p:spPr>
          <a:xfrm>
            <a:off x="671250" y="4233167"/>
            <a:ext cx="78015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AR" sz="2200"/>
              <a:t>Liberatore, Gustavo</a:t>
            </a:r>
          </a:p>
          <a:p>
            <a:pPr lvl="0" rtl="0">
              <a:spcBef>
                <a:spcPts val="0"/>
              </a:spcBef>
              <a:buNone/>
            </a:pPr>
            <a:r>
              <a:rPr lang="es-AR" sz="2200"/>
              <a:t>Fernández, Gladys</a:t>
            </a:r>
          </a:p>
          <a:p>
            <a:pPr lvl="0" rtl="0">
              <a:spcBef>
                <a:spcPts val="0"/>
              </a:spcBef>
              <a:buNone/>
            </a:pPr>
            <a:r>
              <a:rPr lang="es-AR" sz="2200"/>
              <a:t>Vuotto, Andrés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hape 148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9" name="Shape 149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150" name="Shape 150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2381" y="2197864"/>
            <a:ext cx="2391300" cy="32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3210921" y="1629399"/>
            <a:ext cx="2754299" cy="49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chemeClr val="dk1"/>
                </a:solidFill>
                <a:latin typeface="Syncopate"/>
                <a:ea typeface="Syncopate"/>
                <a:cs typeface="Syncopate"/>
                <a:sym typeface="Syncopate"/>
              </a:rPr>
              <a:t>Repositorio Institucional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7424" y="2391134"/>
            <a:ext cx="2754300" cy="49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Modelo de análisis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313264" y="2391134"/>
            <a:ext cx="2754300" cy="49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Representaciones</a:t>
            </a:r>
          </a:p>
        </p:txBody>
      </p:sp>
      <p:sp>
        <p:nvSpPr>
          <p:cNvPr id="155" name="Shape 155"/>
          <p:cNvSpPr/>
          <p:nvPr/>
        </p:nvSpPr>
        <p:spPr>
          <a:xfrm>
            <a:off x="2821682" y="2128708"/>
            <a:ext cx="380400" cy="3133499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664913" y="2884283"/>
            <a:ext cx="2056800" cy="162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peso semántico en función de cada término.</a:t>
            </a:r>
          </a:p>
        </p:txBody>
      </p:sp>
      <p:sp>
        <p:nvSpPr>
          <p:cNvPr id="157" name="Shape 157"/>
          <p:cNvSpPr/>
          <p:nvPr/>
        </p:nvSpPr>
        <p:spPr>
          <a:xfrm rot="10800000">
            <a:off x="5928890" y="2128620"/>
            <a:ext cx="380400" cy="313350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6454476" y="2884283"/>
            <a:ext cx="2604600" cy="27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Grafos / Mapas,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organización, representación y recuperación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 rot="-5400000">
            <a:off x="-993074" y="3407182"/>
            <a:ext cx="2736900" cy="5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2000" b="1">
                <a:latin typeface="Syncopate"/>
                <a:ea typeface="Syncopate"/>
                <a:cs typeface="Syncopate"/>
                <a:sym typeface="Syncopate"/>
              </a:rPr>
              <a:t>Colección</a:t>
            </a:r>
          </a:p>
        </p:txBody>
      </p:sp>
      <p:sp>
        <p:nvSpPr>
          <p:cNvPr id="160" name="Shape 160"/>
          <p:cNvSpPr txBox="1"/>
          <p:nvPr/>
        </p:nvSpPr>
        <p:spPr>
          <a:xfrm rot="5400000">
            <a:off x="7420763" y="3326013"/>
            <a:ext cx="2736900" cy="5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2000" b="1">
                <a:latin typeface="Syncopate"/>
                <a:ea typeface="Syncopate"/>
                <a:cs typeface="Syncopate"/>
                <a:sym typeface="Syncopate"/>
              </a:rPr>
              <a:t>Usuario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623631" y="1791013"/>
            <a:ext cx="0" cy="3893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>
            <a:off x="8533986" y="1711198"/>
            <a:ext cx="0" cy="3893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63" name="Shape 163"/>
          <p:cNvSpPr txBox="1"/>
          <p:nvPr/>
        </p:nvSpPr>
        <p:spPr>
          <a:xfrm>
            <a:off x="125" y="144625"/>
            <a:ext cx="9144000" cy="7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El RI como fuente de datos para el </a:t>
            </a:r>
            <a:b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desarrollo de servicios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4372828" y="1261218"/>
            <a:ext cx="398343" cy="81001"/>
            <a:chOff x="3627275" y="1452475"/>
            <a:chExt cx="573900" cy="116700"/>
          </a:xfrm>
        </p:grpSpPr>
        <p:sp>
          <p:nvSpPr>
            <p:cNvPr id="166" name="Shape 166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65587" y="692695"/>
            <a:ext cx="783480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Antecedentes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47350" y="1593025"/>
            <a:ext cx="8649300" cy="20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AR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Modelo espacio-vectorial </a:t>
            </a:r>
            <a:r>
              <a:rPr lang="es-A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Cálculo de relaciones</a:t>
            </a:r>
          </a:p>
          <a:p>
            <a:pPr marR="0" lvl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AR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Browsing </a:t>
            </a:r>
            <a:r>
              <a:rPr lang="es-A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Navegación visual por medio de representación de estructuras y relaciones jerárquicas</a:t>
            </a:r>
          </a:p>
          <a:p>
            <a:pPr marR="0" lvl="0" algn="l" rtl="0">
              <a:spcBef>
                <a:spcPts val="0"/>
              </a:spcBef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AR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Querying </a:t>
            </a:r>
            <a:r>
              <a:rPr lang="es-A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Interacción con base de datos</a:t>
            </a:r>
          </a:p>
          <a:p>
            <a:pPr marR="0" lvl="0" algn="l" rtl="0">
              <a:spcBef>
                <a:spcPts val="0"/>
              </a:spcBef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Shape 175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76" name="Shape 176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177" name="Shape 177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25" y="144625"/>
            <a:ext cx="9144000" cy="7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Operaciones y procesamiento</a:t>
            </a:r>
            <a:b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de datos implementados con la BD Dspace </a:t>
            </a:r>
          </a:p>
        </p:txBody>
      </p:sp>
      <p:sp>
        <p:nvSpPr>
          <p:cNvPr id="180" name="Shape 180"/>
          <p:cNvSpPr/>
          <p:nvPr/>
        </p:nvSpPr>
        <p:spPr>
          <a:xfrm>
            <a:off x="4223650" y="2449300"/>
            <a:ext cx="717300" cy="715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223650" y="4659100"/>
            <a:ext cx="717300" cy="715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2" name="Shape 182"/>
          <p:cNvGrpSpPr/>
          <p:nvPr/>
        </p:nvGrpSpPr>
        <p:grpSpPr>
          <a:xfrm>
            <a:off x="4372828" y="1337418"/>
            <a:ext cx="398343" cy="81001"/>
            <a:chOff x="3627275" y="1452475"/>
            <a:chExt cx="573900" cy="116700"/>
          </a:xfrm>
        </p:grpSpPr>
        <p:sp>
          <p:nvSpPr>
            <p:cNvPr id="183" name="Shape 183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724490" y="1627025"/>
            <a:ext cx="7946700" cy="11073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377495" y="722296"/>
            <a:ext cx="8199900" cy="11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s-AR" sz="3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Espacio-vectorial (</a:t>
            </a:r>
            <a:r>
              <a:rPr lang="es-AR" sz="36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Salton</a:t>
            </a:r>
            <a:r>
              <a:rPr lang="es-AR" sz="3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1983)</a:t>
            </a: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457200" lvl="0" indent="-6985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s-AR" sz="1600" b="1" dirty="0">
                <a:solidFill>
                  <a:srgbClr val="FFFFFF"/>
                </a:solidFill>
              </a:rPr>
              <a:t>Define un espacio de múltiples dimensiones como representación de la colección. Se cuantifica el peso de cada palabra en una colección específica para definir el cálculo de </a:t>
            </a:r>
            <a:r>
              <a:rPr lang="es-AR" sz="1600" b="1" dirty="0" err="1">
                <a:solidFill>
                  <a:srgbClr val="FFFFFF"/>
                </a:solidFill>
              </a:rPr>
              <a:t>similaridad</a:t>
            </a:r>
            <a:r>
              <a:rPr lang="es-AR" sz="1600" b="1" dirty="0">
                <a:solidFill>
                  <a:srgbClr val="FFFFFF"/>
                </a:solidFill>
              </a:rPr>
              <a:t> entre consulta y colección.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2" name="Shape 192"/>
          <p:cNvSpPr txBox="1"/>
          <p:nvPr/>
        </p:nvSpPr>
        <p:spPr>
          <a:xfrm>
            <a:off x="953275" y="3142875"/>
            <a:ext cx="7946700" cy="28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s-AR" sz="2500" b="1">
                <a:solidFill>
                  <a:srgbClr val="FF9900"/>
                </a:solidFill>
              </a:rPr>
              <a:t>Cada documento y cada consulta se constituyen como un vector</a:t>
            </a:r>
            <a:r>
              <a:rPr lang="es-AR" sz="2500"/>
              <a:t> en un espacio dado por la colección</a:t>
            </a:r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s-AR" sz="2500" b="1">
                <a:solidFill>
                  <a:srgbClr val="FF9900"/>
                </a:solidFill>
              </a:rPr>
              <a:t>Los pesos de los términos de la consulta y de los documentos son calculados</a:t>
            </a:r>
            <a:r>
              <a:rPr lang="es-AR" sz="2500"/>
              <a:t> por medio de un factor estadístico en el momento de la consulta.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3" name="Shape 193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194" name="Shape 194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195" name="Shape 195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25" y="144625"/>
            <a:ext cx="9144000" cy="7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Modelo para la representación de la colección </a:t>
            </a:r>
          </a:p>
        </p:txBody>
      </p:sp>
      <p:grpSp>
        <p:nvGrpSpPr>
          <p:cNvPr id="198" name="Shape 198"/>
          <p:cNvGrpSpPr/>
          <p:nvPr/>
        </p:nvGrpSpPr>
        <p:grpSpPr>
          <a:xfrm>
            <a:off x="4372828" y="764704"/>
            <a:ext cx="398343" cy="81001"/>
            <a:chOff x="3627275" y="1452475"/>
            <a:chExt cx="573900" cy="116700"/>
          </a:xfrm>
        </p:grpSpPr>
        <p:sp>
          <p:nvSpPr>
            <p:cNvPr id="199" name="Shape 199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43675" y="40425"/>
            <a:ext cx="8642400" cy="11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Modelo espacio-vectorial: proceso de equiparación por coseno</a:t>
            </a: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3000" b="1">
              <a:solidFill>
                <a:srgbClr val="FF99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FF99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7" name="Shape 207" descr="Gráfico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1600"/>
            <a:ext cx="8833675" cy="4858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hape 208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09" name="Shape 209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210" name="Shape 210" descr="hu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grpSp>
        <p:nvGrpSpPr>
          <p:cNvPr id="212" name="Shape 212"/>
          <p:cNvGrpSpPr/>
          <p:nvPr/>
        </p:nvGrpSpPr>
        <p:grpSpPr>
          <a:xfrm>
            <a:off x="4372828" y="1108818"/>
            <a:ext cx="398343" cy="81001"/>
            <a:chOff x="3627275" y="1452475"/>
            <a:chExt cx="573900" cy="116700"/>
          </a:xfrm>
        </p:grpSpPr>
        <p:sp>
          <p:nvSpPr>
            <p:cNvPr id="213" name="Shape 213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07504" y="548679"/>
            <a:ext cx="7775196" cy="553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TF IDF: fórmula</a:t>
            </a:r>
          </a:p>
        </p:txBody>
      </p:sp>
      <p:pic>
        <p:nvPicPr>
          <p:cNvPr id="221" name="Shape 221" descr="exposicion-mercosur-20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75" y="1344950"/>
            <a:ext cx="8658000" cy="47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15075" y="-35775"/>
            <a:ext cx="8429400" cy="11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Modelo espacio-vectorial: cálculo de la ponderación de términos</a:t>
            </a: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3" name="Shape 223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24" name="Shape 224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225" name="Shape 225" descr="hu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grpSp>
        <p:nvGrpSpPr>
          <p:cNvPr id="227" name="Shape 227"/>
          <p:cNvGrpSpPr/>
          <p:nvPr/>
        </p:nvGrpSpPr>
        <p:grpSpPr>
          <a:xfrm>
            <a:off x="4372828" y="1032618"/>
            <a:ext cx="398343" cy="81001"/>
            <a:chOff x="3627275" y="1452475"/>
            <a:chExt cx="573900" cy="116700"/>
          </a:xfrm>
        </p:grpSpPr>
        <p:sp>
          <p:nvSpPr>
            <p:cNvPr id="228" name="Shape 228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10420" y="764704"/>
            <a:ext cx="632263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Proveniencia de los datos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46850" y="765100"/>
            <a:ext cx="9144000" cy="537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es-AR" sz="2200" b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Fuente de datos</a:t>
            </a:r>
            <a:r>
              <a:rPr lang="es-AR" sz="2200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/>
            </a:r>
            <a:br>
              <a:rPr lang="es-AR" sz="2200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s-AR" sz="2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Repositorio Institucional Humadoc (Fac. Hum. UNMDP) &gt; base de datos postgreSQL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es-AR" sz="2200" b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Comunidades:</a:t>
            </a:r>
            <a:r>
              <a:rPr lang="es-AR" sz="22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br>
              <a:rPr lang="es-AR" sz="22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s-AR" sz="2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Grado - Postgrado - Investigación - Extensión - Gestión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es-AR" sz="2200" b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Tabla:</a:t>
            </a:r>
            <a:r>
              <a:rPr lang="es-AR" sz="22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s-AR" sz="2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MetadataValue &gt; Campo 57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rgbClr val="666666"/>
              </a:buClr>
              <a:buSzPct val="100000"/>
              <a:buFont typeface="Average"/>
              <a:buChar char="●"/>
            </a:pPr>
            <a:r>
              <a:rPr lang="es-AR" sz="2200" b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Metadatos sobre el que se calculará el factor TF-IDF.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666666"/>
              </a:buClr>
              <a:buSzPct val="100000"/>
              <a:buFont typeface="Average"/>
              <a:buChar char="○"/>
            </a:pPr>
            <a:r>
              <a:rPr lang="es-AR" sz="2200" b="1" i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Términos de análisis:</a:t>
            </a:r>
            <a:r>
              <a:rPr lang="es-AR" sz="2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s-AR" sz="2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las palabras claves, provenientes del lenguaje libre, incluídas en cada uno de los documentos almacenados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666666"/>
              </a:buClr>
              <a:buSzPct val="100000"/>
              <a:buFont typeface="Average"/>
              <a:buChar char="○"/>
            </a:pPr>
            <a:r>
              <a:rPr lang="es-AR" sz="2200" b="1" i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Texto de los documentos:</a:t>
            </a:r>
            <a:r>
              <a:rPr lang="es-AR" sz="22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s-AR" sz="2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Título; resumen</a:t>
            </a:r>
          </a:p>
          <a:p>
            <a:pPr marL="0" marR="0" lvl="0" indent="-6985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es-AR" sz="2200" b="1" i="1">
                <a:solidFill>
                  <a:srgbClr val="666666"/>
                </a:solidFill>
                <a:latin typeface="Average"/>
                <a:ea typeface="Average"/>
                <a:cs typeface="Average"/>
                <a:sym typeface="Average"/>
              </a:rPr>
              <a:t>Metadatos para la organización visual:</a:t>
            </a:r>
            <a:r>
              <a:rPr lang="es-AR" sz="2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s-AR" sz="2200" b="1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Espacio; entidad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37" name="Shape 237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38" name="Shape 238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239" name="Shape 239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15075" y="-35775"/>
            <a:ext cx="8429400" cy="11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Proveniencia de los datos</a:t>
            </a: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2" name="Shape 242"/>
          <p:cNvGrpSpPr/>
          <p:nvPr/>
        </p:nvGrpSpPr>
        <p:grpSpPr>
          <a:xfrm>
            <a:off x="4372828" y="651618"/>
            <a:ext cx="398343" cy="81001"/>
            <a:chOff x="3627275" y="1452475"/>
            <a:chExt cx="573900" cy="116700"/>
          </a:xfrm>
        </p:grpSpPr>
        <p:sp>
          <p:nvSpPr>
            <p:cNvPr id="243" name="Shape 243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1169007" y="167679"/>
            <a:ext cx="77751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Ejemplo de matriz de datos obtenida</a:t>
            </a:r>
          </a:p>
        </p:txBody>
      </p:sp>
      <p:graphicFrame>
        <p:nvGraphicFramePr>
          <p:cNvPr id="251" name="Shape 251"/>
          <p:cNvGraphicFramePr/>
          <p:nvPr/>
        </p:nvGraphicFramePr>
        <p:xfrm>
          <a:off x="132218" y="12611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{0F2B7F29-19AA-4D45-A13D-490130074B4D}</a:tableStyleId>
              </a:tblPr>
              <a:tblGrid>
                <a:gridCol w="2219950"/>
                <a:gridCol w="2219950"/>
                <a:gridCol w="2219950"/>
                <a:gridCol w="2219950"/>
              </a:tblGrid>
              <a:tr h="417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u="none" strike="noStrike" cap="none"/>
                        <a:t>Palabra clave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u="none" strike="noStrike" cap="none"/>
                        <a:t>TF-IDF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u="none" strike="noStrike" cap="none"/>
                        <a:t>Espacio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u="none" strike="noStrike" cap="none"/>
                        <a:t>Entidad</a:t>
                      </a:r>
                    </a:p>
                  </a:txBody>
                  <a:tcPr marL="91450" marR="91450" marT="45725" marB="45725"/>
                </a:tc>
              </a:tr>
              <a:tr h="4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u="none" strike="noStrike" cap="none"/>
                        <a:t>Bibliometría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  <a:tr h="4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Biblioteca escolar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3,06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  <a:tr h="103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Sistemas Integrados de gestión bibliotecaria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2,43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  <a:tr h="72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Gestión del conocimiento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1,09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  <a:tr h="72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Necesidad de información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3,01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  <a:tr h="4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ALFIN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3,22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  <a:tr h="41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Interface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2,88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invest_tesis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AR" sz="1800" b="1"/>
                        <a:t>Depto_CI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cxnSp>
        <p:nvCxnSpPr>
          <p:cNvPr id="252" name="Shape 252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53" name="Shape 253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254" name="Shape 254" descr="hu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grpSp>
        <p:nvGrpSpPr>
          <p:cNvPr id="256" name="Shape 256"/>
          <p:cNvGrpSpPr/>
          <p:nvPr/>
        </p:nvGrpSpPr>
        <p:grpSpPr>
          <a:xfrm>
            <a:off x="4372828" y="804018"/>
            <a:ext cx="398343" cy="81001"/>
            <a:chOff x="3627275" y="1452475"/>
            <a:chExt cx="573900" cy="116700"/>
          </a:xfrm>
        </p:grpSpPr>
        <p:sp>
          <p:nvSpPr>
            <p:cNvPr id="257" name="Shape 257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Shape 264"/>
          <p:cNvGrpSpPr/>
          <p:nvPr/>
        </p:nvGrpSpPr>
        <p:grpSpPr>
          <a:xfrm>
            <a:off x="1502500" y="594825"/>
            <a:ext cx="7258875" cy="5721600"/>
            <a:chOff x="1502500" y="594825"/>
            <a:chExt cx="7258875" cy="5721600"/>
          </a:xfrm>
        </p:grpSpPr>
        <p:grpSp>
          <p:nvGrpSpPr>
            <p:cNvPr id="265" name="Shape 265"/>
            <p:cNvGrpSpPr/>
            <p:nvPr/>
          </p:nvGrpSpPr>
          <p:grpSpPr>
            <a:xfrm>
              <a:off x="1502500" y="594825"/>
              <a:ext cx="6233700" cy="5721600"/>
              <a:chOff x="1502500" y="594825"/>
              <a:chExt cx="6233700" cy="5721600"/>
            </a:xfrm>
          </p:grpSpPr>
          <p:pic>
            <p:nvPicPr>
              <p:cNvPr id="266" name="Shape 266"/>
              <p:cNvPicPr preferRelativeResize="0"/>
              <p:nvPr/>
            </p:nvPicPr>
            <p:blipFill rotWithShape="1">
              <a:blip r:embed="rId3">
                <a:alphaModFix/>
              </a:blip>
              <a:srcRect b="8206"/>
              <a:stretch/>
            </p:blipFill>
            <p:spPr>
              <a:xfrm>
                <a:off x="1502500" y="594825"/>
                <a:ext cx="6233700" cy="5721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Shape 267"/>
              <p:cNvSpPr/>
              <p:nvPr/>
            </p:nvSpPr>
            <p:spPr>
              <a:xfrm>
                <a:off x="1693500" y="2321775"/>
                <a:ext cx="1679400" cy="2769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68" name="Shape 268"/>
            <p:cNvSpPr txBox="1"/>
            <p:nvPr/>
          </p:nvSpPr>
          <p:spPr>
            <a:xfrm>
              <a:off x="6304375" y="4338725"/>
              <a:ext cx="2457000" cy="496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s-AR" sz="1600" b="1" i="1">
                  <a:solidFill>
                    <a:srgbClr val="FF9900"/>
                  </a:solidFill>
                </a:rPr>
                <a:t>Construcción matriz</a:t>
              </a:r>
              <a:br>
                <a:rPr lang="es-AR" sz="1600" b="1" i="1">
                  <a:solidFill>
                    <a:srgbClr val="FF9900"/>
                  </a:solidFill>
                </a:rPr>
              </a:br>
              <a:r>
                <a:rPr lang="es-AR" sz="1600" b="1" i="1">
                  <a:solidFill>
                    <a:srgbClr val="FF9900"/>
                  </a:solidFill>
                </a:rPr>
                <a:t>TF IDF</a:t>
              </a:r>
            </a:p>
          </p:txBody>
        </p:sp>
      </p:grpSp>
      <p:cxnSp>
        <p:nvCxnSpPr>
          <p:cNvPr id="269" name="Shape 269"/>
          <p:cNvCxnSpPr/>
          <p:nvPr/>
        </p:nvCxnSpPr>
        <p:spPr>
          <a:xfrm>
            <a:off x="-2700" y="6337447"/>
            <a:ext cx="9149400" cy="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270" name="Shape 270"/>
          <p:cNvSpPr txBox="1"/>
          <p:nvPr/>
        </p:nvSpPr>
        <p:spPr>
          <a:xfrm>
            <a:off x="598979" y="6445975"/>
            <a:ext cx="29979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Departamento de </a:t>
            </a:r>
            <a:b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2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Ciencia de la Información</a:t>
            </a:r>
          </a:p>
        </p:txBody>
      </p:sp>
      <p:pic>
        <p:nvPicPr>
          <p:cNvPr id="271" name="Shape 271" descr="hu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00" y="6402966"/>
            <a:ext cx="482100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6833128" y="6469225"/>
            <a:ext cx="2310600" cy="2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-AR" b="1" i="1"/>
              <a:t>TAB 2016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11700" y="-88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AR" sz="3000" b="1">
                <a:solidFill>
                  <a:srgbClr val="FF9900"/>
                </a:solidFill>
                <a:latin typeface="Roboto Slab"/>
                <a:ea typeface="Roboto Slab"/>
                <a:cs typeface="Roboto Slab"/>
                <a:sym typeface="Roboto Slab"/>
              </a:rPr>
              <a:t>Metodología y arquitectura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882135" y="5463450"/>
            <a:ext cx="612300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AR" sz="2500" b="1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840925" y="3787050"/>
            <a:ext cx="612300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AR" sz="2500" b="1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840925" y="1577250"/>
            <a:ext cx="612300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AR" sz="2500" b="1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  <p:sp>
        <p:nvSpPr>
          <p:cNvPr id="277" name="Shape 277"/>
          <p:cNvSpPr/>
          <p:nvPr/>
        </p:nvSpPr>
        <p:spPr>
          <a:xfrm>
            <a:off x="1224650" y="874750"/>
            <a:ext cx="122400" cy="1907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224650" y="2914655"/>
            <a:ext cx="122400" cy="2331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79" name="Shape 279"/>
          <p:cNvGrpSpPr/>
          <p:nvPr/>
        </p:nvGrpSpPr>
        <p:grpSpPr>
          <a:xfrm>
            <a:off x="4372828" y="516713"/>
            <a:ext cx="398343" cy="81001"/>
            <a:chOff x="3627275" y="1452475"/>
            <a:chExt cx="573900" cy="116700"/>
          </a:xfrm>
        </p:grpSpPr>
        <p:sp>
          <p:nvSpPr>
            <p:cNvPr id="280" name="Shape 280"/>
            <p:cNvSpPr/>
            <p:nvPr/>
          </p:nvSpPr>
          <p:spPr>
            <a:xfrm>
              <a:off x="36272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38558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4084475" y="1452475"/>
              <a:ext cx="116700" cy="1167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3" name="Shape 283"/>
          <p:cNvSpPr/>
          <p:nvPr/>
        </p:nvSpPr>
        <p:spPr>
          <a:xfrm>
            <a:off x="1224650" y="5404744"/>
            <a:ext cx="122400" cy="79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Presentación en pantalla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Roboto Slab</vt:lpstr>
      <vt:lpstr>Calibri</vt:lpstr>
      <vt:lpstr>Syncopate</vt:lpstr>
      <vt:lpstr>Average</vt:lpstr>
      <vt:lpstr>Oswald</vt:lpstr>
      <vt:lpstr>Tema de Office</vt:lpstr>
      <vt:lpstr>slate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Muchas gracias...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avuotto</cp:lastModifiedBy>
  <cp:revision>2</cp:revision>
  <dcterms:modified xsi:type="dcterms:W3CDTF">2016-11-10T22:12:46Z</dcterms:modified>
</cp:coreProperties>
</file>