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84" r:id="rId2"/>
    <p:sldId id="484" r:id="rId3"/>
    <p:sldId id="483" r:id="rId4"/>
    <p:sldId id="485" r:id="rId5"/>
    <p:sldId id="487" r:id="rId6"/>
    <p:sldId id="486" r:id="rId7"/>
    <p:sldId id="488" r:id="rId8"/>
    <p:sldId id="442" r:id="rId9"/>
    <p:sldId id="489" r:id="rId10"/>
    <p:sldId id="445" r:id="rId11"/>
    <p:sldId id="450" r:id="rId12"/>
    <p:sldId id="451" r:id="rId13"/>
    <p:sldId id="452" r:id="rId14"/>
    <p:sldId id="495" r:id="rId15"/>
    <p:sldId id="453" r:id="rId16"/>
    <p:sldId id="454" r:id="rId17"/>
    <p:sldId id="457" r:id="rId18"/>
    <p:sldId id="458" r:id="rId19"/>
    <p:sldId id="466" r:id="rId20"/>
    <p:sldId id="476" r:id="rId21"/>
    <p:sldId id="477" r:id="rId22"/>
    <p:sldId id="480" r:id="rId23"/>
    <p:sldId id="413" r:id="rId24"/>
    <p:sldId id="494" r:id="rId25"/>
    <p:sldId id="407" r:id="rId26"/>
    <p:sldId id="408" r:id="rId27"/>
    <p:sldId id="347" r:id="rId28"/>
    <p:sldId id="350" r:id="rId29"/>
    <p:sldId id="352" r:id="rId30"/>
    <p:sldId id="354" r:id="rId31"/>
    <p:sldId id="497" r:id="rId32"/>
    <p:sldId id="498" r:id="rId33"/>
    <p:sldId id="502" r:id="rId34"/>
    <p:sldId id="501" r:id="rId35"/>
    <p:sldId id="500" r:id="rId36"/>
    <p:sldId id="503" r:id="rId37"/>
    <p:sldId id="499" r:id="rId38"/>
    <p:sldId id="431" r:id="rId39"/>
    <p:sldId id="425" r:id="rId40"/>
    <p:sldId id="370" r:id="rId41"/>
    <p:sldId id="290" r:id="rId4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1" autoAdjust="0"/>
    <p:restoredTop sz="94660"/>
  </p:normalViewPr>
  <p:slideViewPr>
    <p:cSldViewPr>
      <p:cViewPr varScale="1">
        <p:scale>
          <a:sx n="44" d="100"/>
          <a:sy n="44" d="100"/>
        </p:scale>
        <p:origin x="-714"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526"/>
    </p:cViewPr>
  </p:sorterViewPr>
  <p:notesViewPr>
    <p:cSldViewPr>
      <p:cViewPr varScale="1">
        <p:scale>
          <a:sx n="53" d="100"/>
          <a:sy n="53" d="100"/>
        </p:scale>
        <p:origin x="-29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8A270A-B406-4DA0-954F-94156A16F1A2}" type="datetimeFigureOut">
              <a:rPr lang="pt-BR" smtClean="0"/>
              <a:pPr/>
              <a:t>11/11/2016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D8264-4E5F-4981-A39E-32C569D574BB}"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DC489-C268-4CA4-A01F-A233C1FC572D}" type="datetimeFigureOut">
              <a:rPr lang="pt-BR" smtClean="0"/>
              <a:pPr/>
              <a:t>11/11/2016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77657-6647-4939-A2DC-C97CCF00F60A}"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3777657-6647-4939-A2DC-C97CCF00F60A}" type="slidenum">
              <a:rPr lang="pt-BR" smtClean="0"/>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3777657-6647-4939-A2DC-C97CCF00F60A}"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3777657-6647-4939-A2DC-C97CCF00F60A}"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AU"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1FCC997B-0ED8-7744-B356-83C76DCB16F9}" type="slidenum">
              <a:rPr lang="en-GB" smtClean="0">
                <a:solidFill>
                  <a:prstClr val="black"/>
                </a:solidFill>
              </a:rPr>
              <a:pPr>
                <a:defRPr/>
              </a:pPr>
              <a:t>12</a:t>
            </a:fld>
            <a:endParaRPr lang="en-GB">
              <a:solidFill>
                <a:prstClr val="black"/>
              </a:solidFill>
            </a:endParaRPr>
          </a:p>
        </p:txBody>
      </p:sp>
    </p:spTree>
    <p:extLst>
      <p:ext uri="{BB962C8B-B14F-4D97-AF65-F5344CB8AC3E}">
        <p14:creationId xmlns="" xmlns:p14="http://schemas.microsoft.com/office/powerpoint/2010/main" val="92996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3733800"/>
            <a:ext cx="5486400" cy="5029200"/>
          </a:xfrm>
        </p:spPr>
        <p:txBody>
          <a:bodyPr>
            <a:normAutofit fontScale="85000" lnSpcReduction="10000"/>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1FCC997B-0ED8-7744-B356-83C76DCB16F9}" type="slidenum">
              <a:rPr lang="en-GB" smtClean="0">
                <a:solidFill>
                  <a:prstClr val="black"/>
                </a:solidFill>
              </a:rPr>
              <a:pPr>
                <a:defRPr/>
              </a:pPr>
              <a:t>13</a:t>
            </a:fld>
            <a:endParaRPr lang="en-GB">
              <a:solidFill>
                <a:prstClr val="black"/>
              </a:solidFill>
            </a:endParaRPr>
          </a:p>
        </p:txBody>
      </p:sp>
    </p:spTree>
    <p:extLst>
      <p:ext uri="{BB962C8B-B14F-4D97-AF65-F5344CB8AC3E}">
        <p14:creationId xmlns="" xmlns:p14="http://schemas.microsoft.com/office/powerpoint/2010/main" val="2413660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t-BR" smtClean="0"/>
              <a:t>Clique para editar o estilo do título mestre</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t-BR" smtClean="0"/>
              <a:t>Clique para editar o estilo do subtítulo mestre</a:t>
            </a:r>
            <a:endParaRPr kumimoji="0" lang="en-US"/>
          </a:p>
        </p:txBody>
      </p:sp>
      <p:sp>
        <p:nvSpPr>
          <p:cNvPr id="6" name="Espaço Reservado para Número de Slide 5"/>
          <p:cNvSpPr>
            <a:spLocks noGrp="1"/>
          </p:cNvSpPr>
          <p:nvPr>
            <p:ph type="sldNum" sz="quarter" idx="12"/>
          </p:nvPr>
        </p:nvSpPr>
        <p:spPr/>
        <p:txBody>
          <a:bodyPr/>
          <a:lstStyle/>
          <a:p>
            <a:fld id="{F969AFFE-727C-46F5-98F3-B26E43D62795}" type="slidenum">
              <a:rPr lang="pt-BR" smtClean="0"/>
              <a:pPr/>
              <a:t>‹Nº›</a:t>
            </a:fld>
            <a:endParaRPr lang="pt-BR"/>
          </a:p>
        </p:txBody>
      </p:sp>
      <p:sp>
        <p:nvSpPr>
          <p:cNvPr id="10" name="Retâ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2" name="ifla-logo.jpg"/>
          <p:cNvPicPr>
            <a:picLocks noChangeAspect="1"/>
          </p:cNvPicPr>
          <p:nvPr userDrawn="1"/>
        </p:nvPicPr>
        <p:blipFill>
          <a:blip r:embed="rId2" cstate="print"/>
          <a:srcRect/>
          <a:stretch>
            <a:fillRect/>
          </a:stretch>
        </p:blipFill>
        <p:spPr bwMode="auto">
          <a:xfrm>
            <a:off x="0" y="2472192"/>
            <a:ext cx="1043608" cy="1100824"/>
          </a:xfrm>
          <a:prstGeom prst="rect">
            <a:avLst/>
          </a:prstGeom>
          <a:noFill/>
          <a:ln w="12700">
            <a:noFill/>
            <a:miter lim="4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Rodapé 4"/>
          <p:cNvSpPr>
            <a:spLocks noGrp="1"/>
          </p:cNvSpPr>
          <p:nvPr>
            <p:ph type="ftr" sz="quarter" idx="11"/>
          </p:nvPr>
        </p:nvSpPr>
        <p:spPr/>
        <p:txBody>
          <a:bodyPr/>
          <a:lstStyle/>
          <a:p>
            <a:r>
              <a:rPr lang="pt-BR" dirty="0" smtClean="0"/>
              <a:t>Sueli Mara Ferreira – USP – IFLA LAC  - nov. 2016 – sueli.ferreira@gmail.com  /  iflalachair@gmail.com</a:t>
            </a:r>
            <a:endParaRPr lang="pt-BR" dirty="0"/>
          </a:p>
        </p:txBody>
      </p:sp>
      <p:sp>
        <p:nvSpPr>
          <p:cNvPr id="6" name="Espaço Reservado para Número de Slide 5"/>
          <p:cNvSpPr>
            <a:spLocks noGrp="1"/>
          </p:cNvSpPr>
          <p:nvPr>
            <p:ph type="sldNum" sz="quarter" idx="12"/>
          </p:nvPr>
        </p:nvSpPr>
        <p:spPr/>
        <p:txBody>
          <a:bodyPr/>
          <a:lstStyle/>
          <a:p>
            <a:fld id="{F969AFFE-727C-46F5-98F3-B26E43D6279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9" name="Retâ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tângu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Vertical 1"/>
          <p:cNvSpPr>
            <a:spLocks noGrp="1"/>
          </p:cNvSpPr>
          <p:nvPr>
            <p:ph type="title" orient="vert"/>
          </p:nvPr>
        </p:nvSpPr>
        <p:spPr>
          <a:xfrm>
            <a:off x="6781800" y="274640"/>
            <a:ext cx="19050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476999"/>
            <a:ext cx="2133600" cy="274320"/>
          </a:xfrm>
          <a:prstGeom prst="rect">
            <a:avLst/>
          </a:prstGeom>
        </p:spPr>
        <p:txBody>
          <a:bodyPr/>
          <a:lstStyle/>
          <a:p>
            <a:endParaRPr lang="pt-BR"/>
          </a:p>
        </p:txBody>
      </p:sp>
      <p:sp>
        <p:nvSpPr>
          <p:cNvPr id="5" name="Espaço Reservado para Rodapé 4"/>
          <p:cNvSpPr>
            <a:spLocks noGrp="1"/>
          </p:cNvSpPr>
          <p:nvPr>
            <p:ph type="ftr" sz="quarter" idx="11"/>
          </p:nvPr>
        </p:nvSpPr>
        <p:spPr>
          <a:xfrm>
            <a:off x="2640597" y="6377459"/>
            <a:ext cx="3836404" cy="365125"/>
          </a:xfrm>
        </p:spPr>
        <p:txBody>
          <a:bodyPr/>
          <a:lstStyle/>
          <a:p>
            <a:r>
              <a:rPr lang="pt-BR" smtClean="0"/>
              <a:t>Sueli Mara Ferreira – USP – IFLA LAC  - nov. 2015 – sueli.ferreira@gmail.com</a:t>
            </a:r>
            <a:endParaRPr lang="pt-BR"/>
          </a:p>
        </p:txBody>
      </p:sp>
      <p:sp>
        <p:nvSpPr>
          <p:cNvPr id="6" name="Espaço Reservado para Número de Slide 5"/>
          <p:cNvSpPr>
            <a:spLocks noGrp="1"/>
          </p:cNvSpPr>
          <p:nvPr>
            <p:ph type="sldNum" sz="quarter" idx="12"/>
          </p:nvPr>
        </p:nvSpPr>
        <p:spPr/>
        <p:txBody>
          <a:bodyPr/>
          <a:lstStyle/>
          <a:p>
            <a:fld id="{F969AFFE-727C-46F5-98F3-B26E43D6279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2196752" y="404664"/>
            <a:ext cx="8229600" cy="4625609"/>
          </a:xfrm>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Rodapé 4"/>
          <p:cNvSpPr>
            <a:spLocks noGrp="1"/>
          </p:cNvSpPr>
          <p:nvPr>
            <p:ph type="ftr" sz="quarter" idx="11"/>
          </p:nvPr>
        </p:nvSpPr>
        <p:spPr>
          <a:xfrm>
            <a:off x="827584" y="6432375"/>
            <a:ext cx="7535343" cy="381001"/>
          </a:xfrm>
        </p:spPr>
        <p:txBody>
          <a:bodyPr/>
          <a:lstStyle/>
          <a:p>
            <a:r>
              <a:rPr lang="pt-BR" dirty="0" smtClean="0"/>
              <a:t>Sueli Mara Ferreira – USP – IFLA LAC </a:t>
            </a:r>
            <a:r>
              <a:rPr lang="pt-BR" dirty="0" err="1" smtClean="0"/>
              <a:t>Chair</a:t>
            </a:r>
            <a:r>
              <a:rPr lang="pt-BR" dirty="0" smtClean="0"/>
              <a:t> - nov. 2016 – sueli.ferreira@gmail.com  /  iflalac.chair@gmail.com</a:t>
            </a:r>
            <a:endParaRPr lang="pt-BR" dirty="0"/>
          </a:p>
        </p:txBody>
      </p:sp>
      <p:sp>
        <p:nvSpPr>
          <p:cNvPr id="6" name="Espaço Reservado para Número de Slide 5"/>
          <p:cNvSpPr>
            <a:spLocks noGrp="1"/>
          </p:cNvSpPr>
          <p:nvPr>
            <p:ph type="sldNum" sz="quarter" idx="12"/>
          </p:nvPr>
        </p:nvSpPr>
        <p:spPr>
          <a:xfrm>
            <a:off x="8204396" y="6539056"/>
            <a:ext cx="733864" cy="274320"/>
          </a:xfrm>
        </p:spPr>
        <p:txBody>
          <a:bodyPr/>
          <a:lstStyle/>
          <a:p>
            <a:fld id="{F969AFFE-727C-46F5-98F3-B26E43D62795}" type="slidenum">
              <a:rPr lang="pt-BR" smtClean="0"/>
              <a:pPr/>
              <a:t>‹Nº›</a:t>
            </a:fld>
            <a:r>
              <a:rPr lang="pt-BR" dirty="0" smtClean="0"/>
              <a:t>/32</a:t>
            </a:r>
          </a:p>
        </p:txBody>
      </p:sp>
      <p:pic>
        <p:nvPicPr>
          <p:cNvPr id="7" name="ifla-logo.jpg"/>
          <p:cNvPicPr>
            <a:picLocks noChangeAspect="1"/>
          </p:cNvPicPr>
          <p:nvPr userDrawn="1"/>
        </p:nvPicPr>
        <p:blipFill>
          <a:blip r:embed="rId2" cstate="print"/>
          <a:srcRect/>
          <a:stretch>
            <a:fillRect/>
          </a:stretch>
        </p:blipFill>
        <p:spPr bwMode="auto">
          <a:xfrm>
            <a:off x="0" y="6093296"/>
            <a:ext cx="724958" cy="764704"/>
          </a:xfrm>
          <a:prstGeom prst="rect">
            <a:avLst/>
          </a:prstGeom>
          <a:noFill/>
          <a:ln w="12700">
            <a:noFill/>
            <a:miter lim="4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tâ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457200" y="6476999"/>
            <a:ext cx="2133600" cy="274320"/>
          </a:xfrm>
          <a:prstGeom prst="rect">
            <a:avLst/>
          </a:prstGeom>
        </p:spPr>
        <p:txBody>
          <a:bodyPr/>
          <a:lstStyle/>
          <a:p>
            <a:endParaRPr lang="pt-BR"/>
          </a:p>
        </p:txBody>
      </p:sp>
      <p:sp>
        <p:nvSpPr>
          <p:cNvPr id="5" name="Espaço Reservado para Rodapé 4"/>
          <p:cNvSpPr>
            <a:spLocks noGrp="1"/>
          </p:cNvSpPr>
          <p:nvPr>
            <p:ph type="ftr" sz="quarter" idx="11"/>
          </p:nvPr>
        </p:nvSpPr>
        <p:spPr/>
        <p:txBody>
          <a:bodyPr/>
          <a:lstStyle/>
          <a:p>
            <a:r>
              <a:rPr lang="pt-BR" smtClean="0"/>
              <a:t>Sueli Mara Ferreira – USP – IFLA LAC  - nov. 2015 – sueli.ferreira@gmail.com</a:t>
            </a:r>
            <a:endParaRPr lang="pt-BR"/>
          </a:p>
        </p:txBody>
      </p:sp>
      <p:sp>
        <p:nvSpPr>
          <p:cNvPr id="6" name="Espaço Reservado para Número de Slide 5"/>
          <p:cNvSpPr>
            <a:spLocks noGrp="1"/>
          </p:cNvSpPr>
          <p:nvPr>
            <p:ph type="sldNum" sz="quarter" idx="12"/>
          </p:nvPr>
        </p:nvSpPr>
        <p:spPr/>
        <p:txBody>
          <a:bodyPr/>
          <a:lstStyle/>
          <a:p>
            <a:fld id="{F969AFFE-727C-46F5-98F3-B26E43D6279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Rodapé 5"/>
          <p:cNvSpPr>
            <a:spLocks noGrp="1"/>
          </p:cNvSpPr>
          <p:nvPr>
            <p:ph type="ftr" sz="quarter" idx="11"/>
          </p:nvPr>
        </p:nvSpPr>
        <p:spPr/>
        <p:txBody>
          <a:bodyPr/>
          <a:lstStyle/>
          <a:p>
            <a:r>
              <a:rPr lang="pt-BR" dirty="0" smtClean="0"/>
              <a:t>Sueli Mara Ferreira – USP – IFLA LAC  - nov. 2016 – sueli.ferreira@gmail.com / iflalac.chair@gmail.com</a:t>
            </a:r>
            <a:endParaRPr lang="pt-BR" dirty="0"/>
          </a:p>
        </p:txBody>
      </p:sp>
      <p:sp>
        <p:nvSpPr>
          <p:cNvPr id="7" name="Espaço Reservado para Número de Slide 6"/>
          <p:cNvSpPr>
            <a:spLocks noGrp="1"/>
          </p:cNvSpPr>
          <p:nvPr>
            <p:ph type="sldNum" sz="quarter" idx="12"/>
          </p:nvPr>
        </p:nvSpPr>
        <p:spPr/>
        <p:txBody>
          <a:bodyPr/>
          <a:lstStyle/>
          <a:p>
            <a:fld id="{F969AFFE-727C-46F5-98F3-B26E43D6279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Tex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6" name="Espaço Reservado para Conteúd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457200" y="6476999"/>
            <a:ext cx="2133600" cy="274320"/>
          </a:xfrm>
          <a:prstGeom prst="rect">
            <a:avLst/>
          </a:prstGeom>
        </p:spPr>
        <p:txBody>
          <a:bodyPr/>
          <a:lstStyle/>
          <a:p>
            <a:endParaRPr lang="pt-BR"/>
          </a:p>
        </p:txBody>
      </p:sp>
      <p:sp>
        <p:nvSpPr>
          <p:cNvPr id="8" name="Espaço Reservado para Rodapé 7"/>
          <p:cNvSpPr>
            <a:spLocks noGrp="1"/>
          </p:cNvSpPr>
          <p:nvPr>
            <p:ph type="ftr" sz="quarter" idx="11"/>
          </p:nvPr>
        </p:nvSpPr>
        <p:spPr/>
        <p:txBody>
          <a:bodyPr/>
          <a:lstStyle/>
          <a:p>
            <a:r>
              <a:rPr lang="pt-BR" smtClean="0"/>
              <a:t>Sueli Mara Ferreira – USP – IFLA LAC  - nov. 2015 – sueli.ferreira@gmail.com</a:t>
            </a:r>
            <a:endParaRPr lang="pt-BR"/>
          </a:p>
        </p:txBody>
      </p:sp>
      <p:sp>
        <p:nvSpPr>
          <p:cNvPr id="9" name="Espaço Reservado para Número de Slide 8"/>
          <p:cNvSpPr>
            <a:spLocks noGrp="1"/>
          </p:cNvSpPr>
          <p:nvPr>
            <p:ph type="sldNum" sz="quarter" idx="12"/>
          </p:nvPr>
        </p:nvSpPr>
        <p:spPr/>
        <p:txBody>
          <a:bodyPr/>
          <a:lstStyle/>
          <a:p>
            <a:fld id="{F969AFFE-727C-46F5-98F3-B26E43D6279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4" name="Espaço Reservado para Rodapé 3"/>
          <p:cNvSpPr>
            <a:spLocks noGrp="1"/>
          </p:cNvSpPr>
          <p:nvPr>
            <p:ph type="ftr" sz="quarter" idx="11"/>
          </p:nvPr>
        </p:nvSpPr>
        <p:spPr/>
        <p:txBody>
          <a:bodyPr/>
          <a:lstStyle/>
          <a:p>
            <a:r>
              <a:rPr lang="pt-BR" dirty="0" smtClean="0"/>
              <a:t>Sueli Mara Ferreira – USP – IFLA LAC  - nov. 2016 – sueli.ferreira@gmail.com /  iflalac.chair@gmail.com</a:t>
            </a:r>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r>
              <a:rPr lang="pt-BR" dirty="0" smtClean="0"/>
              <a:t>Sueli Mara Ferreira – USP – IFLA LAC  - nov. 2016 – sueli.ferreira@gmail.com / iflalac.chair@gmail.com</a:t>
            </a:r>
            <a:endParaRPr lang="pt-BR" dirty="0"/>
          </a:p>
        </p:txBody>
      </p:sp>
      <p:sp>
        <p:nvSpPr>
          <p:cNvPr id="4" name="Espaço Reservado para Número de Slide 3"/>
          <p:cNvSpPr>
            <a:spLocks noGrp="1"/>
          </p:cNvSpPr>
          <p:nvPr>
            <p:ph type="sldNum" sz="quarter" idx="12"/>
          </p:nvPr>
        </p:nvSpPr>
        <p:spPr/>
        <p:txBody>
          <a:bodyPr/>
          <a:lstStyle/>
          <a:p>
            <a:fld id="{F969AFFE-727C-46F5-98F3-B26E43D6279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6" name="Espaço Reservado para Rodapé 5"/>
          <p:cNvSpPr>
            <a:spLocks noGrp="1"/>
          </p:cNvSpPr>
          <p:nvPr>
            <p:ph type="ftr" sz="quarter" idx="11"/>
          </p:nvPr>
        </p:nvSpPr>
        <p:spPr/>
        <p:txBody>
          <a:bodyPr/>
          <a:lstStyle/>
          <a:p>
            <a:r>
              <a:rPr lang="pt-BR" dirty="0" smtClean="0"/>
              <a:t>Sueli Mara Ferreira – USP – IFLA LAC  - nov. 2016 – sueli.ferreira@gmail.com  /  iflalac.chair@gmail.com</a:t>
            </a:r>
            <a:endParaRPr lang="pt-BR" dirty="0"/>
          </a:p>
        </p:txBody>
      </p:sp>
      <p:sp>
        <p:nvSpPr>
          <p:cNvPr id="7" name="Espaço Reservado para Número de Slide 6"/>
          <p:cNvSpPr>
            <a:spLocks noGrp="1"/>
          </p:cNvSpPr>
          <p:nvPr>
            <p:ph type="sldNum" sz="quarter" idx="12"/>
          </p:nvPr>
        </p:nvSpPr>
        <p:spPr/>
        <p:txBody>
          <a:bodyPr/>
          <a:lstStyle/>
          <a:p>
            <a:fld id="{F969AFFE-727C-46F5-98F3-B26E43D62795}" type="slidenum">
              <a:rPr lang="pt-BR" smtClean="0"/>
              <a:pPr/>
              <a:t>‹Nº›</a:t>
            </a:fld>
            <a:endParaRPr lang="pt-BR"/>
          </a:p>
        </p:txBody>
      </p:sp>
      <p:sp>
        <p:nvSpPr>
          <p:cNvPr id="12" name="Retâ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â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164592" y="1170432"/>
            <a:ext cx="2523744" cy="201168"/>
          </a:xfrm>
          <a:prstGeom prst="rect">
            <a:avLst/>
          </a:prstGeom>
        </p:spPr>
        <p:txBody>
          <a:bodyPr/>
          <a:lstStyle/>
          <a:p>
            <a:endParaRPr lang="pt-BR"/>
          </a:p>
        </p:txBody>
      </p:sp>
      <p:sp>
        <p:nvSpPr>
          <p:cNvPr id="11" name="Retâ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â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ço Reservado para Rodapé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pt-BR" smtClean="0"/>
              <a:t>Sueli Mara Ferreira – USP – IFLA LAC  - nov. 2015 – sueli.ferreira@gmail.com</a:t>
            </a:r>
            <a:endParaRPr lang="pt-BR"/>
          </a:p>
        </p:txBody>
      </p:sp>
      <p:sp>
        <p:nvSpPr>
          <p:cNvPr id="7" name="Espaço Reservado para Número de Slide 6"/>
          <p:cNvSpPr>
            <a:spLocks noGrp="1"/>
          </p:cNvSpPr>
          <p:nvPr>
            <p:ph type="sldNum" sz="quarter" idx="12"/>
          </p:nvPr>
        </p:nvSpPr>
        <p:spPr>
          <a:xfrm>
            <a:off x="8339328" y="1170432"/>
            <a:ext cx="733864" cy="201168"/>
          </a:xfrm>
        </p:spPr>
        <p:txBody>
          <a:bodyPr/>
          <a:lstStyle/>
          <a:p>
            <a:fld id="{F969AFFE-727C-46F5-98F3-B26E43D62795}"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â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tângu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ço Reservado para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5" name="Espaço Reservado para Rodapé 4"/>
          <p:cNvSpPr>
            <a:spLocks noGrp="1"/>
          </p:cNvSpPr>
          <p:nvPr>
            <p:ph type="ftr" sz="quarter" idx="3"/>
          </p:nvPr>
        </p:nvSpPr>
        <p:spPr>
          <a:xfrm>
            <a:off x="971600" y="6476998"/>
            <a:ext cx="7176715" cy="381001"/>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pt-BR" dirty="0" smtClean="0"/>
              <a:t>Sueli Mara Ferreira – USP – IFLA LAC  - nov. 2016 – sueli.ferreira@gmail.com / iflalac.chair@gmail.com</a:t>
            </a:r>
            <a:endParaRPr lang="pt-BR" dirty="0"/>
          </a:p>
        </p:txBody>
      </p:sp>
      <p:sp>
        <p:nvSpPr>
          <p:cNvPr id="6" name="Espaço Reservado para Número de Slid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969AFFE-727C-46F5-98F3-B26E43D62795}" type="slidenum">
              <a:rPr lang="pt-BR" smtClean="0"/>
              <a:pPr/>
              <a:t>‹Nº›</a:t>
            </a:fld>
            <a:endParaRPr lang="pt-BR"/>
          </a:p>
        </p:txBody>
      </p:sp>
      <p:pic>
        <p:nvPicPr>
          <p:cNvPr id="9" name="ifla-logo.jpg"/>
          <p:cNvPicPr>
            <a:picLocks noChangeAspect="1"/>
          </p:cNvPicPr>
          <p:nvPr userDrawn="1"/>
        </p:nvPicPr>
        <p:blipFill>
          <a:blip r:embed="rId13" cstate="print"/>
          <a:srcRect/>
          <a:stretch>
            <a:fillRect/>
          </a:stretch>
        </p:blipFill>
        <p:spPr bwMode="auto">
          <a:xfrm>
            <a:off x="0" y="6060999"/>
            <a:ext cx="755576" cy="797001"/>
          </a:xfrm>
          <a:prstGeom prst="rect">
            <a:avLst/>
          </a:prstGeom>
          <a:noFill/>
          <a:ln w="12700">
            <a:noFill/>
            <a:miter lim="4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ueli.ferreira@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fla.org/publications/node/10156" TargetMode="External"/><Relationship Id="rId2" Type="http://schemas.openxmlformats.org/officeDocument/2006/relationships/hyperlink" Target="http://www.ifla.org/libraries-development" TargetMode="External"/><Relationship Id="rId1" Type="http://schemas.openxmlformats.org/officeDocument/2006/relationships/slideLayout" Target="../slideLayouts/slideLayout2.xml"/><Relationship Id="rId4" Type="http://schemas.openxmlformats.org/officeDocument/2006/relationships/hyperlink" Target="http://www.ifla.org/node/10545?og=7409"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ueli.ferreira@gmail.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ueli.ferreira@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fla.org/ES/copyright-tlib"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mailto:sueli.ferreira@gmai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Iflalac.chair@gmail.com" TargetMode="External"/><Relationship Id="rId2" Type="http://schemas.openxmlformats.org/officeDocument/2006/relationships/hyperlink" Target="mailto:sueli.ferreira@gmai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flalac@gmail.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1472" y="2500306"/>
            <a:ext cx="8286808" cy="2143140"/>
          </a:xfrm>
        </p:spPr>
        <p:txBody>
          <a:bodyPr>
            <a:normAutofit fontScale="90000"/>
          </a:bodyPr>
          <a:lstStyle/>
          <a:p>
            <a:pPr algn="ctr"/>
            <a:r>
              <a:rPr lang="es-ES" sz="3600" dirty="0" smtClean="0"/>
              <a:t>Los bibliotecarios de América Latina y su involucramiento con las actividades internacionales desarrollada por IFLA</a:t>
            </a:r>
            <a:br>
              <a:rPr lang="es-ES" sz="3600" dirty="0" smtClean="0"/>
            </a:br>
            <a:r>
              <a:rPr lang="es-ES" sz="3600" dirty="0" smtClean="0"/>
              <a:t/>
            </a:r>
            <a:br>
              <a:rPr lang="es-ES" sz="3600" dirty="0" smtClean="0"/>
            </a:br>
            <a:r>
              <a:rPr lang="es-ES" sz="2000" dirty="0" smtClean="0"/>
              <a:t>Mar del Plata, 11 noviembre 2016</a:t>
            </a:r>
            <a:endParaRPr lang="pt-BR" sz="2000" dirty="0"/>
          </a:p>
        </p:txBody>
      </p:sp>
      <p:sp>
        <p:nvSpPr>
          <p:cNvPr id="4" name="CaixaDeTexto 3"/>
          <p:cNvSpPr txBox="1"/>
          <p:nvPr/>
        </p:nvSpPr>
        <p:spPr>
          <a:xfrm>
            <a:off x="727561" y="5143512"/>
            <a:ext cx="8195705" cy="1631216"/>
          </a:xfrm>
          <a:prstGeom prst="rect">
            <a:avLst/>
          </a:prstGeom>
          <a:noFill/>
        </p:spPr>
        <p:txBody>
          <a:bodyPr wrap="none" rtlCol="0">
            <a:spAutoFit/>
          </a:bodyPr>
          <a:lstStyle/>
          <a:p>
            <a:pPr algn="ctr"/>
            <a:r>
              <a:rPr lang="pt-BR" sz="2800" b="1" dirty="0" smtClean="0"/>
              <a:t>Sueli Mara Soares Pinto Ferreira</a:t>
            </a:r>
          </a:p>
          <a:p>
            <a:pPr algn="ctr"/>
            <a:r>
              <a:rPr lang="pt-BR" dirty="0" err="1" smtClean="0"/>
              <a:t>Profa</a:t>
            </a:r>
            <a:r>
              <a:rPr lang="pt-BR" dirty="0" smtClean="0"/>
              <a:t>. Titular – Universidade de São Paulo – </a:t>
            </a:r>
            <a:r>
              <a:rPr lang="pt-BR" b="1" dirty="0" smtClean="0"/>
              <a:t>sueli.ferreira@gmail.com</a:t>
            </a:r>
          </a:p>
          <a:p>
            <a:pPr algn="ctr"/>
            <a:r>
              <a:rPr lang="pt-BR" dirty="0" err="1" smtClean="0"/>
              <a:t>Chair</a:t>
            </a:r>
            <a:r>
              <a:rPr lang="pt-BR" dirty="0" smtClean="0"/>
              <a:t>  de </a:t>
            </a:r>
            <a:r>
              <a:rPr lang="pt-BR" dirty="0" err="1" smtClean="0"/>
              <a:t>la</a:t>
            </a:r>
            <a:r>
              <a:rPr lang="pt-BR" dirty="0" smtClean="0"/>
              <a:t> </a:t>
            </a:r>
            <a:r>
              <a:rPr lang="pt-BR" dirty="0" err="1" smtClean="0"/>
              <a:t>Section</a:t>
            </a:r>
            <a:r>
              <a:rPr lang="pt-BR" dirty="0" smtClean="0"/>
              <a:t> de América Latina y Caribe de </a:t>
            </a:r>
            <a:r>
              <a:rPr lang="pt-BR" dirty="0" err="1" smtClean="0"/>
              <a:t>la</a:t>
            </a:r>
            <a:r>
              <a:rPr lang="pt-BR" dirty="0" smtClean="0"/>
              <a:t> IFLA – </a:t>
            </a:r>
            <a:r>
              <a:rPr lang="pt-BR" b="1" dirty="0" smtClean="0"/>
              <a:t>iflalac.chair@gmail.com</a:t>
            </a:r>
          </a:p>
          <a:p>
            <a:pPr algn="ctr"/>
            <a:r>
              <a:rPr lang="pt-BR" dirty="0" smtClean="0"/>
              <a:t>Secretária de </a:t>
            </a:r>
            <a:r>
              <a:rPr lang="pt-BR" dirty="0" err="1" smtClean="0"/>
              <a:t>la</a:t>
            </a:r>
            <a:r>
              <a:rPr lang="pt-BR" dirty="0" smtClean="0"/>
              <a:t> IFLA </a:t>
            </a:r>
            <a:r>
              <a:rPr lang="pt-BR" dirty="0" err="1" smtClean="0"/>
              <a:t>Division</a:t>
            </a:r>
            <a:r>
              <a:rPr lang="pt-BR" dirty="0" smtClean="0"/>
              <a:t> V  (África, Ásia , Oceania e América Latina e Caribe)</a:t>
            </a:r>
          </a:p>
          <a:p>
            <a:pPr algn="ctr"/>
            <a:endParaRPr lang="pt-BR" dirty="0"/>
          </a:p>
        </p:txBody>
      </p:sp>
      <p:pic>
        <p:nvPicPr>
          <p:cNvPr id="6" name="Picture 13"/>
          <p:cNvPicPr>
            <a:picLocks noChangeAspect="1" noChangeArrowheads="1"/>
          </p:cNvPicPr>
          <p:nvPr/>
        </p:nvPicPr>
        <p:blipFill>
          <a:blip r:embed="rId3" cstate="print"/>
          <a:srcRect/>
          <a:stretch>
            <a:fillRect/>
          </a:stretch>
        </p:blipFill>
        <p:spPr bwMode="auto">
          <a:xfrm>
            <a:off x="0" y="6464300"/>
            <a:ext cx="1117600" cy="393700"/>
          </a:xfrm>
          <a:prstGeom prst="rect">
            <a:avLst/>
          </a:prstGeom>
          <a:noFill/>
          <a:ln w="9525">
            <a:noFill/>
            <a:miter lim="800000"/>
            <a:headEnd/>
            <a:tailEnd/>
          </a:ln>
        </p:spPr>
      </p:pic>
      <p:sp>
        <p:nvSpPr>
          <p:cNvPr id="7" name="Espaço Reservado para Número de Slide 6"/>
          <p:cNvSpPr>
            <a:spLocks noGrp="1"/>
          </p:cNvSpPr>
          <p:nvPr>
            <p:ph type="sldNum" sz="quarter" idx="12"/>
          </p:nvPr>
        </p:nvSpPr>
        <p:spPr/>
        <p:txBody>
          <a:bodyPr/>
          <a:lstStyle/>
          <a:p>
            <a:fld id="{F969AFFE-727C-46F5-98F3-B26E43D62795}" type="slidenum">
              <a:rPr lang="pt-BR" smtClean="0"/>
              <a:pPr/>
              <a:t>1</a:t>
            </a:fld>
            <a:endParaRPr lang="pt-BR"/>
          </a:p>
        </p:txBody>
      </p:sp>
      <p:pic>
        <p:nvPicPr>
          <p:cNvPr id="3" name="Picture 2"/>
          <p:cNvPicPr>
            <a:picLocks noChangeAspect="1" noChangeArrowheads="1"/>
          </p:cNvPicPr>
          <p:nvPr/>
        </p:nvPicPr>
        <p:blipFill>
          <a:blip r:embed="rId4" cstate="print"/>
          <a:srcRect/>
          <a:stretch>
            <a:fillRect/>
          </a:stretch>
        </p:blipFill>
        <p:spPr bwMode="auto">
          <a:xfrm>
            <a:off x="1" y="0"/>
            <a:ext cx="4499992" cy="136666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33671" y="-27384"/>
            <a:ext cx="4710329" cy="1412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ACCESO A LA INFORMACCIÓN</a:t>
            </a:r>
            <a:endParaRPr lang="pt-BR" dirty="0"/>
          </a:p>
        </p:txBody>
      </p:sp>
      <p:sp>
        <p:nvSpPr>
          <p:cNvPr id="3" name="Espaço Reservado para Conteúdo 2"/>
          <p:cNvSpPr>
            <a:spLocks noGrp="1"/>
          </p:cNvSpPr>
          <p:nvPr>
            <p:ph idx="1"/>
          </p:nvPr>
        </p:nvSpPr>
        <p:spPr>
          <a:xfrm>
            <a:off x="457200" y="1500175"/>
            <a:ext cx="8229600" cy="4900626"/>
          </a:xfrm>
        </p:spPr>
        <p:txBody>
          <a:bodyPr>
            <a:normAutofit/>
          </a:bodyPr>
          <a:lstStyle/>
          <a:p>
            <a:pPr marL="0" indent="0" algn="ctr">
              <a:buNone/>
            </a:pPr>
            <a:r>
              <a:rPr lang="es-ES" dirty="0" smtClean="0"/>
              <a:t>Las Naciones Unidas establecen tanto</a:t>
            </a:r>
          </a:p>
          <a:p>
            <a:pPr marL="0" indent="0" algn="ctr">
              <a:buNone/>
            </a:pPr>
            <a:r>
              <a:rPr lang="es-ES" b="1" dirty="0" smtClean="0">
                <a:solidFill>
                  <a:srgbClr val="C00000"/>
                </a:solidFill>
              </a:rPr>
              <a:t>el derecho humano de acceso y participación </a:t>
            </a:r>
            <a:r>
              <a:rPr lang="es-ES" dirty="0" smtClean="0"/>
              <a:t>en la cultura, la investigación y </a:t>
            </a:r>
            <a:r>
              <a:rPr lang="es-PE" dirty="0" smtClean="0"/>
              <a:t>la enseñanza</a:t>
            </a:r>
            <a:r>
              <a:rPr lang="pt-BR" dirty="0" smtClean="0"/>
              <a:t>,</a:t>
            </a:r>
            <a:endParaRPr lang="es-UY" dirty="0" smtClean="0"/>
          </a:p>
          <a:p>
            <a:pPr marL="0" indent="0" algn="ctr">
              <a:buNone/>
            </a:pPr>
            <a:r>
              <a:rPr lang="es-UY" dirty="0" smtClean="0"/>
              <a:t>como </a:t>
            </a:r>
          </a:p>
          <a:p>
            <a:pPr marL="0" indent="0" algn="ctr">
              <a:buNone/>
            </a:pPr>
            <a:r>
              <a:rPr lang="es-UY" dirty="0" smtClean="0"/>
              <a:t>el  </a:t>
            </a:r>
            <a:r>
              <a:rPr lang="es-ES" b="1" dirty="0" smtClean="0">
                <a:solidFill>
                  <a:srgbClr val="C00000"/>
                </a:solidFill>
              </a:rPr>
              <a:t>derecho del creador de una obra a disfrutar de su trabajo.</a:t>
            </a:r>
            <a:r>
              <a:rPr lang="es-UY" b="1" dirty="0" smtClean="0">
                <a:solidFill>
                  <a:srgbClr val="C00000"/>
                </a:solidFill>
              </a:rPr>
              <a:t> </a:t>
            </a:r>
          </a:p>
          <a:p>
            <a:pPr marL="0" indent="0" algn="ctr">
              <a:buNone/>
            </a:pPr>
            <a:endParaRPr lang="es-UY" dirty="0" smtClean="0"/>
          </a:p>
          <a:p>
            <a:pPr marL="0" lvl="0" indent="0" algn="ctr">
              <a:buNone/>
            </a:pPr>
            <a:r>
              <a:rPr lang="es-UY" sz="2200" dirty="0" smtClean="0">
                <a:solidFill>
                  <a:prstClr val="black"/>
                </a:solidFill>
              </a:rPr>
              <a:t>Art. 27 de la </a:t>
            </a:r>
            <a:r>
              <a:rPr lang="es-UY" sz="2200" b="1" dirty="0" smtClean="0">
                <a:solidFill>
                  <a:prstClr val="black"/>
                </a:solidFill>
              </a:rPr>
              <a:t>Declaración</a:t>
            </a:r>
            <a:r>
              <a:rPr lang="es-UY" sz="2200" dirty="0" smtClean="0">
                <a:solidFill>
                  <a:prstClr val="black"/>
                </a:solidFill>
              </a:rPr>
              <a:t> </a:t>
            </a:r>
            <a:r>
              <a:rPr lang="es-UY" sz="2200" b="1" dirty="0" smtClean="0">
                <a:solidFill>
                  <a:prstClr val="black"/>
                </a:solidFill>
              </a:rPr>
              <a:t>Universal de los DDHH </a:t>
            </a:r>
            <a:r>
              <a:rPr lang="es-UY" sz="2200" dirty="0" smtClean="0">
                <a:solidFill>
                  <a:prstClr val="black"/>
                </a:solidFill>
              </a:rPr>
              <a:t>y art. 15 </a:t>
            </a:r>
            <a:r>
              <a:rPr lang="es-UY" sz="2200" b="1" dirty="0" smtClean="0">
                <a:solidFill>
                  <a:prstClr val="black"/>
                </a:solidFill>
              </a:rPr>
              <a:t>del </a:t>
            </a:r>
            <a:r>
              <a:rPr lang="es-ES" sz="2400" b="1" dirty="0" smtClean="0"/>
              <a:t>Pacto Internacional de Derechos Económicos, Sociales y Culturales </a:t>
            </a:r>
            <a:r>
              <a:rPr lang="es-ES" sz="2400" dirty="0" smtClean="0"/>
              <a:t>(PIDESC)</a:t>
            </a:r>
            <a:r>
              <a:rPr lang="es-UY" sz="2200" dirty="0" smtClean="0">
                <a:solidFill>
                  <a:prstClr val="black"/>
                </a:solidFill>
              </a:rPr>
              <a:t> </a:t>
            </a:r>
          </a:p>
          <a:p>
            <a:endParaRPr lang="pt-BR" dirty="0"/>
          </a:p>
        </p:txBody>
      </p:sp>
      <p:sp>
        <p:nvSpPr>
          <p:cNvPr id="4" name="Espaço Reservado para Número de Slide 3"/>
          <p:cNvSpPr>
            <a:spLocks noGrp="1"/>
          </p:cNvSpPr>
          <p:nvPr>
            <p:ph type="sldNum" sz="quarter" idx="12"/>
          </p:nvPr>
        </p:nvSpPr>
        <p:spPr/>
        <p:txBody>
          <a:bodyPr>
            <a:normAutofit/>
          </a:bodyPr>
          <a:lstStyle/>
          <a:p>
            <a:fld id="{F969AFFE-727C-46F5-98F3-B26E43D62795}" type="slidenum">
              <a:rPr lang="pt-BR" smtClean="0"/>
              <a:pPr/>
              <a:t>10</a:t>
            </a:fld>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ONU – AGENDA 2030 (2015)</a:t>
            </a:r>
            <a:endParaRPr lang="pt-BR" dirty="0"/>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11</a:t>
            </a:fld>
            <a:endParaRPr lang="en-US"/>
          </a:p>
        </p:txBody>
      </p:sp>
      <p:sp>
        <p:nvSpPr>
          <p:cNvPr id="5" name="Espaço Reservado para Conteúdo 4"/>
          <p:cNvSpPr>
            <a:spLocks noGrp="1"/>
          </p:cNvSpPr>
          <p:nvPr>
            <p:ph sz="quarter" idx="1"/>
          </p:nvPr>
        </p:nvSpPr>
        <p:spPr>
          <a:xfrm>
            <a:off x="612648" y="1600200"/>
            <a:ext cx="8174194" cy="5257800"/>
          </a:xfrm>
        </p:spPr>
        <p:txBody>
          <a:bodyPr>
            <a:normAutofit fontScale="92500" lnSpcReduction="10000"/>
          </a:bodyPr>
          <a:lstStyle/>
          <a:p>
            <a:pPr>
              <a:buNone/>
            </a:pPr>
            <a:r>
              <a:rPr lang="en-US" dirty="0" smtClean="0">
                <a:latin typeface="Calibri" pitchFamily="34" charset="0"/>
              </a:rPr>
              <a:t>17 </a:t>
            </a:r>
            <a:r>
              <a:rPr lang="en-US" dirty="0" err="1" smtClean="0">
                <a:latin typeface="Calibri" pitchFamily="34" charset="0"/>
              </a:rPr>
              <a:t>Objetivos</a:t>
            </a:r>
            <a:r>
              <a:rPr lang="en-US" dirty="0" smtClean="0">
                <a:latin typeface="Calibri" pitchFamily="34" charset="0"/>
              </a:rPr>
              <a:t> de </a:t>
            </a:r>
            <a:r>
              <a:rPr lang="en-US" dirty="0" err="1" smtClean="0">
                <a:latin typeface="Calibri" pitchFamily="34" charset="0"/>
              </a:rPr>
              <a:t>Desenvolvimento</a:t>
            </a:r>
            <a:r>
              <a:rPr lang="en-US" dirty="0" smtClean="0">
                <a:latin typeface="Calibri" pitchFamily="34" charset="0"/>
              </a:rPr>
              <a:t> </a:t>
            </a:r>
            <a:r>
              <a:rPr lang="en-US" dirty="0" err="1" smtClean="0">
                <a:latin typeface="Calibri" pitchFamily="34" charset="0"/>
              </a:rPr>
              <a:t>Sustentável</a:t>
            </a:r>
            <a:r>
              <a:rPr lang="en-US" dirty="0" smtClean="0">
                <a:latin typeface="Calibri" pitchFamily="34" charset="0"/>
              </a:rPr>
              <a:t> (SDGs) </a:t>
            </a:r>
          </a:p>
          <a:p>
            <a:pPr>
              <a:buNone/>
            </a:pPr>
            <a:endParaRPr lang="en-US" dirty="0" smtClean="0">
              <a:latin typeface="Calibri" pitchFamily="34" charset="0"/>
            </a:endParaRPr>
          </a:p>
          <a:p>
            <a:pPr>
              <a:buNone/>
            </a:pPr>
            <a:endParaRPr lang="en-US" dirty="0" smtClean="0">
              <a:latin typeface="Calibri" pitchFamily="34" charset="0"/>
            </a:endParaRPr>
          </a:p>
          <a:p>
            <a:pPr algn="ctr">
              <a:buNone/>
            </a:pPr>
            <a:r>
              <a:rPr lang="en-US" dirty="0" smtClean="0">
                <a:latin typeface="Calibri" pitchFamily="34" charset="0"/>
              </a:rPr>
              <a:t>con un total de 179 targets</a:t>
            </a:r>
          </a:p>
          <a:p>
            <a:pPr algn="ctr">
              <a:buNone/>
            </a:pPr>
            <a:r>
              <a:rPr lang="en-US" sz="6600" dirty="0" smtClean="0">
                <a:latin typeface="Calibri" pitchFamily="34" charset="0"/>
              </a:rPr>
              <a:t>=</a:t>
            </a:r>
          </a:p>
          <a:p>
            <a:pPr algn="ctr">
              <a:buNone/>
            </a:pPr>
            <a:r>
              <a:rPr lang="es-ES" dirty="0" smtClean="0"/>
              <a:t>El acceso a la información y las bibliotecas apoyan a objetivos como la erradicación de la pobreza, la agricultura, la educación de calidad, la prestación universal y acceso público a las TIC, la cultura y el crecimiento económico, entre otros.</a:t>
            </a:r>
            <a:endParaRPr lang="en-US" dirty="0" smtClean="0"/>
          </a:p>
        </p:txBody>
      </p:sp>
      <p:sp>
        <p:nvSpPr>
          <p:cNvPr id="6" name="Seta para baixo 5"/>
          <p:cNvSpPr/>
          <p:nvPr/>
        </p:nvSpPr>
        <p:spPr>
          <a:xfrm>
            <a:off x="4071934" y="2214554"/>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GPoster-16PeaceAndJustice1.jpg"/>
          <p:cNvPicPr>
            <a:picLocks noGrp="1" noChangeAspect="1"/>
          </p:cNvPicPr>
          <p:nvPr>
            <p:ph idx="1"/>
          </p:nvPr>
        </p:nvPicPr>
        <p:blipFill rotWithShape="1">
          <a:blip r:embed="rId3" cstate="screen">
            <a:extLst>
              <a:ext uri="{28A0092B-C50C-407E-A947-70E740481C1C}">
                <a14:useLocalDpi xmlns="" xmlns:a14="http://schemas.microsoft.com/office/drawing/2010/main"/>
              </a:ext>
            </a:extLst>
          </a:blip>
          <a:srcRect r="3249" b="70082"/>
          <a:stretch/>
        </p:blipFill>
        <p:spPr>
          <a:xfrm>
            <a:off x="1524000" y="1828800"/>
            <a:ext cx="2994150" cy="1390651"/>
          </a:xfrm>
        </p:spPr>
      </p:pic>
      <p:sp>
        <p:nvSpPr>
          <p:cNvPr id="4" name="Title 3"/>
          <p:cNvSpPr>
            <a:spLocks noGrp="1"/>
          </p:cNvSpPr>
          <p:nvPr>
            <p:ph type="title"/>
          </p:nvPr>
        </p:nvSpPr>
        <p:spPr>
          <a:xfrm>
            <a:off x="571472" y="357166"/>
            <a:ext cx="7086600" cy="857250"/>
          </a:xfrm>
        </p:spPr>
        <p:txBody>
          <a:bodyPr/>
          <a:lstStyle/>
          <a:p>
            <a:r>
              <a:rPr lang="en-AU" dirty="0" err="1" smtClean="0">
                <a:latin typeface="Calibri" pitchFamily="34" charset="0"/>
              </a:rPr>
              <a:t>Aceso</a:t>
            </a:r>
            <a:r>
              <a:rPr lang="en-AU" dirty="0" smtClean="0">
                <a:latin typeface="Calibri" pitchFamily="34" charset="0"/>
              </a:rPr>
              <a:t> a la </a:t>
            </a:r>
            <a:r>
              <a:rPr lang="en-AU" dirty="0" err="1" smtClean="0">
                <a:latin typeface="Calibri" pitchFamily="34" charset="0"/>
              </a:rPr>
              <a:t>Información</a:t>
            </a:r>
            <a:endParaRPr lang="en-AU" dirty="0">
              <a:latin typeface="Calibri" pitchFamily="34" charset="0"/>
            </a:endParaRPr>
          </a:p>
        </p:txBody>
      </p:sp>
      <p:sp>
        <p:nvSpPr>
          <p:cNvPr id="10" name="Content Placeholder 4"/>
          <p:cNvSpPr txBox="1">
            <a:spLocks/>
          </p:cNvSpPr>
          <p:nvPr/>
        </p:nvSpPr>
        <p:spPr bwMode="auto">
          <a:xfrm>
            <a:off x="3938076" y="1405930"/>
            <a:ext cx="5026411" cy="4687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4000"/>
              </a:lnSpc>
              <a:spcBef>
                <a:spcPct val="20000"/>
              </a:spcBef>
              <a:spcAft>
                <a:spcPct val="0"/>
              </a:spcAft>
              <a:buClr>
                <a:srgbClr val="D50033"/>
              </a:buClr>
              <a:buFont typeface="Arial" charset="0"/>
              <a:buChar char="•"/>
              <a:defRPr sz="3200" kern="1200">
                <a:solidFill>
                  <a:schemeClr val="tx1"/>
                </a:solidFill>
                <a:latin typeface="Arial"/>
                <a:ea typeface="ＭＳ Ｐゴシック" charset="-128"/>
                <a:cs typeface="ＭＳ Ｐゴシック" charset="-128"/>
              </a:defRPr>
            </a:lvl1pPr>
            <a:lvl2pPr marL="742950" indent="-285750" algn="l" rtl="0" eaLnBrk="0" fontAlgn="base" hangingPunct="0">
              <a:lnSpc>
                <a:spcPct val="114000"/>
              </a:lnSpc>
              <a:spcBef>
                <a:spcPct val="20000"/>
              </a:spcBef>
              <a:spcAft>
                <a:spcPct val="0"/>
              </a:spcAft>
              <a:buClr>
                <a:srgbClr val="D50033"/>
              </a:buClr>
              <a:buFont typeface="Arial" charset="0"/>
              <a:buChar char="–"/>
              <a:defRPr sz="2800" kern="1200">
                <a:solidFill>
                  <a:schemeClr val="tx1"/>
                </a:solidFill>
                <a:latin typeface="Arial"/>
                <a:ea typeface="ＭＳ Ｐゴシック" charset="0"/>
                <a:cs typeface="Arial"/>
              </a:defRPr>
            </a:lvl2pPr>
            <a:lvl3pPr marL="1143000" indent="-228600" algn="l" rtl="0" eaLnBrk="0" fontAlgn="base" hangingPunct="0">
              <a:lnSpc>
                <a:spcPct val="114000"/>
              </a:lnSpc>
              <a:spcBef>
                <a:spcPct val="20000"/>
              </a:spcBef>
              <a:spcAft>
                <a:spcPct val="0"/>
              </a:spcAft>
              <a:buClr>
                <a:srgbClr val="D50033"/>
              </a:buClr>
              <a:buFont typeface="Arial" charset="0"/>
              <a:buChar char="•"/>
              <a:defRPr sz="2400" kern="1200">
                <a:solidFill>
                  <a:schemeClr val="tx1"/>
                </a:solidFill>
                <a:latin typeface="Arial"/>
                <a:ea typeface="Arial" charset="0"/>
                <a:cs typeface="Arial"/>
              </a:defRPr>
            </a:lvl3pPr>
            <a:lvl4pPr marL="1600200" indent="-228600" algn="l" rtl="0" eaLnBrk="0" fontAlgn="base" hangingPunct="0">
              <a:lnSpc>
                <a:spcPct val="114000"/>
              </a:lnSpc>
              <a:spcBef>
                <a:spcPct val="20000"/>
              </a:spcBef>
              <a:spcAft>
                <a:spcPct val="0"/>
              </a:spcAft>
              <a:buClr>
                <a:srgbClr val="D50033"/>
              </a:buClr>
              <a:buFont typeface="Arial" charset="0"/>
              <a:buChar char="–"/>
              <a:defRPr sz="2000" kern="1200">
                <a:solidFill>
                  <a:schemeClr val="tx1"/>
                </a:solidFill>
                <a:latin typeface="Arial"/>
                <a:ea typeface="Arial" charset="0"/>
                <a:cs typeface="Arial"/>
              </a:defRPr>
            </a:lvl4pPr>
            <a:lvl5pPr marL="2057400" indent="-228600" algn="l" rtl="0" eaLnBrk="0" fontAlgn="base" hangingPunct="0">
              <a:lnSpc>
                <a:spcPct val="114000"/>
              </a:lnSpc>
              <a:spcBef>
                <a:spcPct val="20000"/>
              </a:spcBef>
              <a:spcAft>
                <a:spcPct val="0"/>
              </a:spcAft>
              <a:buClr>
                <a:srgbClr val="D50033"/>
              </a:buClr>
              <a:buFont typeface="Arial" charset="0"/>
              <a:buChar char="»"/>
              <a:defRPr sz="2000" kern="1200">
                <a:solidFill>
                  <a:schemeClr val="tx1"/>
                </a:solidFill>
                <a:latin typeface="Arial"/>
                <a:ea typeface="Arial"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buFont typeface="Arial" charset="0"/>
              <a:buNone/>
            </a:pPr>
            <a:r>
              <a:rPr lang="en-GB" sz="2400" dirty="0" smtClean="0">
                <a:solidFill>
                  <a:prstClr val="black"/>
                </a:solidFill>
              </a:rPr>
              <a:t>Meta </a:t>
            </a:r>
            <a:r>
              <a:rPr lang="en-GB" sz="2400" dirty="0">
                <a:solidFill>
                  <a:prstClr val="black"/>
                </a:solidFill>
              </a:rPr>
              <a:t>16.10</a:t>
            </a:r>
            <a:r>
              <a:rPr lang="en-GB" sz="2400" dirty="0" smtClean="0">
                <a:solidFill>
                  <a:prstClr val="black"/>
                </a:solidFill>
              </a:rPr>
              <a:t>: “</a:t>
            </a:r>
            <a:r>
              <a:rPr lang="en-GB" sz="2400" dirty="0" err="1" smtClean="0">
                <a:solidFill>
                  <a:prstClr val="black"/>
                </a:solidFill>
              </a:rPr>
              <a:t>Garantizar</a:t>
            </a:r>
            <a:r>
              <a:rPr lang="en-GB" sz="2400" dirty="0" smtClean="0">
                <a:solidFill>
                  <a:prstClr val="black"/>
                </a:solidFill>
              </a:rPr>
              <a:t> el </a:t>
            </a:r>
            <a:r>
              <a:rPr lang="en-GB" sz="2400" dirty="0" err="1" smtClean="0">
                <a:solidFill>
                  <a:prstClr val="black"/>
                </a:solidFill>
              </a:rPr>
              <a:t>acceso</a:t>
            </a:r>
            <a:r>
              <a:rPr lang="en-GB" sz="2400" dirty="0" smtClean="0">
                <a:solidFill>
                  <a:prstClr val="black"/>
                </a:solidFill>
              </a:rPr>
              <a:t> </a:t>
            </a:r>
            <a:r>
              <a:rPr lang="en-GB" sz="2400" dirty="0" err="1" smtClean="0">
                <a:solidFill>
                  <a:prstClr val="black"/>
                </a:solidFill>
              </a:rPr>
              <a:t>público</a:t>
            </a:r>
            <a:r>
              <a:rPr lang="en-GB" sz="2400" dirty="0" smtClean="0">
                <a:solidFill>
                  <a:prstClr val="black"/>
                </a:solidFill>
              </a:rPr>
              <a:t> a la </a:t>
            </a:r>
            <a:r>
              <a:rPr lang="en-GB" sz="2400" dirty="0" err="1" smtClean="0">
                <a:solidFill>
                  <a:prstClr val="black"/>
                </a:solidFill>
              </a:rPr>
              <a:t>información</a:t>
            </a:r>
            <a:r>
              <a:rPr lang="en-GB" sz="2400" dirty="0" smtClean="0">
                <a:solidFill>
                  <a:prstClr val="black"/>
                </a:solidFill>
              </a:rPr>
              <a:t> y </a:t>
            </a:r>
            <a:r>
              <a:rPr lang="en-GB" sz="2400" dirty="0" err="1" smtClean="0">
                <a:solidFill>
                  <a:prstClr val="black"/>
                </a:solidFill>
              </a:rPr>
              <a:t>proteger</a:t>
            </a:r>
            <a:r>
              <a:rPr lang="en-GB" sz="2400" dirty="0" smtClean="0">
                <a:solidFill>
                  <a:prstClr val="black"/>
                </a:solidFill>
              </a:rPr>
              <a:t> los </a:t>
            </a:r>
            <a:r>
              <a:rPr lang="en-GB" sz="2400" dirty="0" err="1" smtClean="0">
                <a:solidFill>
                  <a:prstClr val="black"/>
                </a:solidFill>
              </a:rPr>
              <a:t>derechos</a:t>
            </a:r>
            <a:r>
              <a:rPr lang="en-GB" sz="2400" dirty="0" smtClean="0">
                <a:solidFill>
                  <a:prstClr val="black"/>
                </a:solidFill>
              </a:rPr>
              <a:t> </a:t>
            </a:r>
            <a:r>
              <a:rPr lang="en-GB" sz="2400" dirty="0" err="1" smtClean="0">
                <a:solidFill>
                  <a:prstClr val="black"/>
                </a:solidFill>
              </a:rPr>
              <a:t>fundamentales</a:t>
            </a:r>
            <a:r>
              <a:rPr lang="en-GB" sz="2400" dirty="0" smtClean="0">
                <a:solidFill>
                  <a:prstClr val="black"/>
                </a:solidFill>
              </a:rPr>
              <a:t>, de </a:t>
            </a:r>
            <a:r>
              <a:rPr lang="en-GB" sz="2400" dirty="0" err="1" smtClean="0">
                <a:solidFill>
                  <a:prstClr val="black"/>
                </a:solidFill>
              </a:rPr>
              <a:t>conformidad</a:t>
            </a:r>
            <a:r>
              <a:rPr lang="en-GB" sz="2400" dirty="0" smtClean="0">
                <a:solidFill>
                  <a:prstClr val="black"/>
                </a:solidFill>
              </a:rPr>
              <a:t> con la </a:t>
            </a:r>
            <a:r>
              <a:rPr lang="en-GB" sz="2400" dirty="0" err="1" smtClean="0">
                <a:solidFill>
                  <a:prstClr val="black"/>
                </a:solidFill>
              </a:rPr>
              <a:t>legislación</a:t>
            </a:r>
            <a:r>
              <a:rPr lang="en-GB" sz="2400" dirty="0" smtClean="0">
                <a:solidFill>
                  <a:prstClr val="black"/>
                </a:solidFill>
              </a:rPr>
              <a:t> </a:t>
            </a:r>
            <a:r>
              <a:rPr lang="en-GB" sz="2400" dirty="0" err="1" smtClean="0">
                <a:solidFill>
                  <a:prstClr val="black"/>
                </a:solidFill>
              </a:rPr>
              <a:t>nacional</a:t>
            </a:r>
            <a:r>
              <a:rPr lang="en-GB" sz="2400" dirty="0" smtClean="0">
                <a:solidFill>
                  <a:prstClr val="black"/>
                </a:solidFill>
              </a:rPr>
              <a:t> y los </a:t>
            </a:r>
            <a:r>
              <a:rPr lang="en-GB" sz="2400" dirty="0" err="1" smtClean="0">
                <a:solidFill>
                  <a:prstClr val="black"/>
                </a:solidFill>
              </a:rPr>
              <a:t>convenios</a:t>
            </a:r>
            <a:r>
              <a:rPr lang="en-GB" sz="2400" dirty="0" smtClean="0">
                <a:solidFill>
                  <a:prstClr val="black"/>
                </a:solidFill>
              </a:rPr>
              <a:t> </a:t>
            </a:r>
            <a:r>
              <a:rPr lang="en-GB" sz="2400" dirty="0" err="1" smtClean="0">
                <a:solidFill>
                  <a:prstClr val="black"/>
                </a:solidFill>
              </a:rPr>
              <a:t>internacionales</a:t>
            </a:r>
            <a:endParaRPr lang="en-GB" sz="2400" dirty="0" smtClean="0">
              <a:solidFill>
                <a:prstClr val="black"/>
              </a:solidFill>
            </a:endParaRPr>
          </a:p>
          <a:p>
            <a:pPr marL="0" lvl="1" indent="0" defTabSz="914400">
              <a:buFont typeface="Arial" charset="0"/>
              <a:buNone/>
            </a:pPr>
            <a:endParaRPr lang="en-US" sz="1600" dirty="0" smtClean="0">
              <a:solidFill>
                <a:prstClr val="black"/>
              </a:solidFill>
            </a:endParaRPr>
          </a:p>
          <a:p>
            <a:pPr marL="0" lvl="1" indent="0" defTabSz="914400">
              <a:buFont typeface="Arial" charset="0"/>
              <a:buNone/>
            </a:pPr>
            <a:r>
              <a:rPr lang="en-US" sz="1800" dirty="0" err="1" smtClean="0">
                <a:solidFill>
                  <a:prstClr val="black"/>
                </a:solidFill>
              </a:rPr>
              <a:t>Objetivo</a:t>
            </a:r>
            <a:r>
              <a:rPr lang="en-US" sz="1800" dirty="0" smtClean="0">
                <a:solidFill>
                  <a:prstClr val="black"/>
                </a:solidFill>
              </a:rPr>
              <a:t> 16: </a:t>
            </a:r>
            <a:r>
              <a:rPr lang="en-US" sz="1800" dirty="0" err="1" smtClean="0">
                <a:solidFill>
                  <a:prstClr val="black"/>
                </a:solidFill>
              </a:rPr>
              <a:t>Promover</a:t>
            </a:r>
            <a:r>
              <a:rPr lang="en-US" sz="1800" dirty="0" smtClean="0">
                <a:solidFill>
                  <a:prstClr val="black"/>
                </a:solidFill>
              </a:rPr>
              <a:t> </a:t>
            </a:r>
            <a:r>
              <a:rPr lang="en-US" sz="1800" dirty="0" err="1" smtClean="0">
                <a:solidFill>
                  <a:prstClr val="black"/>
                </a:solidFill>
              </a:rPr>
              <a:t>sociedades</a:t>
            </a:r>
            <a:r>
              <a:rPr lang="en-US" sz="1800" dirty="0" smtClean="0">
                <a:solidFill>
                  <a:prstClr val="black"/>
                </a:solidFill>
              </a:rPr>
              <a:t> </a:t>
            </a:r>
            <a:r>
              <a:rPr lang="en-US" sz="1800" dirty="0" err="1" smtClean="0">
                <a:solidFill>
                  <a:prstClr val="black"/>
                </a:solidFill>
              </a:rPr>
              <a:t>pacíficas</a:t>
            </a:r>
            <a:r>
              <a:rPr lang="en-US" sz="1800" dirty="0" smtClean="0">
                <a:solidFill>
                  <a:prstClr val="black"/>
                </a:solidFill>
              </a:rPr>
              <a:t> e </a:t>
            </a:r>
            <a:r>
              <a:rPr lang="en-US" sz="1800" dirty="0" err="1" smtClean="0">
                <a:solidFill>
                  <a:prstClr val="black"/>
                </a:solidFill>
              </a:rPr>
              <a:t>inclusivas</a:t>
            </a:r>
            <a:r>
              <a:rPr lang="en-US" sz="1800" dirty="0" smtClean="0">
                <a:solidFill>
                  <a:prstClr val="black"/>
                </a:solidFill>
              </a:rPr>
              <a:t> </a:t>
            </a:r>
            <a:r>
              <a:rPr lang="en-US" sz="1800" dirty="0" err="1" smtClean="0">
                <a:solidFill>
                  <a:prstClr val="black"/>
                </a:solidFill>
              </a:rPr>
              <a:t>para</a:t>
            </a:r>
            <a:r>
              <a:rPr lang="en-US" sz="1800" dirty="0" smtClean="0">
                <a:solidFill>
                  <a:prstClr val="black"/>
                </a:solidFill>
              </a:rPr>
              <a:t> el </a:t>
            </a:r>
            <a:r>
              <a:rPr lang="en-US" sz="1800" dirty="0" err="1" smtClean="0">
                <a:solidFill>
                  <a:prstClr val="black"/>
                </a:solidFill>
              </a:rPr>
              <a:t>desarrollo</a:t>
            </a:r>
            <a:r>
              <a:rPr lang="en-US" sz="1800" dirty="0" smtClean="0">
                <a:solidFill>
                  <a:prstClr val="black"/>
                </a:solidFill>
              </a:rPr>
              <a:t> </a:t>
            </a:r>
            <a:r>
              <a:rPr lang="en-US" sz="1800" dirty="0" err="1" smtClean="0">
                <a:solidFill>
                  <a:prstClr val="black"/>
                </a:solidFill>
              </a:rPr>
              <a:t>sostenible</a:t>
            </a:r>
            <a:r>
              <a:rPr lang="en-US" sz="1800" dirty="0" smtClean="0">
                <a:solidFill>
                  <a:prstClr val="black"/>
                </a:solidFill>
              </a:rPr>
              <a:t>, </a:t>
            </a:r>
            <a:r>
              <a:rPr lang="en-US" sz="1800" dirty="0" err="1" smtClean="0">
                <a:solidFill>
                  <a:prstClr val="black"/>
                </a:solidFill>
              </a:rPr>
              <a:t>facilitar</a:t>
            </a:r>
            <a:r>
              <a:rPr lang="en-US" sz="1800" dirty="0" smtClean="0">
                <a:solidFill>
                  <a:prstClr val="black"/>
                </a:solidFill>
              </a:rPr>
              <a:t> el </a:t>
            </a:r>
            <a:r>
              <a:rPr lang="en-US" sz="1800" dirty="0" err="1" smtClean="0">
                <a:solidFill>
                  <a:prstClr val="black"/>
                </a:solidFill>
              </a:rPr>
              <a:t>acceso</a:t>
            </a:r>
            <a:r>
              <a:rPr lang="en-US" sz="1800" dirty="0" smtClean="0">
                <a:solidFill>
                  <a:prstClr val="black"/>
                </a:solidFill>
              </a:rPr>
              <a:t>  a la </a:t>
            </a:r>
            <a:r>
              <a:rPr lang="en-US" sz="1800" dirty="0" err="1" smtClean="0">
                <a:solidFill>
                  <a:prstClr val="black"/>
                </a:solidFill>
              </a:rPr>
              <a:t>justicia</a:t>
            </a:r>
            <a:r>
              <a:rPr lang="en-US" sz="1800" dirty="0" smtClean="0">
                <a:solidFill>
                  <a:prstClr val="black"/>
                </a:solidFill>
              </a:rPr>
              <a:t> </a:t>
            </a:r>
            <a:r>
              <a:rPr lang="en-US" sz="1800" dirty="0" err="1" smtClean="0">
                <a:solidFill>
                  <a:prstClr val="black"/>
                </a:solidFill>
              </a:rPr>
              <a:t>para</a:t>
            </a:r>
            <a:r>
              <a:rPr lang="en-US" sz="1800" dirty="0" smtClean="0">
                <a:solidFill>
                  <a:prstClr val="black"/>
                </a:solidFill>
              </a:rPr>
              <a:t> </a:t>
            </a:r>
            <a:r>
              <a:rPr lang="en-US" sz="1800" dirty="0" err="1" smtClean="0">
                <a:solidFill>
                  <a:prstClr val="black"/>
                </a:solidFill>
              </a:rPr>
              <a:t>todos</a:t>
            </a:r>
            <a:r>
              <a:rPr lang="en-US" sz="1800" dirty="0" smtClean="0">
                <a:solidFill>
                  <a:prstClr val="black"/>
                </a:solidFill>
              </a:rPr>
              <a:t> y </a:t>
            </a:r>
            <a:r>
              <a:rPr lang="en-US" sz="1800" dirty="0" err="1" smtClean="0">
                <a:solidFill>
                  <a:prstClr val="black"/>
                </a:solidFill>
              </a:rPr>
              <a:t>crear</a:t>
            </a:r>
            <a:r>
              <a:rPr lang="en-US" sz="1800" dirty="0" smtClean="0">
                <a:solidFill>
                  <a:prstClr val="black"/>
                </a:solidFill>
              </a:rPr>
              <a:t> </a:t>
            </a:r>
            <a:r>
              <a:rPr lang="en-US" sz="1800" dirty="0" err="1" smtClean="0">
                <a:solidFill>
                  <a:prstClr val="black"/>
                </a:solidFill>
              </a:rPr>
              <a:t>instituciones</a:t>
            </a:r>
            <a:r>
              <a:rPr lang="en-US" sz="1800" dirty="0" smtClean="0">
                <a:solidFill>
                  <a:prstClr val="black"/>
                </a:solidFill>
              </a:rPr>
              <a:t> </a:t>
            </a:r>
            <a:r>
              <a:rPr lang="en-US" sz="1800" dirty="0" err="1" smtClean="0">
                <a:solidFill>
                  <a:prstClr val="black"/>
                </a:solidFill>
              </a:rPr>
              <a:t>eficaces</a:t>
            </a:r>
            <a:r>
              <a:rPr lang="en-US" sz="1800" dirty="0" smtClean="0">
                <a:solidFill>
                  <a:prstClr val="black"/>
                </a:solidFill>
              </a:rPr>
              <a:t>, </a:t>
            </a:r>
            <a:r>
              <a:rPr lang="en-US" sz="1800" dirty="0" err="1" smtClean="0">
                <a:solidFill>
                  <a:prstClr val="black"/>
                </a:solidFill>
              </a:rPr>
              <a:t>confiables</a:t>
            </a:r>
            <a:r>
              <a:rPr lang="en-US" sz="1800" dirty="0" smtClean="0">
                <a:solidFill>
                  <a:prstClr val="black"/>
                </a:solidFill>
              </a:rPr>
              <a:t> e </a:t>
            </a:r>
            <a:r>
              <a:rPr lang="en-US" sz="1800" dirty="0" err="1" smtClean="0">
                <a:solidFill>
                  <a:prstClr val="black"/>
                </a:solidFill>
              </a:rPr>
              <a:t>inclusivas</a:t>
            </a:r>
            <a:r>
              <a:rPr lang="en-US" sz="1800" dirty="0" smtClean="0">
                <a:solidFill>
                  <a:prstClr val="black"/>
                </a:solidFill>
              </a:rPr>
              <a:t> en </a:t>
            </a:r>
            <a:r>
              <a:rPr lang="en-US" sz="1800" dirty="0" err="1" smtClean="0">
                <a:solidFill>
                  <a:prstClr val="black"/>
                </a:solidFill>
              </a:rPr>
              <a:t>todos</a:t>
            </a:r>
            <a:r>
              <a:rPr lang="en-US" sz="1800" dirty="0" smtClean="0">
                <a:solidFill>
                  <a:prstClr val="black"/>
                </a:solidFill>
              </a:rPr>
              <a:t> los </a:t>
            </a:r>
            <a:r>
              <a:rPr lang="en-US" sz="1800" dirty="0" err="1" smtClean="0">
                <a:solidFill>
                  <a:prstClr val="black"/>
                </a:solidFill>
              </a:rPr>
              <a:t>niveles</a:t>
            </a:r>
            <a:r>
              <a:rPr lang="en-US" sz="1800" dirty="0" smtClean="0">
                <a:solidFill>
                  <a:prstClr val="black"/>
                </a:solidFill>
              </a:rPr>
              <a:t>. </a:t>
            </a:r>
            <a:endParaRPr lang="en-GB" dirty="0" smtClean="0">
              <a:solidFill>
                <a:prstClr val="black"/>
              </a:solidFill>
            </a:endParaRPr>
          </a:p>
          <a:p>
            <a:pPr marL="0" lvl="1" indent="0" defTabSz="914400">
              <a:buFont typeface="Arial" charset="0"/>
              <a:buNone/>
            </a:pPr>
            <a:endParaRPr lang="en-GB" sz="2400" dirty="0">
              <a:solidFill>
                <a:prstClr val="black"/>
              </a:solidFill>
            </a:endParaRPr>
          </a:p>
          <a:p>
            <a:pPr marL="0" lvl="1" indent="0" defTabSz="914400">
              <a:buFont typeface="Arial" charset="0"/>
              <a:buNone/>
            </a:pPr>
            <a:endParaRPr lang="en-GB" sz="2400" dirty="0">
              <a:solidFill>
                <a:prstClr val="black"/>
              </a:solidFill>
            </a:endParaRPr>
          </a:p>
        </p:txBody>
      </p:sp>
      <p:sp>
        <p:nvSpPr>
          <p:cNvPr id="2" name="AutoShape 2" descr="data:image/jpeg;base64,/9j/4AAQSkZJRgABAQAAAQABAAD/2wBDAAUDBAQEAwUEBAQFBQUGBwwIBwcHBw8LCwkMEQ8SEhEPERETFhwXExQaFRERGCEYGh0dHx8fExciJCIeJBweHx7/2wBDAQUFBQcGBw4ICA4eFBEUHh4eHh4eHh4eHh4eHh4eHh4eHh4eHh4eHh4eHh4eHh4eHh4eHh4eHh4eHh4eHh4eHh7/wAARCABaAFoDASIAAhEBAxEB/8QAHAABAQADAAMBAAAAAAAAAAAAAAUGBwgBAgME/8QAOxAAAQMDAQQHBgQEBwAAAAAAAQACAwQFEQYHEhMhMTNBU3KSsQgUMlFhcRUWIoEXUpGhIzRCYoKU0f/EABoBAAIDAQEAAAAAAAAAAAAAAAACAQMEBgX/xAArEQABBQABAQcCBwAAAAAAAAABAAIDBBEhEhMiMUFRodEFYXGBkbHB8PH/2gAMAwEAAhEDEQA/ANeKnV6fvlJBQTVNprYo7h/knOhcPeOj4P5viHR8wvnp2poaK/2+suVL73RQVMclRBjrY2uBc3n8wCF1ZVVjL/qvZRdZ6WOL3qmqqsRN5tjcaVjgB9ieX2XaW7boHDG6OfYauCpU22Gkl2EEe5A1cxX7RuqrDQsrrxYLhRUzyAJZYSGgnoBPYfoVBXR+0Juv7dpDXJvluddrPcKx5pnurgX0EIkO44R4P6cbhwCMYye1c4J6k7pmkuz8kl2s2u8NbvPr+KIiLWsSIiIQiIiEIq0HUR+EeikqtB1EfhHolcmCkrqq11MFLUbF31EjY2vtssbSTgbzqSMNH7kgfuuVV+yqut0qoKWCquVZPFSDFMySdzmwjlyYCf09A6PkFltVu3wbmb7jFrp2xW05u57EFdFutN2sGltr1bfoX0tLcZ53UT5XgiUOMgaW8+3fjH9uxc0KpdtR6gu9NHS3W+XOugjOWR1FU+RrT8wHEhS1NWAxaXHSfT7DEXLInLQwYBvj9zqIiLWsSIiIQiIiEIq0HUR+EeikqtB1EfhHolcmCkoiJkqIi96eNss7I3ysha5wBkfndb9TgE4+wKhC9EWw75sa1zbbY25QUVPdaR0YkElvm4pLSMghuA4jHyBWvXAtcWuBBBwQexVxzRyjuHVbLBJEe+0heERZDoC0Wm8333O83E2+F1PK6CUty18zW5Yw/Qns6T0DmQne4MaXFQxhe4NHmseAJ6ASi3Pqa88Oy6qudu/L9gkvUMMdTRyMfx3gMDZGU5Dd1zXEnecBjOfkHHTCqhlMoJIxWWIRCQAdRVoOoj8I9FJVaDqI/CPRWuVIUlERMlRERQhdiezdefxfZRbmPk35qBz6OTn0BpyweRzR+yl7YdjFFq+pdeLHLBbLu7rQ9pENR9XY5td/uAOe0dq057PuqtS2LU7rdY7RNeqeux7xRsO7jHRIHHkzGeZPIjkewjrumfJJAx8sTonuaC6NxBLT8sjkuUudpTsF0Zzef9C7SiY71URyDc4/T0K510J7PNc27MqdYVtIaKJ2fdaSRznTY7HOIG637ZP26VkG2HXOmLFUM2f0+n6WXgw7zXhwhjopSwmLcwOTslp3uWM9vNbwXE23StguG1nUNRTPD4xUiLeByMsY1jv7tKupPfen2U8AceXKzX2R/T4MhHLjh3k4sdu+oL1dqGjobldKurpaFu5SxTSFwibyGB+wA/ZTERdIGhowLlnOLjpOoq0HUR+EeikqtB1EfhHohyApKIiZKi8xvfG8Pjc5rmnIIOCF4W1LPtB0RR2GwUVfoWG6zUFHNDUmVsbBJI57HNeHYJPJrukD4lTK9zAOluq+GNjyep3T/fsqOy7bjNpulFvvlnirKYYxU0kbIp/+QADX/fkfmStz0W1vS1XYW3mKK4iF1PUVAjdC3f3YSwPHxYz+tuOa0bNtJ2cu+HZBbv8AuBvpGvo3a1pWKg9xg2Y0cdMIpYhGLk4AMkLS8cmdu63+i8iekJXdQjIPnyPle5WvmFvT2oI8uD8Ktr/2hK640UtBpS3y21soLXVk7wZgD/K0cmn65P0x0qTsu2b6d1dpVl2rDqiSr4z45zRsiMQcDkYLuZ/SWk/UqN+eNB8Rrv4T27APMfik3/mFvjYzrbRlZpB0lHT2nSzG1T2mhdWsyTut/Xz3Sc9HR2IsdVWHImFvPjx86it03J9meHceGH+Ri0Rtk0TZNGstzLb+OtqKovLm3GOMNLW45tLO3J6Frlbz9rS62u512nfw25Udbw4qjie7ztk3clmM7pOM4P8ARaMXo0XufA1z/E/K8r6jGyOw5rPAZ+yKtB1EfhHopKrQdRH4R6LU5YwpKKtwYe6Z5QnBh7pnlCnVGKSircGHumeUJwYe6Z5QjUYpKKtwYe6Z5QnBh7pnlCNRikrN9J7VdZ6WscNmtFdTxUcLnOY11KxxBcSTzIyeZPSse4MPdM8oTgw90zyhI+NsndeNCeCWRnfYcKqa62g6n1pBSwX+rhnjpXOfEGQMZgkAHmBnsWKqtwYe6Z5QnBh7pnlCGMawdDRgUPkdKet50qSq0HUR+EeicGHumeUKvBDFwI/8Jnwj/SPkhx5UtC//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s-ES" sz="2400">
              <a:solidFill>
                <a:prstClr val="black"/>
              </a:solidFill>
              <a:latin typeface="Arial" charset="0"/>
              <a:ea typeface="ＭＳ Ｐゴシック" charset="0"/>
            </a:endParaRPr>
          </a:p>
        </p:txBody>
      </p:sp>
      <p:pic>
        <p:nvPicPr>
          <p:cNvPr id="7" name="Content Placeholder 5" descr="GGPoster-16PeaceAndJustice1.jpg"/>
          <p:cNvPicPr/>
          <p:nvPr/>
        </p:nvPicPr>
        <p:blipFill rotWithShape="1">
          <a:blip r:embed="rId3" cstate="screen">
            <a:extLst>
              <a:ext uri="{28A0092B-C50C-407E-A947-70E740481C1C}">
                <a14:useLocalDpi xmlns="" xmlns:a14="http://schemas.microsoft.com/office/drawing/2010/main"/>
              </a:ext>
            </a:extLst>
          </a:blip>
          <a:srcRect l="9590" t="80827" r="28233" b="-3894"/>
          <a:stretch/>
        </p:blipFill>
        <p:spPr bwMode="auto">
          <a:xfrm>
            <a:off x="1752600" y="5257800"/>
            <a:ext cx="1914525" cy="1066800"/>
          </a:xfrm>
          <a:prstGeom prst="rect">
            <a:avLst/>
          </a:prstGeom>
          <a:noFill/>
          <a:ln>
            <a:noFill/>
          </a:ln>
          <a:extLst>
            <a:ext uri="{53640926-AAD7-44D8-BBD7-CCE9431645EC}">
              <a14:shadowObscured xmlns="" xmlns:a14="http://schemas.microsoft.com/office/drawing/2010/main"/>
            </a:ext>
            <a:ext uri="{FAA26D3D-D897-4be2-8F04-BA451C77F1D7}">
              <ma14:placeholderFlag xmlns:lc="http://schemas.openxmlformats.org/drawingml/2006/lockedCanvas" xmlns:ma14="http://schemas.microsoft.com/office/mac/drawingml/2011/main" xmlns="" val="1"/>
            </a:ext>
          </a:extLst>
        </p:spPr>
      </p:pic>
      <p:sp>
        <p:nvSpPr>
          <p:cNvPr id="3" name="2 Rectángulo"/>
          <p:cNvSpPr/>
          <p:nvPr/>
        </p:nvSpPr>
        <p:spPr>
          <a:xfrm>
            <a:off x="752475" y="3581400"/>
            <a:ext cx="3352800" cy="1410643"/>
          </a:xfrm>
          <a:prstGeom prst="rect">
            <a:avLst/>
          </a:prstGeom>
        </p:spPr>
        <p:txBody>
          <a:bodyPr wrap="square">
            <a:spAutoFit/>
          </a:bodyPr>
          <a:lstStyle/>
          <a:p>
            <a:pPr marL="449580" algn="ctr" defTabSz="914400" fontAlgn="base">
              <a:lnSpc>
                <a:spcPct val="115000"/>
              </a:lnSpc>
              <a:spcBef>
                <a:spcPct val="0"/>
              </a:spcBef>
              <a:spcAft>
                <a:spcPts val="1000"/>
              </a:spcAft>
            </a:pPr>
            <a:r>
              <a:rPr lang="es-ES" sz="2000" b="1" dirty="0">
                <a:solidFill>
                  <a:prstClr val="black"/>
                </a:solidFill>
                <a:latin typeface="Copperplate Gothic Bold"/>
                <a:ea typeface="Calibri"/>
                <a:cs typeface="Times New Roman"/>
              </a:rPr>
              <a:t>YO APOYO</a:t>
            </a:r>
            <a:endParaRPr lang="es-ES" sz="1100" dirty="0">
              <a:solidFill>
                <a:prstClr val="black"/>
              </a:solidFill>
              <a:ea typeface="Calibri"/>
              <a:cs typeface="Times New Roman"/>
            </a:endParaRPr>
          </a:p>
          <a:p>
            <a:pPr marL="449580" algn="ctr" defTabSz="914400" fontAlgn="base">
              <a:lnSpc>
                <a:spcPct val="115000"/>
              </a:lnSpc>
              <a:spcBef>
                <a:spcPct val="0"/>
              </a:spcBef>
              <a:spcAft>
                <a:spcPts val="1000"/>
              </a:spcAft>
            </a:pPr>
            <a:r>
              <a:rPr lang="es-ES" sz="2000" b="1" dirty="0">
                <a:solidFill>
                  <a:srgbClr val="002060"/>
                </a:solidFill>
                <a:latin typeface="Copperplate Gothic Bold"/>
                <a:ea typeface="Calibri"/>
                <a:cs typeface="Times New Roman"/>
              </a:rPr>
              <a:t>EL OBJETIVO 16</a:t>
            </a:r>
            <a:endParaRPr lang="es-ES" sz="1100" dirty="0">
              <a:solidFill>
                <a:prstClr val="black"/>
              </a:solidFill>
              <a:ea typeface="Calibri"/>
              <a:cs typeface="Times New Roman"/>
            </a:endParaRPr>
          </a:p>
          <a:p>
            <a:pPr marL="449580" algn="ctr" defTabSz="914400" fontAlgn="base">
              <a:lnSpc>
                <a:spcPct val="115000"/>
              </a:lnSpc>
              <a:spcBef>
                <a:spcPct val="0"/>
              </a:spcBef>
              <a:spcAft>
                <a:spcPts val="1000"/>
              </a:spcAft>
            </a:pPr>
            <a:r>
              <a:rPr lang="es-ES" sz="2000" b="1" dirty="0">
                <a:solidFill>
                  <a:srgbClr val="002060"/>
                </a:solidFill>
                <a:latin typeface="Copperplate Gothic Bold"/>
                <a:ea typeface="Calibri"/>
                <a:cs typeface="Times New Roman"/>
              </a:rPr>
              <a:t>PAZ Y JUSTICIA</a:t>
            </a:r>
            <a:endParaRPr lang="es-ES" sz="1100" dirty="0">
              <a:solidFill>
                <a:prstClr val="black"/>
              </a:solidFill>
              <a:ea typeface="Calibri"/>
              <a:cs typeface="Times New Roman"/>
            </a:endParaRPr>
          </a:p>
        </p:txBody>
      </p:sp>
    </p:spTree>
    <p:extLst>
      <p:ext uri="{BB962C8B-B14F-4D97-AF65-F5344CB8AC3E}">
        <p14:creationId xmlns="" xmlns:p14="http://schemas.microsoft.com/office/powerpoint/2010/main" val="354440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35280" cy="1252728"/>
          </a:xfrm>
          <a:noFill/>
        </p:spPr>
        <p:txBody>
          <a:bodyPr>
            <a:normAutofit fontScale="90000"/>
          </a:bodyPr>
          <a:lstStyle/>
          <a:p>
            <a:r>
              <a:rPr lang="en-AU" dirty="0" err="1" smtClean="0"/>
              <a:t>Objetivos</a:t>
            </a:r>
            <a:r>
              <a:rPr lang="en-AU" dirty="0" smtClean="0"/>
              <a:t> del </a:t>
            </a:r>
            <a:r>
              <a:rPr lang="en-AU" dirty="0" err="1" smtClean="0"/>
              <a:t>Desarrollo</a:t>
            </a:r>
            <a:r>
              <a:rPr lang="en-AU" dirty="0" smtClean="0"/>
              <a:t> </a:t>
            </a:r>
            <a:r>
              <a:rPr lang="en-AU" dirty="0" err="1" smtClean="0"/>
              <a:t>Sustentable</a:t>
            </a:r>
            <a:r>
              <a:rPr lang="en-AU" dirty="0" smtClean="0"/>
              <a:t>   </a:t>
            </a:r>
            <a:r>
              <a:rPr lang="en-AU" sz="2700" dirty="0" smtClean="0"/>
              <a:t>Global </a:t>
            </a:r>
            <a:r>
              <a:rPr lang="en-AU" sz="2700" dirty="0"/>
              <a:t>Goals </a:t>
            </a:r>
            <a:r>
              <a:rPr lang="en-AU" sz="2700" dirty="0" smtClean="0"/>
              <a:t>www.globalgoals.org </a:t>
            </a:r>
            <a:endParaRPr lang="en-AU" sz="2700" dirty="0"/>
          </a:p>
        </p:txBody>
      </p:sp>
      <p:pic>
        <p:nvPicPr>
          <p:cNvPr id="5" name="Content Placeholder 4"/>
          <p:cNvPicPr>
            <a:picLocks noGrp="1" noChangeAspect="1"/>
          </p:cNvPicPr>
          <p:nvPr>
            <p:ph idx="1"/>
          </p:nvPr>
        </p:nvPicPr>
        <p:blipFill>
          <a:blip r:embed="rId3" cstate="screen">
            <a:extLst>
              <a:ext uri="{28A0092B-C50C-407E-A947-70E740481C1C}">
                <a14:useLocalDpi xmlns="" xmlns:a14="http://schemas.microsoft.com/office/drawing/2010/main"/>
              </a:ext>
            </a:extLst>
          </a:blip>
          <a:srcRect/>
          <a:stretch>
            <a:fillRect/>
          </a:stretch>
        </p:blipFill>
        <p:spPr>
          <a:xfrm>
            <a:off x="755576" y="1628800"/>
            <a:ext cx="8229600" cy="4625609"/>
          </a:xfrm>
          <a:prstGeom prst="rect">
            <a:avLst/>
          </a:prstGeom>
        </p:spPr>
      </p:pic>
    </p:spTree>
    <p:extLst>
      <p:ext uri="{BB962C8B-B14F-4D97-AF65-F5344CB8AC3E}">
        <p14:creationId xmlns="" xmlns:p14="http://schemas.microsoft.com/office/powerpoint/2010/main" val="1586043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043608" y="2636912"/>
            <a:ext cx="7719392" cy="1673352"/>
          </a:xfrm>
        </p:spPr>
        <p:txBody>
          <a:bodyPr/>
          <a:lstStyle/>
          <a:p>
            <a:r>
              <a:rPr lang="pt-BR" dirty="0" smtClean="0"/>
              <a:t> </a:t>
            </a:r>
            <a:r>
              <a:rPr lang="pt-BR" dirty="0" err="1" smtClean="0"/>
              <a:t>Algunos</a:t>
            </a:r>
            <a:r>
              <a:rPr lang="pt-BR" dirty="0" smtClean="0"/>
              <a:t> exemplos</a:t>
            </a:r>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14</a:t>
            </a:fld>
            <a:r>
              <a:rPr lang="pt-BR" smtClean="0"/>
              <a:t>/32</a:t>
            </a:r>
            <a:endParaRPr lang="pt-BR" dirty="0" smtClean="0"/>
          </a:p>
        </p:txBody>
      </p:sp>
      <p:sp>
        <p:nvSpPr>
          <p:cNvPr id="4" name="Espaço Reservado para Rodapé 3"/>
          <p:cNvSpPr>
            <a:spLocks noGrp="1"/>
          </p:cNvSpPr>
          <p:nvPr>
            <p:ph type="ftr" sz="quarter" idx="4294967295"/>
          </p:nvPr>
        </p:nvSpPr>
        <p:spPr>
          <a:xfrm>
            <a:off x="1608138" y="6432550"/>
            <a:ext cx="7535862" cy="381000"/>
          </a:xfrm>
        </p:spPr>
        <p:txBody>
          <a:bodyPr/>
          <a:lstStyle/>
          <a:p>
            <a:r>
              <a:rPr lang="pt-BR" smtClean="0"/>
              <a:t>Sueli Mara Ferreira – USP – IFLA LAC Chair - nov. 2016 – sueli.ferreira@gmail.com  /  iflalac.chair@gmail.com</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960582" y="1484784"/>
            <a:ext cx="7643866" cy="5286388"/>
          </a:xfrm>
        </p:spPr>
        <p:txBody>
          <a:bodyPr/>
          <a:lstStyle/>
          <a:p>
            <a:pPr marL="0" indent="0">
              <a:lnSpc>
                <a:spcPct val="100000"/>
              </a:lnSpc>
              <a:spcBef>
                <a:spcPts val="0"/>
              </a:spcBef>
              <a:buNone/>
            </a:pPr>
            <a:r>
              <a:rPr lang="es-PE" sz="2000" dirty="0">
                <a:solidFill>
                  <a:schemeClr val="accent1"/>
                </a:solidFill>
                <a:latin typeface="Calibri" panose="020F0502020204030204" pitchFamily="34" charset="0"/>
              </a:rPr>
              <a:t>1.4 </a:t>
            </a:r>
            <a:r>
              <a:rPr lang="es-PE" sz="2000" dirty="0" smtClean="0">
                <a:solidFill>
                  <a:schemeClr val="accent1"/>
                </a:solidFill>
                <a:latin typeface="Calibri" panose="020F0502020204030204" pitchFamily="34" charset="0"/>
              </a:rPr>
              <a:t>Para el 2030</a:t>
            </a:r>
            <a:r>
              <a:rPr lang="es-PE" sz="2000" dirty="0">
                <a:solidFill>
                  <a:schemeClr val="accent1"/>
                </a:solidFill>
                <a:latin typeface="Calibri" panose="020F0502020204030204" pitchFamily="34" charset="0"/>
              </a:rPr>
              <a:t>, </a:t>
            </a:r>
            <a:r>
              <a:rPr lang="es-PE" sz="2000" dirty="0" smtClean="0">
                <a:solidFill>
                  <a:schemeClr val="accent1"/>
                </a:solidFill>
                <a:latin typeface="Calibri" panose="020F0502020204030204" pitchFamily="34" charset="0"/>
              </a:rPr>
              <a:t>asegurarse </a:t>
            </a:r>
            <a:r>
              <a:rPr lang="es-PE" sz="2000" dirty="0">
                <a:solidFill>
                  <a:schemeClr val="accent1"/>
                </a:solidFill>
                <a:latin typeface="Calibri" panose="020F0502020204030204" pitchFamily="34" charset="0"/>
              </a:rPr>
              <a:t>de que todos los hombres y las mujeres, </a:t>
            </a:r>
            <a:r>
              <a:rPr lang="es-PE" sz="2000" dirty="0" smtClean="0">
                <a:solidFill>
                  <a:schemeClr val="accent1"/>
                </a:solidFill>
                <a:latin typeface="Calibri" panose="020F0502020204030204" pitchFamily="34" charset="0"/>
              </a:rPr>
              <a:t>particularmente los pobres </a:t>
            </a:r>
            <a:r>
              <a:rPr lang="es-PE" sz="2000" dirty="0">
                <a:solidFill>
                  <a:schemeClr val="accent1"/>
                </a:solidFill>
                <a:latin typeface="Calibri" panose="020F0502020204030204" pitchFamily="34" charset="0"/>
              </a:rPr>
              <a:t>y </a:t>
            </a:r>
            <a:r>
              <a:rPr lang="es-PE" sz="2000" dirty="0" smtClean="0">
                <a:solidFill>
                  <a:schemeClr val="accent1"/>
                </a:solidFill>
                <a:latin typeface="Calibri" panose="020F0502020204030204" pitchFamily="34" charset="0"/>
              </a:rPr>
              <a:t>los vulnerables</a:t>
            </a:r>
            <a:r>
              <a:rPr lang="es-PE" sz="2000" dirty="0">
                <a:solidFill>
                  <a:schemeClr val="accent1"/>
                </a:solidFill>
                <a:latin typeface="Calibri" panose="020F0502020204030204" pitchFamily="34" charset="0"/>
              </a:rPr>
              <a:t>, </a:t>
            </a:r>
            <a:r>
              <a:rPr lang="es-PE" sz="2000" dirty="0" smtClean="0">
                <a:solidFill>
                  <a:schemeClr val="accent1"/>
                </a:solidFill>
                <a:latin typeface="Calibri" panose="020F0502020204030204" pitchFamily="34" charset="0"/>
              </a:rPr>
              <a:t>tengan los mismos </a:t>
            </a:r>
            <a:r>
              <a:rPr lang="es-PE" sz="2000" dirty="0">
                <a:solidFill>
                  <a:schemeClr val="accent1"/>
                </a:solidFill>
                <a:latin typeface="Calibri" panose="020F0502020204030204" pitchFamily="34" charset="0"/>
              </a:rPr>
              <a:t>derechos a </a:t>
            </a:r>
            <a:r>
              <a:rPr lang="es-PE" sz="2000" dirty="0" smtClean="0">
                <a:solidFill>
                  <a:schemeClr val="accent1"/>
                </a:solidFill>
                <a:latin typeface="Calibri" panose="020F0502020204030204" pitchFamily="34" charset="0"/>
              </a:rPr>
              <a:t>recursos </a:t>
            </a:r>
            <a:r>
              <a:rPr lang="es-PE" sz="2000" dirty="0">
                <a:solidFill>
                  <a:schemeClr val="accent1"/>
                </a:solidFill>
                <a:latin typeface="Calibri" panose="020F0502020204030204" pitchFamily="34" charset="0"/>
              </a:rPr>
              <a:t>económicos, así como </a:t>
            </a:r>
            <a:r>
              <a:rPr lang="es-PE" sz="2000" dirty="0" smtClean="0">
                <a:solidFill>
                  <a:schemeClr val="accent1"/>
                </a:solidFill>
                <a:latin typeface="Calibri" panose="020F0502020204030204" pitchFamily="34" charset="0"/>
              </a:rPr>
              <a:t>acceso </a:t>
            </a:r>
            <a:r>
              <a:rPr lang="es-PE" sz="2000" dirty="0">
                <a:solidFill>
                  <a:schemeClr val="accent1"/>
                </a:solidFill>
                <a:latin typeface="Calibri" panose="020F0502020204030204" pitchFamily="34" charset="0"/>
              </a:rPr>
              <a:t>a </a:t>
            </a:r>
            <a:r>
              <a:rPr lang="es-PE" sz="2000" dirty="0" smtClean="0">
                <a:solidFill>
                  <a:schemeClr val="accent1"/>
                </a:solidFill>
                <a:latin typeface="Calibri" panose="020F0502020204030204" pitchFamily="34" charset="0"/>
              </a:rPr>
              <a:t>servicios básicos, a la propiedad y control de la tierra y otra formas de propiedad, herencia, recursos naturales, tecnología </a:t>
            </a:r>
            <a:r>
              <a:rPr lang="es-PE" sz="2000" dirty="0">
                <a:solidFill>
                  <a:schemeClr val="accent1"/>
                </a:solidFill>
                <a:latin typeface="Calibri" panose="020F0502020204030204" pitchFamily="34" charset="0"/>
              </a:rPr>
              <a:t>apropiada y servicios </a:t>
            </a:r>
            <a:r>
              <a:rPr lang="es-PE" sz="2000" dirty="0" smtClean="0">
                <a:solidFill>
                  <a:schemeClr val="accent1"/>
                </a:solidFill>
                <a:latin typeface="Calibri" panose="020F0502020204030204" pitchFamily="34" charset="0"/>
              </a:rPr>
              <a:t>de financiamiento, incluyendo micro financiamiento.</a:t>
            </a:r>
          </a:p>
          <a:p>
            <a:pPr marL="0" indent="0">
              <a:lnSpc>
                <a:spcPct val="100000"/>
              </a:lnSpc>
              <a:spcBef>
                <a:spcPts val="0"/>
              </a:spcBef>
              <a:buNone/>
            </a:pPr>
            <a:r>
              <a:rPr lang="es-PE" sz="2000" dirty="0" smtClean="0">
                <a:latin typeface="Calibri" panose="020F0502020204030204" pitchFamily="34" charset="0"/>
              </a:rPr>
              <a:t>  __________________________________________________</a:t>
            </a:r>
          </a:p>
          <a:p>
            <a:pPr marL="0" indent="0">
              <a:lnSpc>
                <a:spcPct val="100000"/>
              </a:lnSpc>
              <a:spcBef>
                <a:spcPts val="0"/>
              </a:spcBef>
              <a:buNone/>
            </a:pPr>
            <a:r>
              <a:rPr lang="es-PE" sz="2000" dirty="0">
                <a:latin typeface="Calibri" panose="020F0502020204030204" pitchFamily="34" charset="0"/>
              </a:rPr>
              <a:t>En Sri Lanka, el </a:t>
            </a:r>
            <a:r>
              <a:rPr lang="es-PE" sz="2000" dirty="0" smtClean="0">
                <a:latin typeface="Calibri" panose="020F0502020204030204" pitchFamily="34" charset="0"/>
              </a:rPr>
              <a:t>Programa de la Biblioteca Electrónica </a:t>
            </a:r>
            <a:r>
              <a:rPr lang="es-PE" sz="2000" dirty="0" err="1" smtClean="0">
                <a:latin typeface="Calibri" panose="020F0502020204030204" pitchFamily="34" charset="0"/>
              </a:rPr>
              <a:t>Nenasalas</a:t>
            </a:r>
            <a:r>
              <a:rPr lang="es-PE" sz="2000" dirty="0" smtClean="0">
                <a:latin typeface="Calibri" panose="020F0502020204030204" pitchFamily="34" charset="0"/>
              </a:rPr>
              <a:t> es </a:t>
            </a:r>
            <a:r>
              <a:rPr lang="es-PE" sz="2000" dirty="0">
                <a:latin typeface="Calibri" panose="020F0502020204030204" pitchFamily="34" charset="0"/>
              </a:rPr>
              <a:t>una iniciativa </a:t>
            </a:r>
            <a:r>
              <a:rPr lang="es-PE" sz="2000" dirty="0" smtClean="0">
                <a:latin typeface="Calibri" panose="020F0502020204030204" pitchFamily="34" charset="0"/>
              </a:rPr>
              <a:t>gubernamental para incrementar la </a:t>
            </a:r>
            <a:r>
              <a:rPr lang="es-PE" sz="2000" dirty="0">
                <a:latin typeface="Calibri" panose="020F0502020204030204" pitchFamily="34" charset="0"/>
              </a:rPr>
              <a:t>alfabetización digital y el acceso a la </a:t>
            </a:r>
            <a:r>
              <a:rPr lang="es-PE" sz="2000" dirty="0" smtClean="0">
                <a:latin typeface="Calibri" panose="020F0502020204030204" pitchFamily="34" charset="0"/>
              </a:rPr>
              <a:t>tecnología, dirigida a los habitantes más pobres de zonas </a:t>
            </a:r>
            <a:r>
              <a:rPr lang="es-PE" sz="2000" dirty="0">
                <a:latin typeface="Calibri" panose="020F0502020204030204" pitchFamily="34" charset="0"/>
              </a:rPr>
              <a:t>rurales remotas. </a:t>
            </a:r>
            <a:r>
              <a:rPr lang="es-PE" sz="2000" dirty="0" smtClean="0">
                <a:latin typeface="Calibri" panose="020F0502020204030204" pitchFamily="34" charset="0"/>
              </a:rPr>
              <a:t>La </a:t>
            </a:r>
            <a:r>
              <a:rPr lang="es-PE" sz="2000" dirty="0">
                <a:latin typeface="Calibri" panose="020F0502020204030204" pitchFamily="34" charset="0"/>
              </a:rPr>
              <a:t>Biblioteca </a:t>
            </a:r>
            <a:r>
              <a:rPr lang="es-PE" sz="2000" dirty="0" err="1">
                <a:latin typeface="Calibri" panose="020F0502020204030204" pitchFamily="34" charset="0"/>
              </a:rPr>
              <a:t>Nenasalas</a:t>
            </a:r>
            <a:r>
              <a:rPr lang="es-PE" sz="2000" dirty="0">
                <a:latin typeface="Calibri" panose="020F0502020204030204" pitchFamily="34" charset="0"/>
              </a:rPr>
              <a:t> </a:t>
            </a:r>
            <a:r>
              <a:rPr lang="es-PE" sz="2000" dirty="0" smtClean="0">
                <a:latin typeface="Calibri" panose="020F0502020204030204" pitchFamily="34" charset="0"/>
              </a:rPr>
              <a:t> ofrece conocimientos </a:t>
            </a:r>
            <a:r>
              <a:rPr lang="es-PE" sz="2000" dirty="0">
                <a:latin typeface="Calibri" panose="020F0502020204030204" pitchFamily="34" charset="0"/>
              </a:rPr>
              <a:t>básicos de informática, orientación </a:t>
            </a:r>
            <a:r>
              <a:rPr lang="es-PE" sz="2000" dirty="0" smtClean="0">
                <a:latin typeface="Calibri" panose="020F0502020204030204" pitchFamily="34" charset="0"/>
              </a:rPr>
              <a:t>para el </a:t>
            </a:r>
            <a:r>
              <a:rPr lang="es-PE" sz="2000" dirty="0">
                <a:latin typeface="Calibri" panose="020F0502020204030204" pitchFamily="34" charset="0"/>
              </a:rPr>
              <a:t>acceso a la información a través de </a:t>
            </a:r>
          </a:p>
          <a:p>
            <a:pPr marL="0" indent="0">
              <a:lnSpc>
                <a:spcPct val="100000"/>
              </a:lnSpc>
              <a:spcBef>
                <a:spcPts val="0"/>
              </a:spcBef>
              <a:buNone/>
            </a:pPr>
            <a:r>
              <a:rPr lang="es-PE" sz="2000" dirty="0" smtClean="0">
                <a:latin typeface="Calibri" panose="020F0502020204030204" pitchFamily="34" charset="0"/>
              </a:rPr>
              <a:t>Internet </a:t>
            </a:r>
            <a:r>
              <a:rPr lang="es-PE" sz="2000" dirty="0">
                <a:latin typeface="Calibri" panose="020F0502020204030204" pitchFamily="34" charset="0"/>
              </a:rPr>
              <a:t>y una amplia variedad de conocimiento relevante a nivel local</a:t>
            </a:r>
            <a:r>
              <a:rPr lang="en-US" sz="2000" dirty="0" smtClean="0">
                <a:latin typeface="Calibri" panose="020F0502020204030204" pitchFamily="34" charset="0"/>
              </a:rPr>
              <a:t>.</a:t>
            </a:r>
            <a:endParaRPr lang="en-US" sz="2000" dirty="0">
              <a:latin typeface="Calibri" panose="020F0502020204030204" pitchFamily="34" charset="0"/>
            </a:endParaRPr>
          </a:p>
          <a:p>
            <a:pPr marL="0" indent="0">
              <a:lnSpc>
                <a:spcPct val="100000"/>
              </a:lnSpc>
              <a:spcBef>
                <a:spcPts val="0"/>
              </a:spcBef>
              <a:buNone/>
            </a:pPr>
            <a:endParaRPr lang="en-US" sz="1600" dirty="0" smtClean="0">
              <a:latin typeface="Calibri" panose="020F0502020204030204" pitchFamily="34" charset="0"/>
            </a:endParaRPr>
          </a:p>
          <a:p>
            <a:pPr marL="0" indent="0">
              <a:lnSpc>
                <a:spcPct val="100000"/>
              </a:lnSpc>
              <a:spcBef>
                <a:spcPts val="0"/>
              </a:spcBef>
              <a:buNone/>
            </a:pPr>
            <a:r>
              <a:rPr lang="en-US" sz="1600" dirty="0" smtClean="0">
                <a:solidFill>
                  <a:srgbClr val="E96217"/>
                </a:solidFill>
                <a:latin typeface="Calibri" panose="020F0502020204030204" pitchFamily="34" charset="0"/>
              </a:rPr>
              <a:t>Bill </a:t>
            </a:r>
            <a:r>
              <a:rPr lang="en-US" sz="1600" dirty="0">
                <a:solidFill>
                  <a:srgbClr val="E96217"/>
                </a:solidFill>
                <a:latin typeface="Calibri" panose="020F0502020204030204" pitchFamily="34" charset="0"/>
              </a:rPr>
              <a:t>&amp; Melinda Gates Foundation (2014), Global Libraries Access to Learning Award</a:t>
            </a:r>
          </a:p>
          <a:p>
            <a:pPr marL="0" indent="0">
              <a:lnSpc>
                <a:spcPct val="100000"/>
              </a:lnSpc>
              <a:spcBef>
                <a:spcPts val="0"/>
              </a:spcBef>
              <a:buNone/>
            </a:pPr>
            <a:r>
              <a:rPr lang="en-US" sz="1600" dirty="0">
                <a:solidFill>
                  <a:srgbClr val="E96217"/>
                </a:solidFill>
                <a:latin typeface="Calibri" panose="020F0502020204030204" pitchFamily="34" charset="0"/>
              </a:rPr>
              <a:t>http://www.gatesfoundation.org/What-We-Do/Global-Development/Global-Libraries/Access-to-Learning-Award-ATLA</a:t>
            </a:r>
            <a:endParaRPr lang="es-PE" sz="1600" dirty="0">
              <a:solidFill>
                <a:srgbClr val="E96217"/>
              </a:solidFill>
              <a:latin typeface="Calibri" panose="020F0502020204030204" pitchFamily="34" charset="0"/>
            </a:endParaRPr>
          </a:p>
        </p:txBody>
      </p:sp>
      <p:sp>
        <p:nvSpPr>
          <p:cNvPr id="5" name="Título 2"/>
          <p:cNvSpPr>
            <a:spLocks noGrp="1"/>
          </p:cNvSpPr>
          <p:nvPr>
            <p:ph type="title"/>
          </p:nvPr>
        </p:nvSpPr>
        <p:spPr>
          <a:solidFill>
            <a:srgbClr val="FF0000"/>
          </a:solidFill>
        </p:spPr>
        <p:txBody>
          <a:bodyPr/>
          <a:lstStyle/>
          <a:p>
            <a:pPr algn="r"/>
            <a:r>
              <a:rPr lang="es-PE" dirty="0" smtClean="0">
                <a:solidFill>
                  <a:schemeClr val="bg1"/>
                </a:solidFill>
                <a:latin typeface="Calibri" panose="020F0502020204030204" pitchFamily="34" charset="0"/>
              </a:rPr>
              <a:t>1. </a:t>
            </a:r>
            <a:r>
              <a:rPr lang="es-PE" dirty="0" err="1" smtClean="0">
                <a:solidFill>
                  <a:schemeClr val="bg1"/>
                </a:solidFill>
                <a:latin typeface="Calibri" panose="020F0502020204030204" pitchFamily="34" charset="0"/>
              </a:rPr>
              <a:t>Na</a:t>
            </a:r>
            <a:r>
              <a:rPr lang="es-PE" dirty="0" smtClean="0">
                <a:solidFill>
                  <a:schemeClr val="bg1"/>
                </a:solidFill>
                <a:latin typeface="Calibri" panose="020F0502020204030204" pitchFamily="34" charset="0"/>
              </a:rPr>
              <a:t> pobreza</a:t>
            </a:r>
            <a:endParaRPr lang="es-PE"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1560145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92088" y="1556792"/>
            <a:ext cx="7668344" cy="5130405"/>
          </a:xfrm>
        </p:spPr>
        <p:txBody>
          <a:bodyPr>
            <a:normAutofit lnSpcReduction="10000"/>
          </a:bodyPr>
          <a:lstStyle/>
          <a:p>
            <a:pPr marL="0" indent="0">
              <a:lnSpc>
                <a:spcPct val="100000"/>
              </a:lnSpc>
              <a:spcBef>
                <a:spcPts val="0"/>
              </a:spcBef>
              <a:buNone/>
            </a:pPr>
            <a:r>
              <a:rPr lang="es-PE" sz="2000" dirty="0" smtClean="0">
                <a:solidFill>
                  <a:schemeClr val="accent1"/>
                </a:solidFill>
                <a:latin typeface="Calibri" panose="020F0502020204030204" pitchFamily="34" charset="0"/>
              </a:rPr>
              <a:t>2.c </a:t>
            </a:r>
            <a:r>
              <a:rPr lang="es-PE" sz="2000" dirty="0">
                <a:solidFill>
                  <a:schemeClr val="accent1"/>
                </a:solidFill>
                <a:latin typeface="Calibri" panose="020F0502020204030204" pitchFamily="34" charset="0"/>
              </a:rPr>
              <a:t>Adoptar medidas para garantizar el correcto funcionamiento </a:t>
            </a:r>
            <a:r>
              <a:rPr lang="es-PE" sz="2000" dirty="0" smtClean="0">
                <a:solidFill>
                  <a:schemeClr val="accent1"/>
                </a:solidFill>
                <a:latin typeface="Calibri" panose="020F0502020204030204" pitchFamily="34" charset="0"/>
              </a:rPr>
              <a:t>de los mercados de productos alimenticios </a:t>
            </a:r>
            <a:r>
              <a:rPr lang="es-PE" sz="2000" dirty="0">
                <a:solidFill>
                  <a:schemeClr val="accent1"/>
                </a:solidFill>
                <a:latin typeface="Calibri" panose="020F0502020204030204" pitchFamily="34" charset="0"/>
              </a:rPr>
              <a:t>y sus </a:t>
            </a:r>
            <a:r>
              <a:rPr lang="es-PE" sz="2000" dirty="0" smtClean="0">
                <a:solidFill>
                  <a:schemeClr val="accent1"/>
                </a:solidFill>
                <a:latin typeface="Calibri" panose="020F0502020204030204" pitchFamily="34" charset="0"/>
              </a:rPr>
              <a:t>derivados, </a:t>
            </a:r>
            <a:r>
              <a:rPr lang="es-PE" sz="2000" dirty="0">
                <a:solidFill>
                  <a:schemeClr val="accent1"/>
                </a:solidFill>
                <a:latin typeface="Calibri" panose="020F0502020204030204" pitchFamily="34" charset="0"/>
              </a:rPr>
              <a:t>y facilitar el acceso </a:t>
            </a:r>
            <a:r>
              <a:rPr lang="es-PE" sz="2000" dirty="0" smtClean="0">
                <a:solidFill>
                  <a:schemeClr val="accent1"/>
                </a:solidFill>
                <a:latin typeface="Calibri" panose="020F0502020204030204" pitchFamily="34" charset="0"/>
              </a:rPr>
              <a:t>oportuno a la información mercantil, incluyendo las reservas </a:t>
            </a:r>
            <a:r>
              <a:rPr lang="es-PE" sz="2000" dirty="0">
                <a:solidFill>
                  <a:schemeClr val="accent1"/>
                </a:solidFill>
                <a:latin typeface="Calibri" panose="020F0502020204030204" pitchFamily="34" charset="0"/>
              </a:rPr>
              <a:t>de alimentos, con el fin de ayudar a </a:t>
            </a:r>
            <a:r>
              <a:rPr lang="es-PE" sz="2000" dirty="0" smtClean="0">
                <a:solidFill>
                  <a:schemeClr val="accent1"/>
                </a:solidFill>
                <a:latin typeface="Calibri" panose="020F0502020204030204" pitchFamily="34" charset="0"/>
              </a:rPr>
              <a:t>la extrema volatilidad de los precios de los alimentos</a:t>
            </a:r>
            <a:endParaRPr lang="es-PE" sz="2000" dirty="0" smtClean="0">
              <a:latin typeface="Calibri" panose="020F0502020204030204" pitchFamily="34" charset="0"/>
            </a:endParaRPr>
          </a:p>
          <a:p>
            <a:pPr marL="0" indent="0">
              <a:lnSpc>
                <a:spcPct val="100000"/>
              </a:lnSpc>
              <a:spcBef>
                <a:spcPts val="0"/>
              </a:spcBef>
              <a:buNone/>
            </a:pPr>
            <a:r>
              <a:rPr lang="es-PE" sz="2000" dirty="0" smtClean="0">
                <a:latin typeface="Calibri" panose="020F0502020204030204" pitchFamily="34" charset="0"/>
              </a:rPr>
              <a:t>_________________________________________________________</a:t>
            </a:r>
          </a:p>
          <a:p>
            <a:pPr marL="0" indent="0">
              <a:lnSpc>
                <a:spcPct val="100000"/>
              </a:lnSpc>
              <a:spcBef>
                <a:spcPts val="0"/>
              </a:spcBef>
              <a:buNone/>
            </a:pPr>
            <a:r>
              <a:rPr lang="en-US" sz="2000" dirty="0" smtClean="0">
                <a:latin typeface="Calibri" panose="020F0502020204030204" pitchFamily="34" charset="0"/>
              </a:rPr>
              <a:t>En Rumania</a:t>
            </a:r>
            <a:r>
              <a:rPr lang="en-US" sz="2000" dirty="0">
                <a:latin typeface="Calibri" panose="020F0502020204030204" pitchFamily="34" charset="0"/>
              </a:rPr>
              <a:t>, </a:t>
            </a:r>
            <a:r>
              <a:rPr lang="en-US" sz="2000" dirty="0" smtClean="0">
                <a:latin typeface="Calibri" panose="020F0502020204030204" pitchFamily="34" charset="0"/>
              </a:rPr>
              <a:t>en el 2011/12, </a:t>
            </a:r>
            <a:r>
              <a:rPr lang="en-US" sz="2000" dirty="0" err="1" smtClean="0">
                <a:latin typeface="Calibri" panose="020F0502020204030204" pitchFamily="34" charset="0"/>
              </a:rPr>
              <a:t>bibliotecarios</a:t>
            </a:r>
            <a:r>
              <a:rPr lang="en-US" sz="2000" dirty="0" smtClean="0">
                <a:latin typeface="Calibri" panose="020F0502020204030204" pitchFamily="34" charset="0"/>
              </a:rPr>
              <a:t> </a:t>
            </a:r>
            <a:r>
              <a:rPr lang="en-US" sz="2000" dirty="0" err="1" smtClean="0">
                <a:latin typeface="Calibri" panose="020F0502020204030204" pitchFamily="34" charset="0"/>
              </a:rPr>
              <a:t>capacitados</a:t>
            </a:r>
            <a:r>
              <a:rPr lang="en-US" sz="2000" dirty="0" smtClean="0">
                <a:latin typeface="Calibri" panose="020F0502020204030204" pitchFamily="34" charset="0"/>
              </a:rPr>
              <a:t> </a:t>
            </a:r>
            <a:r>
              <a:rPr lang="en-US" sz="2000" dirty="0" err="1" smtClean="0">
                <a:latin typeface="Calibri" panose="020F0502020204030204" pitchFamily="34" charset="0"/>
              </a:rPr>
              <a:t>por</a:t>
            </a:r>
            <a:r>
              <a:rPr lang="en-US" sz="2000" dirty="0" smtClean="0">
                <a:latin typeface="Calibri" panose="020F0502020204030204" pitchFamily="34" charset="0"/>
              </a:rPr>
              <a:t> </a:t>
            </a:r>
            <a:r>
              <a:rPr lang="en-US" sz="2000" dirty="0" err="1" smtClean="0">
                <a:latin typeface="Calibri" panose="020F0502020204030204" pitchFamily="34" charset="0"/>
              </a:rPr>
              <a:t>Biblionet</a:t>
            </a:r>
            <a:r>
              <a:rPr lang="en-US" sz="2000" dirty="0" smtClean="0">
                <a:latin typeface="Calibri" panose="020F0502020204030204" pitchFamily="34" charset="0"/>
              </a:rPr>
              <a:t> </a:t>
            </a:r>
            <a:r>
              <a:rPr lang="en-US" sz="2000" dirty="0" err="1" smtClean="0">
                <a:latin typeface="Calibri" panose="020F0502020204030204" pitchFamily="34" charset="0"/>
              </a:rPr>
              <a:t>ayudaron</a:t>
            </a:r>
            <a:r>
              <a:rPr lang="en-US" sz="2000" dirty="0" smtClean="0">
                <a:latin typeface="Calibri" panose="020F0502020204030204" pitchFamily="34" charset="0"/>
              </a:rPr>
              <a:t> a 100,000 </a:t>
            </a:r>
            <a:r>
              <a:rPr lang="en-US" sz="2000" dirty="0" err="1" smtClean="0">
                <a:latin typeface="Calibri" panose="020F0502020204030204" pitchFamily="34" charset="0"/>
              </a:rPr>
              <a:t>campesinos</a:t>
            </a:r>
            <a:r>
              <a:rPr lang="en-US" sz="2000" dirty="0" smtClean="0">
                <a:latin typeface="Calibri" panose="020F0502020204030204" pitchFamily="34" charset="0"/>
              </a:rPr>
              <a:t> a </a:t>
            </a:r>
            <a:r>
              <a:rPr lang="en-US" sz="2000" dirty="0" err="1" smtClean="0">
                <a:latin typeface="Calibri" panose="020F0502020204030204" pitchFamily="34" charset="0"/>
              </a:rPr>
              <a:t>obtener</a:t>
            </a:r>
            <a:r>
              <a:rPr lang="en-US" sz="2000" dirty="0" smtClean="0">
                <a:latin typeface="Calibri" panose="020F0502020204030204" pitchFamily="34" charset="0"/>
              </a:rPr>
              <a:t> US $187 </a:t>
            </a:r>
            <a:r>
              <a:rPr lang="en-US" sz="2000" dirty="0" err="1" smtClean="0">
                <a:latin typeface="Calibri" panose="020F0502020204030204" pitchFamily="34" charset="0"/>
              </a:rPr>
              <a:t>millones</a:t>
            </a:r>
            <a:r>
              <a:rPr lang="en-US" sz="2000" dirty="0" smtClean="0">
                <a:latin typeface="Calibri" panose="020F0502020204030204" pitchFamily="34" charset="0"/>
              </a:rPr>
              <a:t> en </a:t>
            </a:r>
            <a:r>
              <a:rPr lang="en-US" sz="2000" dirty="0" err="1" smtClean="0">
                <a:latin typeface="Calibri" panose="020F0502020204030204" pitchFamily="34" charset="0"/>
              </a:rPr>
              <a:t>subsidios</a:t>
            </a:r>
            <a:r>
              <a:rPr lang="en-US" sz="2000" dirty="0" smtClean="0">
                <a:latin typeface="Calibri" panose="020F0502020204030204" pitchFamily="34" charset="0"/>
              </a:rPr>
              <a:t> </a:t>
            </a:r>
            <a:r>
              <a:rPr lang="en-US" sz="2000" dirty="0">
                <a:latin typeface="Calibri" panose="020F0502020204030204" pitchFamily="34" charset="0"/>
              </a:rPr>
              <a:t>via </a:t>
            </a:r>
            <a:r>
              <a:rPr lang="en-US" sz="2000" dirty="0" err="1" smtClean="0">
                <a:latin typeface="Calibri" panose="020F0502020204030204" pitchFamily="34" charset="0"/>
              </a:rPr>
              <a:t>nuevos</a:t>
            </a:r>
            <a:r>
              <a:rPr lang="en-US" sz="2000" dirty="0" smtClean="0">
                <a:latin typeface="Calibri" panose="020F0502020204030204" pitchFamily="34" charset="0"/>
              </a:rPr>
              <a:t> </a:t>
            </a:r>
            <a:r>
              <a:rPr lang="en-US" sz="2000" dirty="0" err="1" smtClean="0">
                <a:latin typeface="Calibri" panose="020F0502020204030204" pitchFamily="34" charset="0"/>
              </a:rPr>
              <a:t>servicios</a:t>
            </a:r>
            <a:r>
              <a:rPr lang="en-US" sz="2000" dirty="0" smtClean="0">
                <a:latin typeface="Calibri" panose="020F0502020204030204" pitchFamily="34" charset="0"/>
              </a:rPr>
              <a:t> de Internet</a:t>
            </a:r>
            <a:r>
              <a:rPr lang="en-US" sz="2000" dirty="0">
                <a:latin typeface="Calibri" panose="020F0502020204030204" pitchFamily="34" charset="0"/>
              </a:rPr>
              <a:t> </a:t>
            </a:r>
            <a:r>
              <a:rPr lang="en-US" sz="2000" dirty="0" smtClean="0">
                <a:latin typeface="Calibri" panose="020F0502020204030204" pitchFamily="34" charset="0"/>
              </a:rPr>
              <a:t>e </a:t>
            </a:r>
            <a:r>
              <a:rPr lang="en-US" sz="2000" dirty="0" err="1" smtClean="0">
                <a:latin typeface="Calibri" panose="020F0502020204030204" pitchFamily="34" charset="0"/>
              </a:rPr>
              <a:t>informática</a:t>
            </a:r>
            <a:r>
              <a:rPr lang="en-US" sz="2000" dirty="0" smtClean="0">
                <a:latin typeface="Calibri" panose="020F0502020204030204" pitchFamily="34" charset="0"/>
              </a:rPr>
              <a:t>. Los </a:t>
            </a:r>
            <a:r>
              <a:rPr lang="en-US" sz="2000" dirty="0" err="1" smtClean="0">
                <a:latin typeface="Calibri" panose="020F0502020204030204" pitchFamily="34" charset="0"/>
              </a:rPr>
              <a:t>más</a:t>
            </a:r>
            <a:r>
              <a:rPr lang="en-US" sz="2000" dirty="0" smtClean="0">
                <a:latin typeface="Calibri" panose="020F0502020204030204" pitchFamily="34" charset="0"/>
              </a:rPr>
              <a:t> de mil </a:t>
            </a:r>
            <a:r>
              <a:rPr lang="en-US" sz="2000" dirty="0" err="1" smtClean="0">
                <a:latin typeface="Calibri" panose="020F0502020204030204" pitchFamily="34" charset="0"/>
              </a:rPr>
              <a:t>bibliotecarios</a:t>
            </a:r>
            <a:r>
              <a:rPr lang="en-US" sz="2000" dirty="0" smtClean="0">
                <a:latin typeface="Calibri" panose="020F0502020204030204" pitchFamily="34" charset="0"/>
              </a:rPr>
              <a:t> </a:t>
            </a:r>
            <a:r>
              <a:rPr lang="en-US" sz="2000" dirty="0" err="1" smtClean="0">
                <a:latin typeface="Calibri" panose="020F0502020204030204" pitchFamily="34" charset="0"/>
              </a:rPr>
              <a:t>decidieron</a:t>
            </a:r>
            <a:r>
              <a:rPr lang="en-US" sz="2000" dirty="0" smtClean="0">
                <a:latin typeface="Calibri" panose="020F0502020204030204" pitchFamily="34" charset="0"/>
              </a:rPr>
              <a:t> </a:t>
            </a:r>
            <a:r>
              <a:rPr lang="en-US" sz="2000" dirty="0" err="1" smtClean="0">
                <a:latin typeface="Calibri" panose="020F0502020204030204" pitchFamily="34" charset="0"/>
              </a:rPr>
              <a:t>incorporar</a:t>
            </a:r>
            <a:r>
              <a:rPr lang="en-US" sz="2000" dirty="0" smtClean="0">
                <a:latin typeface="Calibri" panose="020F0502020204030204" pitchFamily="34" charset="0"/>
              </a:rPr>
              <a:t> </a:t>
            </a:r>
            <a:r>
              <a:rPr lang="en-US" sz="2000" dirty="0" err="1" smtClean="0">
                <a:latin typeface="Calibri" panose="020F0502020204030204" pitchFamily="34" charset="0"/>
              </a:rPr>
              <a:t>esos</a:t>
            </a:r>
            <a:r>
              <a:rPr lang="en-US" sz="2000" dirty="0" smtClean="0">
                <a:latin typeface="Calibri" panose="020F0502020204030204" pitchFamily="34" charset="0"/>
              </a:rPr>
              <a:t> </a:t>
            </a:r>
            <a:r>
              <a:rPr lang="en-US" sz="2000" dirty="0" err="1" smtClean="0">
                <a:latin typeface="Calibri" panose="020F0502020204030204" pitchFamily="34" charset="0"/>
              </a:rPr>
              <a:t>servicios</a:t>
            </a:r>
            <a:r>
              <a:rPr lang="en-US" sz="2000" dirty="0" smtClean="0">
                <a:latin typeface="Calibri" panose="020F0502020204030204" pitchFamily="34" charset="0"/>
              </a:rPr>
              <a:t> </a:t>
            </a:r>
            <a:r>
              <a:rPr lang="en-US" sz="2000" dirty="0" err="1" smtClean="0">
                <a:latin typeface="Calibri" panose="020F0502020204030204" pitchFamily="34" charset="0"/>
              </a:rPr>
              <a:t>junto</a:t>
            </a:r>
            <a:r>
              <a:rPr lang="en-US" sz="2000" dirty="0" smtClean="0">
                <a:latin typeface="Calibri" panose="020F0502020204030204" pitchFamily="34" charset="0"/>
              </a:rPr>
              <a:t> con </a:t>
            </a:r>
            <a:r>
              <a:rPr lang="en-US" sz="2000" dirty="0" err="1" smtClean="0">
                <a:latin typeface="Calibri" panose="020F0502020204030204" pitchFamily="34" charset="0"/>
              </a:rPr>
              <a:t>sus</a:t>
            </a:r>
            <a:r>
              <a:rPr lang="en-US" sz="2000" dirty="0" smtClean="0">
                <a:latin typeface="Calibri" panose="020F0502020204030204" pitchFamily="34" charset="0"/>
              </a:rPr>
              <a:t>  </a:t>
            </a:r>
            <a:r>
              <a:rPr lang="en-US" sz="2000" dirty="0" err="1" smtClean="0">
                <a:latin typeface="Calibri" panose="020F0502020204030204" pitchFamily="34" charset="0"/>
              </a:rPr>
              <a:t>alcaldes</a:t>
            </a:r>
            <a:r>
              <a:rPr lang="en-US" sz="2000" dirty="0" smtClean="0">
                <a:latin typeface="Calibri" panose="020F0502020204030204" pitchFamily="34" charset="0"/>
              </a:rPr>
              <a:t>. La </a:t>
            </a:r>
            <a:r>
              <a:rPr lang="en-US" sz="2000" dirty="0" err="1" smtClean="0">
                <a:latin typeface="Calibri" panose="020F0502020204030204" pitchFamily="34" charset="0"/>
              </a:rPr>
              <a:t>mayoría</a:t>
            </a:r>
            <a:r>
              <a:rPr lang="en-US" sz="2000" dirty="0" smtClean="0">
                <a:latin typeface="Calibri" panose="020F0502020204030204" pitchFamily="34" charset="0"/>
              </a:rPr>
              <a:t> de </a:t>
            </a:r>
            <a:r>
              <a:rPr lang="en-US" sz="2000" dirty="0" err="1" smtClean="0">
                <a:latin typeface="Calibri" panose="020F0502020204030204" pitchFamily="34" charset="0"/>
              </a:rPr>
              <a:t>estas</a:t>
            </a:r>
            <a:r>
              <a:rPr lang="en-US" sz="2000" dirty="0" smtClean="0">
                <a:latin typeface="Calibri" panose="020F0502020204030204" pitchFamily="34" charset="0"/>
              </a:rPr>
              <a:t> </a:t>
            </a:r>
            <a:r>
              <a:rPr lang="en-US" sz="2000" dirty="0" err="1" smtClean="0">
                <a:latin typeface="Calibri" panose="020F0502020204030204" pitchFamily="34" charset="0"/>
              </a:rPr>
              <a:t>autoridades</a:t>
            </a:r>
            <a:r>
              <a:rPr lang="en-US" sz="2000" dirty="0" smtClean="0">
                <a:latin typeface="Calibri" panose="020F0502020204030204" pitchFamily="34" charset="0"/>
              </a:rPr>
              <a:t> </a:t>
            </a:r>
            <a:r>
              <a:rPr lang="en-US" sz="2000" dirty="0" err="1" smtClean="0">
                <a:latin typeface="Calibri" panose="020F0502020204030204" pitchFamily="34" charset="0"/>
              </a:rPr>
              <a:t>comprendió</a:t>
            </a:r>
            <a:r>
              <a:rPr lang="en-US" sz="2000" dirty="0" smtClean="0">
                <a:latin typeface="Calibri" panose="020F0502020204030204" pitchFamily="34" charset="0"/>
              </a:rPr>
              <a:t> </a:t>
            </a:r>
            <a:r>
              <a:rPr lang="en-US" sz="2000" dirty="0" err="1" smtClean="0">
                <a:latin typeface="Calibri" panose="020F0502020204030204" pitchFamily="34" charset="0"/>
              </a:rPr>
              <a:t>que</a:t>
            </a:r>
            <a:r>
              <a:rPr lang="en-US" sz="2000" dirty="0" smtClean="0">
                <a:latin typeface="Calibri" panose="020F0502020204030204" pitchFamily="34" charset="0"/>
              </a:rPr>
              <a:t> </a:t>
            </a:r>
            <a:r>
              <a:rPr lang="en-US" sz="2000" dirty="0" err="1" smtClean="0">
                <a:latin typeface="Calibri" panose="020F0502020204030204" pitchFamily="34" charset="0"/>
              </a:rPr>
              <a:t>este</a:t>
            </a:r>
            <a:r>
              <a:rPr lang="en-US" sz="2000" dirty="0" smtClean="0">
                <a:latin typeface="Calibri" panose="020F0502020204030204" pitchFamily="34" charset="0"/>
              </a:rPr>
              <a:t> era un </a:t>
            </a:r>
            <a:r>
              <a:rPr lang="en-US" sz="2000" dirty="0" err="1" smtClean="0">
                <a:latin typeface="Calibri" panose="020F0502020204030204" pitchFamily="34" charset="0"/>
              </a:rPr>
              <a:t>servicio</a:t>
            </a:r>
            <a:r>
              <a:rPr lang="en-US" sz="2000" dirty="0" smtClean="0">
                <a:latin typeface="Calibri" panose="020F0502020204030204" pitchFamily="34" charset="0"/>
              </a:rPr>
              <a:t> de sumo </a:t>
            </a:r>
            <a:r>
              <a:rPr lang="en-US" sz="2000" dirty="0" err="1" smtClean="0">
                <a:latin typeface="Calibri" panose="020F0502020204030204" pitchFamily="34" charset="0"/>
              </a:rPr>
              <a:t>interés</a:t>
            </a:r>
            <a:r>
              <a:rPr lang="en-US" sz="2000" dirty="0" smtClean="0">
                <a:latin typeface="Calibri" panose="020F0502020204030204" pitchFamily="34" charset="0"/>
              </a:rPr>
              <a:t> </a:t>
            </a:r>
            <a:r>
              <a:rPr lang="en-US" sz="2000" dirty="0" err="1" smtClean="0">
                <a:latin typeface="Calibri" panose="020F0502020204030204" pitchFamily="34" charset="0"/>
              </a:rPr>
              <a:t>para</a:t>
            </a:r>
            <a:r>
              <a:rPr lang="en-US" sz="2000" dirty="0" smtClean="0">
                <a:latin typeface="Calibri" panose="020F0502020204030204" pitchFamily="34" charset="0"/>
              </a:rPr>
              <a:t> los </a:t>
            </a:r>
            <a:r>
              <a:rPr lang="en-US" sz="2000" dirty="0" err="1" smtClean="0">
                <a:latin typeface="Calibri" panose="020F0502020204030204" pitchFamily="34" charset="0"/>
              </a:rPr>
              <a:t>agricultores</a:t>
            </a:r>
            <a:r>
              <a:rPr lang="en-US" sz="2000" dirty="0" smtClean="0">
                <a:latin typeface="Calibri" panose="020F0502020204030204" pitchFamily="34" charset="0"/>
              </a:rPr>
              <a:t>.  El </a:t>
            </a:r>
            <a:r>
              <a:rPr lang="en-US" sz="2000" dirty="0" err="1" smtClean="0">
                <a:latin typeface="Calibri" panose="020F0502020204030204" pitchFamily="34" charset="0"/>
              </a:rPr>
              <a:t>programa</a:t>
            </a:r>
            <a:r>
              <a:rPr lang="en-US" sz="2000" dirty="0" smtClean="0">
                <a:latin typeface="Calibri" panose="020F0502020204030204" pitchFamily="34" charset="0"/>
              </a:rPr>
              <a:t> </a:t>
            </a:r>
            <a:r>
              <a:rPr lang="en-US" sz="2000" dirty="0" err="1" smtClean="0">
                <a:latin typeface="Calibri" panose="020F0502020204030204" pitchFamily="34" charset="0"/>
              </a:rPr>
              <a:t>ayudó</a:t>
            </a:r>
            <a:r>
              <a:rPr lang="en-US" sz="2000" dirty="0" smtClean="0">
                <a:latin typeface="Calibri" panose="020F0502020204030204" pitchFamily="34" charset="0"/>
              </a:rPr>
              <a:t> a los </a:t>
            </a:r>
            <a:r>
              <a:rPr lang="en-US" sz="2000" dirty="0" err="1" smtClean="0">
                <a:latin typeface="Calibri" panose="020F0502020204030204" pitchFamily="34" charset="0"/>
              </a:rPr>
              <a:t>agricultores</a:t>
            </a:r>
            <a:r>
              <a:rPr lang="en-US" sz="2000" dirty="0" smtClean="0">
                <a:latin typeface="Calibri" panose="020F0502020204030204" pitchFamily="34" charset="0"/>
              </a:rPr>
              <a:t> a </a:t>
            </a:r>
            <a:r>
              <a:rPr lang="en-US" sz="2000" dirty="0" err="1" smtClean="0">
                <a:latin typeface="Calibri" panose="020F0502020204030204" pitchFamily="34" charset="0"/>
              </a:rPr>
              <a:t>usar</a:t>
            </a:r>
            <a:r>
              <a:rPr lang="en-US" sz="2000" dirty="0" smtClean="0">
                <a:latin typeface="Calibri" panose="020F0502020204030204" pitchFamily="34" charset="0"/>
              </a:rPr>
              <a:t> la </a:t>
            </a:r>
            <a:r>
              <a:rPr lang="en-US" sz="2000" dirty="0" err="1" smtClean="0">
                <a:latin typeface="Calibri" panose="020F0502020204030204" pitchFamily="34" charset="0"/>
              </a:rPr>
              <a:t>tecnología</a:t>
            </a:r>
            <a:r>
              <a:rPr lang="en-US" sz="2000" dirty="0" smtClean="0">
                <a:latin typeface="Calibri" panose="020F0502020204030204" pitchFamily="34" charset="0"/>
              </a:rPr>
              <a:t> en </a:t>
            </a:r>
            <a:r>
              <a:rPr lang="en-US" sz="2000" dirty="0" err="1" smtClean="0">
                <a:latin typeface="Calibri" panose="020F0502020204030204" pitchFamily="34" charset="0"/>
              </a:rPr>
              <a:t>bibliotecas</a:t>
            </a:r>
            <a:r>
              <a:rPr lang="en-US" sz="2000" dirty="0" smtClean="0">
                <a:latin typeface="Calibri" panose="020F0502020204030204" pitchFamily="34" charset="0"/>
              </a:rPr>
              <a:t> </a:t>
            </a:r>
            <a:r>
              <a:rPr lang="en-US" sz="2000" dirty="0" err="1" smtClean="0">
                <a:latin typeface="Calibri" panose="020F0502020204030204" pitchFamily="34" charset="0"/>
              </a:rPr>
              <a:t>para</a:t>
            </a:r>
            <a:r>
              <a:rPr lang="en-US" sz="2000" dirty="0" smtClean="0">
                <a:latin typeface="Calibri" panose="020F0502020204030204" pitchFamily="34" charset="0"/>
              </a:rPr>
              <a:t> </a:t>
            </a:r>
            <a:r>
              <a:rPr lang="en-US" sz="2000" dirty="0" err="1" smtClean="0">
                <a:latin typeface="Calibri" panose="020F0502020204030204" pitchFamily="34" charset="0"/>
              </a:rPr>
              <a:t>acceder</a:t>
            </a:r>
            <a:r>
              <a:rPr lang="en-US" sz="2000" dirty="0" smtClean="0">
                <a:latin typeface="Calibri" panose="020F0502020204030204" pitchFamily="34" charset="0"/>
              </a:rPr>
              <a:t> a </a:t>
            </a:r>
            <a:r>
              <a:rPr lang="en-US" sz="2000" dirty="0" err="1" smtClean="0">
                <a:latin typeface="Calibri" panose="020F0502020204030204" pitchFamily="34" charset="0"/>
              </a:rPr>
              <a:t>apoyo</a:t>
            </a:r>
            <a:r>
              <a:rPr lang="en-US" sz="2000" dirty="0" smtClean="0">
                <a:latin typeface="Calibri" panose="020F0502020204030204" pitchFamily="34" charset="0"/>
              </a:rPr>
              <a:t> </a:t>
            </a:r>
            <a:r>
              <a:rPr lang="en-US" sz="2000" dirty="0" err="1" smtClean="0">
                <a:latin typeface="Calibri" panose="020F0502020204030204" pitchFamily="34" charset="0"/>
              </a:rPr>
              <a:t>financiero</a:t>
            </a:r>
            <a:r>
              <a:rPr lang="en-US" sz="2000" dirty="0" smtClean="0">
                <a:latin typeface="Calibri" panose="020F0502020204030204" pitchFamily="34" charset="0"/>
              </a:rPr>
              <a:t> y </a:t>
            </a:r>
            <a:r>
              <a:rPr lang="en-US" sz="2000" dirty="0" err="1" smtClean="0">
                <a:latin typeface="Calibri" panose="020F0502020204030204" pitchFamily="34" charset="0"/>
              </a:rPr>
              <a:t>presentar</a:t>
            </a:r>
            <a:r>
              <a:rPr lang="en-US" sz="2000" dirty="0" smtClean="0">
                <a:latin typeface="Calibri" panose="020F0502020204030204" pitchFamily="34" charset="0"/>
              </a:rPr>
              <a:t> </a:t>
            </a:r>
            <a:r>
              <a:rPr lang="en-US" sz="2000" dirty="0" err="1" smtClean="0">
                <a:latin typeface="Calibri" panose="020F0502020204030204" pitchFamily="34" charset="0"/>
              </a:rPr>
              <a:t>formatos</a:t>
            </a:r>
            <a:r>
              <a:rPr lang="en-US" sz="2000" dirty="0" smtClean="0">
                <a:latin typeface="Calibri" panose="020F0502020204030204" pitchFamily="34" charset="0"/>
              </a:rPr>
              <a:t> </a:t>
            </a:r>
            <a:r>
              <a:rPr lang="en-US" sz="2000" dirty="0" err="1" smtClean="0">
                <a:latin typeface="Calibri" panose="020F0502020204030204" pitchFamily="34" charset="0"/>
              </a:rPr>
              <a:t>electrónicos</a:t>
            </a:r>
            <a:r>
              <a:rPr lang="en-US" sz="2000" dirty="0" smtClean="0">
                <a:latin typeface="Calibri" panose="020F0502020204030204" pitchFamily="34" charset="0"/>
              </a:rPr>
              <a:t> al </a:t>
            </a:r>
            <a:r>
              <a:rPr lang="en-US" sz="2000" dirty="0" err="1" smtClean="0">
                <a:latin typeface="Calibri" panose="020F0502020204030204" pitchFamily="34" charset="0"/>
              </a:rPr>
              <a:t>gobierno</a:t>
            </a:r>
            <a:r>
              <a:rPr lang="en-US" sz="2000" dirty="0" smtClean="0">
                <a:latin typeface="Calibri" panose="020F0502020204030204" pitchFamily="34" charset="0"/>
              </a:rPr>
              <a:t>, </a:t>
            </a:r>
            <a:r>
              <a:rPr lang="en-US" sz="2000" dirty="0" err="1" smtClean="0">
                <a:latin typeface="Calibri" panose="020F0502020204030204" pitchFamily="34" charset="0"/>
              </a:rPr>
              <a:t>ahorrando</a:t>
            </a:r>
            <a:r>
              <a:rPr lang="en-US" sz="2000" dirty="0" smtClean="0">
                <a:latin typeface="Calibri" panose="020F0502020204030204" pitchFamily="34" charset="0"/>
              </a:rPr>
              <a:t> </a:t>
            </a:r>
            <a:r>
              <a:rPr lang="en-US" sz="2000" dirty="0" err="1" smtClean="0">
                <a:latin typeface="Calibri" panose="020F0502020204030204" pitchFamily="34" charset="0"/>
              </a:rPr>
              <a:t>tiempo</a:t>
            </a:r>
            <a:r>
              <a:rPr lang="en-US" sz="2000" dirty="0" smtClean="0">
                <a:latin typeface="Calibri" panose="020F0502020204030204" pitchFamily="34" charset="0"/>
              </a:rPr>
              <a:t> y </a:t>
            </a:r>
            <a:r>
              <a:rPr lang="en-US" sz="2000" dirty="0" err="1" smtClean="0">
                <a:latin typeface="Calibri" panose="020F0502020204030204" pitchFamily="34" charset="0"/>
              </a:rPr>
              <a:t>dinero</a:t>
            </a:r>
            <a:r>
              <a:rPr lang="en-US" sz="2000" dirty="0" smtClean="0">
                <a:latin typeface="Calibri" panose="020F0502020204030204" pitchFamily="34" charset="0"/>
              </a:rPr>
              <a:t>.</a:t>
            </a:r>
          </a:p>
          <a:p>
            <a:pPr marL="0" indent="0">
              <a:lnSpc>
                <a:spcPct val="100000"/>
              </a:lnSpc>
              <a:spcBef>
                <a:spcPts val="0"/>
              </a:spcBef>
              <a:buNone/>
            </a:pPr>
            <a:r>
              <a:rPr lang="en-US" sz="1400" dirty="0" smtClean="0">
                <a:solidFill>
                  <a:srgbClr val="E96217"/>
                </a:solidFill>
                <a:latin typeface="Calibri" panose="020F0502020204030204" pitchFamily="34" charset="0"/>
              </a:rPr>
              <a:t>IREX </a:t>
            </a:r>
            <a:r>
              <a:rPr lang="en-US" sz="1400" dirty="0">
                <a:solidFill>
                  <a:srgbClr val="E96217"/>
                </a:solidFill>
                <a:latin typeface="Calibri" panose="020F0502020204030204" pitchFamily="34" charset="0"/>
              </a:rPr>
              <a:t>(2013), Librarians, Internet Improve Farmers’ Livelihoods in </a:t>
            </a:r>
            <a:r>
              <a:rPr lang="en-US" sz="1400" dirty="0" smtClean="0">
                <a:solidFill>
                  <a:srgbClr val="E96217"/>
                </a:solidFill>
                <a:latin typeface="Calibri" panose="020F0502020204030204" pitchFamily="34" charset="0"/>
              </a:rPr>
              <a:t>Romania </a:t>
            </a:r>
          </a:p>
          <a:p>
            <a:pPr marL="0" indent="0">
              <a:lnSpc>
                <a:spcPct val="100000"/>
              </a:lnSpc>
              <a:spcBef>
                <a:spcPts val="0"/>
              </a:spcBef>
              <a:buNone/>
            </a:pPr>
            <a:r>
              <a:rPr lang="en-US" sz="1400" dirty="0" smtClean="0">
                <a:solidFill>
                  <a:srgbClr val="E96217"/>
                </a:solidFill>
                <a:latin typeface="Calibri" panose="020F0502020204030204" pitchFamily="34" charset="0"/>
              </a:rPr>
              <a:t>http</a:t>
            </a:r>
            <a:r>
              <a:rPr lang="en-US" sz="1400" dirty="0">
                <a:solidFill>
                  <a:srgbClr val="E96217"/>
                </a:solidFill>
                <a:latin typeface="Calibri" panose="020F0502020204030204" pitchFamily="34" charset="0"/>
              </a:rPr>
              <a:t>://www.irex.org/news/librarians-internet-improve-farmers%E2%80%99-livelihoods-romania</a:t>
            </a:r>
            <a:endParaRPr lang="es-PE" sz="1400" dirty="0" smtClean="0">
              <a:solidFill>
                <a:srgbClr val="E96217"/>
              </a:solidFill>
              <a:latin typeface="Calibri" panose="020F0502020204030204" pitchFamily="34" charset="0"/>
            </a:endParaRPr>
          </a:p>
        </p:txBody>
      </p:sp>
      <p:sp>
        <p:nvSpPr>
          <p:cNvPr id="5" name="Título 2"/>
          <p:cNvSpPr>
            <a:spLocks noGrp="1"/>
          </p:cNvSpPr>
          <p:nvPr>
            <p:ph type="title"/>
          </p:nvPr>
        </p:nvSpPr>
        <p:spPr>
          <a:solidFill>
            <a:schemeClr val="accent6"/>
          </a:solidFill>
        </p:spPr>
        <p:txBody>
          <a:bodyPr/>
          <a:lstStyle/>
          <a:p>
            <a:pPr algn="r"/>
            <a:r>
              <a:rPr lang="es-PE" dirty="0" smtClean="0">
                <a:solidFill>
                  <a:schemeClr val="bg1"/>
                </a:solidFill>
                <a:latin typeface="Calibri" panose="020F0502020204030204" pitchFamily="34" charset="0"/>
              </a:rPr>
              <a:t>2. No hambre</a:t>
            </a:r>
            <a:endParaRPr lang="es-PE"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1218800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936104" y="1571612"/>
            <a:ext cx="7668344" cy="4968552"/>
          </a:xfrm>
        </p:spPr>
        <p:txBody>
          <a:bodyPr/>
          <a:lstStyle/>
          <a:p>
            <a:pPr marL="0" indent="0">
              <a:lnSpc>
                <a:spcPct val="100000"/>
              </a:lnSpc>
              <a:spcBef>
                <a:spcPts val="0"/>
              </a:spcBef>
              <a:buNone/>
            </a:pPr>
            <a:endParaRPr lang="en-US" sz="2000" dirty="0" smtClean="0">
              <a:latin typeface="Calibri" panose="020F0502020204030204" pitchFamily="34" charset="0"/>
            </a:endParaRPr>
          </a:p>
          <a:p>
            <a:pPr marL="0" indent="0">
              <a:lnSpc>
                <a:spcPct val="100000"/>
              </a:lnSpc>
              <a:spcBef>
                <a:spcPts val="0"/>
              </a:spcBef>
              <a:buNone/>
            </a:pPr>
            <a:r>
              <a:rPr lang="en-US" sz="2000" dirty="0" smtClean="0">
                <a:solidFill>
                  <a:schemeClr val="accent1"/>
                </a:solidFill>
                <a:latin typeface="Calibri" panose="020F0502020204030204" pitchFamily="34" charset="0"/>
              </a:rPr>
              <a:t>4.6 Para el 2030</a:t>
            </a:r>
            <a:r>
              <a:rPr lang="en-US" sz="2000" dirty="0">
                <a:solidFill>
                  <a:schemeClr val="accent1"/>
                </a:solidFill>
                <a:latin typeface="Calibri" panose="020F0502020204030204" pitchFamily="34" charset="0"/>
              </a:rPr>
              <a:t>, </a:t>
            </a:r>
            <a:r>
              <a:rPr lang="en-US" sz="2000" dirty="0" smtClean="0">
                <a:solidFill>
                  <a:schemeClr val="accent1"/>
                </a:solidFill>
                <a:latin typeface="Calibri" panose="020F0502020204030204" pitchFamily="34" charset="0"/>
              </a:rPr>
              <a:t>se </a:t>
            </a:r>
            <a:r>
              <a:rPr lang="en-US" sz="2000" dirty="0" err="1" smtClean="0">
                <a:solidFill>
                  <a:schemeClr val="accent1"/>
                </a:solidFill>
                <a:latin typeface="Calibri" panose="020F0502020204030204" pitchFamily="34" charset="0"/>
              </a:rPr>
              <a:t>asegurará</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que</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todos</a:t>
            </a:r>
            <a:r>
              <a:rPr lang="en-US" sz="2000" dirty="0" smtClean="0">
                <a:solidFill>
                  <a:schemeClr val="accent1"/>
                </a:solidFill>
                <a:latin typeface="Calibri" panose="020F0502020204030204" pitchFamily="34" charset="0"/>
              </a:rPr>
              <a:t> los </a:t>
            </a:r>
            <a:r>
              <a:rPr lang="en-US" sz="2000" dirty="0" err="1" smtClean="0">
                <a:solidFill>
                  <a:schemeClr val="accent1"/>
                </a:solidFill>
                <a:latin typeface="Calibri" panose="020F0502020204030204" pitchFamily="34" charset="0"/>
              </a:rPr>
              <a:t>jóvenes</a:t>
            </a:r>
            <a:r>
              <a:rPr lang="en-US" sz="2000" dirty="0" smtClean="0">
                <a:solidFill>
                  <a:schemeClr val="accent1"/>
                </a:solidFill>
                <a:latin typeface="Calibri" panose="020F0502020204030204" pitchFamily="34" charset="0"/>
              </a:rPr>
              <a:t> y </a:t>
            </a:r>
            <a:r>
              <a:rPr lang="en-US" sz="2000" dirty="0" err="1" smtClean="0">
                <a:solidFill>
                  <a:schemeClr val="accent1"/>
                </a:solidFill>
                <a:latin typeface="Calibri" panose="020F0502020204030204" pitchFamily="34" charset="0"/>
              </a:rPr>
              <a:t>una</a:t>
            </a:r>
            <a:r>
              <a:rPr lang="en-US" sz="2000" dirty="0" smtClean="0">
                <a:solidFill>
                  <a:schemeClr val="accent1"/>
                </a:solidFill>
                <a:latin typeface="Calibri" panose="020F0502020204030204" pitchFamily="34" charset="0"/>
              </a:rPr>
              <a:t> parte </a:t>
            </a:r>
            <a:r>
              <a:rPr lang="en-US" sz="2000" dirty="0" err="1" smtClean="0">
                <a:solidFill>
                  <a:schemeClr val="accent1"/>
                </a:solidFill>
                <a:latin typeface="Calibri" panose="020F0502020204030204" pitchFamily="34" charset="0"/>
              </a:rPr>
              <a:t>sustancial</a:t>
            </a:r>
            <a:r>
              <a:rPr lang="en-US" sz="2000" dirty="0" smtClean="0">
                <a:solidFill>
                  <a:schemeClr val="accent1"/>
                </a:solidFill>
                <a:latin typeface="Calibri" panose="020F0502020204030204" pitchFamily="34" charset="0"/>
              </a:rPr>
              <a:t> de los </a:t>
            </a:r>
            <a:r>
              <a:rPr lang="en-US" sz="2000" dirty="0" err="1" smtClean="0">
                <a:solidFill>
                  <a:schemeClr val="accent1"/>
                </a:solidFill>
                <a:latin typeface="Calibri" panose="020F0502020204030204" pitchFamily="34" charset="0"/>
              </a:rPr>
              <a:t>adultos</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tanto</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mujeres</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como</a:t>
            </a:r>
            <a:r>
              <a:rPr lang="en-US" sz="2000" dirty="0" smtClean="0">
                <a:solidFill>
                  <a:schemeClr val="accent1"/>
                </a:solidFill>
                <a:latin typeface="Calibri" panose="020F0502020204030204" pitchFamily="34" charset="0"/>
              </a:rPr>
              <a:t> hombres, </a:t>
            </a:r>
            <a:r>
              <a:rPr lang="en-US" sz="2000" dirty="0" err="1" smtClean="0">
                <a:solidFill>
                  <a:schemeClr val="accent1"/>
                </a:solidFill>
                <a:latin typeface="Calibri" panose="020F0502020204030204" pitchFamily="34" charset="0"/>
              </a:rPr>
              <a:t>alcancen</a:t>
            </a:r>
            <a:r>
              <a:rPr lang="en-US" sz="2000" dirty="0" smtClean="0">
                <a:solidFill>
                  <a:schemeClr val="accent1"/>
                </a:solidFill>
                <a:latin typeface="Calibri" panose="020F0502020204030204" pitchFamily="34" charset="0"/>
              </a:rPr>
              <a:t> la </a:t>
            </a:r>
            <a:r>
              <a:rPr lang="en-US" sz="2000" dirty="0" err="1" smtClean="0">
                <a:solidFill>
                  <a:schemeClr val="accent1"/>
                </a:solidFill>
                <a:latin typeface="Calibri" panose="020F0502020204030204" pitchFamily="34" charset="0"/>
              </a:rPr>
              <a:t>alfabetización</a:t>
            </a:r>
            <a:r>
              <a:rPr lang="en-US" sz="2000" dirty="0" smtClean="0">
                <a:solidFill>
                  <a:schemeClr val="accent1"/>
                </a:solidFill>
                <a:latin typeface="Calibri" panose="020F0502020204030204" pitchFamily="34" charset="0"/>
              </a:rPr>
              <a:t> y </a:t>
            </a:r>
            <a:r>
              <a:rPr lang="en-US" sz="2000" dirty="0" err="1" smtClean="0">
                <a:solidFill>
                  <a:schemeClr val="accent1"/>
                </a:solidFill>
                <a:latin typeface="Calibri" panose="020F0502020204030204" pitchFamily="34" charset="0"/>
              </a:rPr>
              <a:t>comprensión</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numérica</a:t>
            </a:r>
            <a:r>
              <a:rPr lang="en-US" sz="2000" dirty="0" smtClean="0">
                <a:solidFill>
                  <a:schemeClr val="accent1"/>
                </a:solidFill>
                <a:latin typeface="Calibri" panose="020F0502020204030204" pitchFamily="34" charset="0"/>
              </a:rPr>
              <a:t>. </a:t>
            </a:r>
            <a:endParaRPr lang="en-US" sz="2000" dirty="0">
              <a:solidFill>
                <a:schemeClr val="accent1"/>
              </a:solidFill>
              <a:latin typeface="Calibri" panose="020F0502020204030204" pitchFamily="34" charset="0"/>
            </a:endParaRPr>
          </a:p>
          <a:p>
            <a:pPr marL="0" indent="0">
              <a:lnSpc>
                <a:spcPct val="100000"/>
              </a:lnSpc>
              <a:spcBef>
                <a:spcPts val="0"/>
              </a:spcBef>
              <a:buNone/>
            </a:pPr>
            <a:r>
              <a:rPr lang="es-PE" sz="2000" dirty="0" smtClean="0">
                <a:latin typeface="Calibri" panose="020F0502020204030204" pitchFamily="34" charset="0"/>
              </a:rPr>
              <a:t>____________________________________________________</a:t>
            </a:r>
          </a:p>
          <a:p>
            <a:pPr marL="0" indent="0">
              <a:lnSpc>
                <a:spcPct val="100000"/>
              </a:lnSpc>
              <a:spcBef>
                <a:spcPts val="0"/>
              </a:spcBef>
              <a:buNone/>
            </a:pPr>
            <a:endParaRPr lang="es-PE" sz="2000" dirty="0" smtClean="0">
              <a:latin typeface="Calibri" panose="020F0502020204030204" pitchFamily="34" charset="0"/>
            </a:endParaRPr>
          </a:p>
          <a:p>
            <a:pPr marL="0" indent="0">
              <a:lnSpc>
                <a:spcPct val="100000"/>
              </a:lnSpc>
              <a:spcBef>
                <a:spcPts val="0"/>
              </a:spcBef>
              <a:buNone/>
            </a:pPr>
            <a:r>
              <a:rPr lang="en-US" sz="2000" dirty="0" err="1">
                <a:latin typeface="Calibri" panose="020F0502020204030204" pitchFamily="34" charset="0"/>
              </a:rPr>
              <a:t>Boekstart</a:t>
            </a:r>
            <a:r>
              <a:rPr lang="en-US" sz="2000" dirty="0">
                <a:latin typeface="Calibri" panose="020F0502020204030204" pitchFamily="34" charset="0"/>
              </a:rPr>
              <a:t> (</a:t>
            </a:r>
            <a:r>
              <a:rPr lang="en-US" sz="2000" dirty="0" err="1">
                <a:latin typeface="Calibri" panose="020F0502020204030204" pitchFamily="34" charset="0"/>
              </a:rPr>
              <a:t>Bookstart</a:t>
            </a:r>
            <a:r>
              <a:rPr lang="en-US" sz="2000" dirty="0">
                <a:latin typeface="Calibri" panose="020F0502020204030204" pitchFamily="34" charset="0"/>
              </a:rPr>
              <a:t>) </a:t>
            </a:r>
            <a:r>
              <a:rPr lang="en-US" sz="2000" dirty="0" smtClean="0">
                <a:latin typeface="Calibri" panose="020F0502020204030204" pitchFamily="34" charset="0"/>
              </a:rPr>
              <a:t>en </a:t>
            </a:r>
            <a:r>
              <a:rPr lang="en-US" sz="2000" dirty="0" err="1" smtClean="0">
                <a:latin typeface="Calibri" panose="020F0502020204030204" pitchFamily="34" charset="0"/>
              </a:rPr>
              <a:t>Holanda</a:t>
            </a:r>
            <a:r>
              <a:rPr lang="en-US" sz="2000" dirty="0" smtClean="0">
                <a:latin typeface="Calibri" panose="020F0502020204030204" pitchFamily="34" charset="0"/>
              </a:rPr>
              <a:t>, </a:t>
            </a:r>
            <a:r>
              <a:rPr lang="en-US" sz="2000" dirty="0" err="1" smtClean="0">
                <a:latin typeface="Calibri" panose="020F0502020204030204" pitchFamily="34" charset="0"/>
              </a:rPr>
              <a:t>trabaja</a:t>
            </a:r>
            <a:r>
              <a:rPr lang="en-US" sz="2000" dirty="0" smtClean="0">
                <a:latin typeface="Calibri" panose="020F0502020204030204" pitchFamily="34" charset="0"/>
              </a:rPr>
              <a:t> con los </a:t>
            </a:r>
            <a:r>
              <a:rPr lang="en-US" sz="2000" dirty="0" err="1" smtClean="0">
                <a:latin typeface="Calibri" panose="020F0502020204030204" pitchFamily="34" charset="0"/>
              </a:rPr>
              <a:t>centros</a:t>
            </a:r>
            <a:r>
              <a:rPr lang="en-US" sz="2000" dirty="0" smtClean="0">
                <a:latin typeface="Calibri" panose="020F0502020204030204" pitchFamily="34" charset="0"/>
              </a:rPr>
              <a:t> pre </a:t>
            </a:r>
            <a:r>
              <a:rPr lang="en-US" sz="2000" dirty="0" err="1" smtClean="0">
                <a:latin typeface="Calibri" panose="020F0502020204030204" pitchFamily="34" charset="0"/>
              </a:rPr>
              <a:t>escolares</a:t>
            </a:r>
            <a:r>
              <a:rPr lang="en-US" sz="2000" dirty="0" smtClean="0">
                <a:latin typeface="Calibri" panose="020F0502020204030204" pitchFamily="34" charset="0"/>
              </a:rPr>
              <a:t> (</a:t>
            </a:r>
            <a:r>
              <a:rPr lang="en-US" sz="2000" dirty="0" err="1" smtClean="0">
                <a:latin typeface="Calibri" panose="020F0502020204030204" pitchFamily="34" charset="0"/>
              </a:rPr>
              <a:t>nidos</a:t>
            </a:r>
            <a:r>
              <a:rPr lang="en-US" sz="2000" dirty="0" smtClean="0">
                <a:latin typeface="Calibri" panose="020F0502020204030204" pitchFamily="34" charset="0"/>
              </a:rPr>
              <a:t>) y los </a:t>
            </a:r>
            <a:r>
              <a:rPr lang="en-US" sz="2000" dirty="0" err="1" smtClean="0">
                <a:latin typeface="Calibri" panose="020F0502020204030204" pitchFamily="34" charset="0"/>
              </a:rPr>
              <a:t>centros</a:t>
            </a:r>
            <a:r>
              <a:rPr lang="en-US" sz="2000" dirty="0" smtClean="0">
                <a:latin typeface="Calibri" panose="020F0502020204030204" pitchFamily="34" charset="0"/>
              </a:rPr>
              <a:t> de </a:t>
            </a:r>
            <a:r>
              <a:rPr lang="en-US" sz="2000" dirty="0" err="1" smtClean="0">
                <a:latin typeface="Calibri" panose="020F0502020204030204" pitchFamily="34" charset="0"/>
              </a:rPr>
              <a:t>salud</a:t>
            </a:r>
            <a:r>
              <a:rPr lang="en-US" sz="2000" dirty="0" smtClean="0">
                <a:latin typeface="Calibri" panose="020F0502020204030204" pitchFamily="34" charset="0"/>
              </a:rPr>
              <a:t>, </a:t>
            </a:r>
            <a:r>
              <a:rPr lang="en-US" sz="2000" dirty="0" err="1" smtClean="0">
                <a:latin typeface="Calibri" panose="020F0502020204030204" pitchFamily="34" charset="0"/>
              </a:rPr>
              <a:t>bibliotecas</a:t>
            </a:r>
            <a:r>
              <a:rPr lang="en-US" sz="2000" dirty="0" smtClean="0">
                <a:latin typeface="Calibri" panose="020F0502020204030204" pitchFamily="34" charset="0"/>
              </a:rPr>
              <a:t> </a:t>
            </a:r>
            <a:r>
              <a:rPr lang="en-US" sz="2000" dirty="0" err="1" smtClean="0">
                <a:latin typeface="Calibri" panose="020F0502020204030204" pitchFamily="34" charset="0"/>
              </a:rPr>
              <a:t>públicas</a:t>
            </a:r>
            <a:r>
              <a:rPr lang="en-US" sz="2000" dirty="0" smtClean="0">
                <a:latin typeface="Calibri" panose="020F0502020204030204" pitchFamily="34" charset="0"/>
              </a:rPr>
              <a:t>, y los dos </a:t>
            </a:r>
            <a:r>
              <a:rPr lang="en-US" sz="2000" dirty="0" err="1" smtClean="0">
                <a:latin typeface="Calibri" panose="020F0502020204030204" pitchFamily="34" charset="0"/>
              </a:rPr>
              <a:t>primeros</a:t>
            </a:r>
            <a:r>
              <a:rPr lang="en-US" sz="2000" dirty="0" smtClean="0">
                <a:latin typeface="Calibri" panose="020F0502020204030204" pitchFamily="34" charset="0"/>
              </a:rPr>
              <a:t> </a:t>
            </a:r>
            <a:r>
              <a:rPr lang="en-US" sz="2000" dirty="0" err="1" smtClean="0">
                <a:latin typeface="Calibri" panose="020F0502020204030204" pitchFamily="34" charset="0"/>
              </a:rPr>
              <a:t>años</a:t>
            </a:r>
            <a:r>
              <a:rPr lang="en-US" sz="2000" dirty="0" smtClean="0">
                <a:latin typeface="Calibri" panose="020F0502020204030204" pitchFamily="34" charset="0"/>
              </a:rPr>
              <a:t> de </a:t>
            </a:r>
            <a:r>
              <a:rPr lang="en-US" sz="2000" dirty="0" err="1" smtClean="0">
                <a:latin typeface="Calibri" panose="020F0502020204030204" pitchFamily="34" charset="0"/>
              </a:rPr>
              <a:t>educación</a:t>
            </a:r>
            <a:r>
              <a:rPr lang="en-US" sz="2000" dirty="0" smtClean="0">
                <a:latin typeface="Calibri" panose="020F0502020204030204" pitchFamily="34" charset="0"/>
              </a:rPr>
              <a:t> </a:t>
            </a:r>
            <a:r>
              <a:rPr lang="en-US" sz="2000" dirty="0" err="1" smtClean="0">
                <a:latin typeface="Calibri" panose="020F0502020204030204" pitchFamily="34" charset="0"/>
              </a:rPr>
              <a:t>primaria</a:t>
            </a:r>
            <a:r>
              <a:rPr lang="en-US" sz="2000" dirty="0" smtClean="0">
                <a:latin typeface="Calibri" panose="020F0502020204030204" pitchFamily="34" charset="0"/>
              </a:rPr>
              <a:t>, </a:t>
            </a:r>
            <a:r>
              <a:rPr lang="en-US" sz="2000" dirty="0" err="1" smtClean="0">
                <a:latin typeface="Calibri" panose="020F0502020204030204" pitchFamily="34" charset="0"/>
              </a:rPr>
              <a:t>para</a:t>
            </a:r>
            <a:r>
              <a:rPr lang="en-US" sz="2000" dirty="0" smtClean="0">
                <a:latin typeface="Calibri" panose="020F0502020204030204" pitchFamily="34" charset="0"/>
              </a:rPr>
              <a:t> </a:t>
            </a:r>
            <a:r>
              <a:rPr lang="en-US" sz="2000" dirty="0" err="1" smtClean="0">
                <a:latin typeface="Calibri" panose="020F0502020204030204" pitchFamily="34" charset="0"/>
              </a:rPr>
              <a:t>proporcionar</a:t>
            </a:r>
            <a:r>
              <a:rPr lang="en-US" sz="2000" dirty="0" smtClean="0">
                <a:latin typeface="Calibri" panose="020F0502020204030204" pitchFamily="34" charset="0"/>
              </a:rPr>
              <a:t> </a:t>
            </a:r>
            <a:r>
              <a:rPr lang="en-US" sz="2000" dirty="0" err="1" smtClean="0">
                <a:latin typeface="Calibri" panose="020F0502020204030204" pitchFamily="34" charset="0"/>
              </a:rPr>
              <a:t>libros</a:t>
            </a:r>
            <a:r>
              <a:rPr lang="en-US" sz="2000" dirty="0" smtClean="0">
                <a:latin typeface="Calibri" panose="020F0502020204030204" pitchFamily="34" charset="0"/>
              </a:rPr>
              <a:t> y </a:t>
            </a:r>
            <a:r>
              <a:rPr lang="en-US" sz="2000" dirty="0" err="1" smtClean="0">
                <a:latin typeface="Calibri" panose="020F0502020204030204" pitchFamily="34" charset="0"/>
              </a:rPr>
              <a:t>capacitación</a:t>
            </a:r>
            <a:r>
              <a:rPr lang="en-US" sz="2000" dirty="0" smtClean="0">
                <a:latin typeface="Calibri" panose="020F0502020204030204" pitchFamily="34" charset="0"/>
              </a:rPr>
              <a:t> en  </a:t>
            </a:r>
            <a:r>
              <a:rPr lang="en-US" sz="2000" dirty="0" err="1" smtClean="0">
                <a:latin typeface="Calibri" panose="020F0502020204030204" pitchFamily="34" charset="0"/>
              </a:rPr>
              <a:t>alfabetización</a:t>
            </a:r>
            <a:r>
              <a:rPr lang="en-US" sz="2000" dirty="0" smtClean="0">
                <a:latin typeface="Calibri" panose="020F0502020204030204" pitchFamily="34" charset="0"/>
              </a:rPr>
              <a:t> a 75,000 </a:t>
            </a:r>
            <a:r>
              <a:rPr lang="en-US" sz="2000" dirty="0" err="1" smtClean="0">
                <a:latin typeface="Calibri" panose="020F0502020204030204" pitchFamily="34" charset="0"/>
              </a:rPr>
              <a:t>niños</a:t>
            </a:r>
            <a:r>
              <a:rPr lang="en-US" sz="2000" dirty="0" smtClean="0">
                <a:latin typeface="Calibri" panose="020F0502020204030204" pitchFamily="34" charset="0"/>
              </a:rPr>
              <a:t> </a:t>
            </a:r>
            <a:r>
              <a:rPr lang="en-US" sz="2000" dirty="0" err="1" smtClean="0">
                <a:latin typeface="Calibri" panose="020F0502020204030204" pitchFamily="34" charset="0"/>
              </a:rPr>
              <a:t>por</a:t>
            </a:r>
            <a:r>
              <a:rPr lang="en-US" sz="2000" dirty="0" smtClean="0">
                <a:latin typeface="Calibri" panose="020F0502020204030204" pitchFamily="34" charset="0"/>
              </a:rPr>
              <a:t> </a:t>
            </a:r>
            <a:r>
              <a:rPr lang="en-US" sz="2000" dirty="0" err="1" smtClean="0">
                <a:latin typeface="Calibri" panose="020F0502020204030204" pitchFamily="34" charset="0"/>
              </a:rPr>
              <a:t>año</a:t>
            </a:r>
            <a:r>
              <a:rPr lang="en-US" sz="2000" dirty="0" smtClean="0">
                <a:latin typeface="Calibri" panose="020F0502020204030204" pitchFamily="34" charset="0"/>
              </a:rPr>
              <a:t>. El </a:t>
            </a:r>
            <a:r>
              <a:rPr lang="en-US" sz="2000" dirty="0" err="1" smtClean="0">
                <a:latin typeface="Calibri" panose="020F0502020204030204" pitchFamily="34" charset="0"/>
              </a:rPr>
              <a:t>programa</a:t>
            </a:r>
            <a:r>
              <a:rPr lang="en-US" sz="2000" dirty="0" smtClean="0">
                <a:latin typeface="Calibri" panose="020F0502020204030204" pitchFamily="34" charset="0"/>
              </a:rPr>
              <a:t> </a:t>
            </a:r>
            <a:r>
              <a:rPr lang="en-US" sz="2000" dirty="0" err="1" smtClean="0">
                <a:latin typeface="Calibri" panose="020F0502020204030204" pitchFamily="34" charset="0"/>
              </a:rPr>
              <a:t>recibe</a:t>
            </a:r>
            <a:r>
              <a:rPr lang="en-US" sz="2000" dirty="0" smtClean="0">
                <a:latin typeface="Calibri" panose="020F0502020204030204" pitchFamily="34" charset="0"/>
              </a:rPr>
              <a:t> </a:t>
            </a:r>
            <a:r>
              <a:rPr lang="en-US" sz="2000" dirty="0" err="1" smtClean="0">
                <a:latin typeface="Calibri" panose="020F0502020204030204" pitchFamily="34" charset="0"/>
              </a:rPr>
              <a:t>apoyo</a:t>
            </a:r>
            <a:r>
              <a:rPr lang="en-US" sz="2000" dirty="0" smtClean="0">
                <a:latin typeface="Calibri" panose="020F0502020204030204" pitchFamily="34" charset="0"/>
              </a:rPr>
              <a:t> del </a:t>
            </a:r>
            <a:r>
              <a:rPr lang="en-US" sz="2000" dirty="0" err="1" smtClean="0">
                <a:latin typeface="Calibri" panose="020F0502020204030204" pitchFamily="34" charset="0"/>
              </a:rPr>
              <a:t>gobierno</a:t>
            </a:r>
            <a:r>
              <a:rPr lang="en-US" sz="2000" dirty="0" smtClean="0">
                <a:latin typeface="Calibri" panose="020F0502020204030204" pitchFamily="34" charset="0"/>
              </a:rPr>
              <a:t> </a:t>
            </a:r>
            <a:r>
              <a:rPr lang="en-US" sz="2000" dirty="0" err="1" smtClean="0">
                <a:latin typeface="Calibri" panose="020F0502020204030204" pitchFamily="34" charset="0"/>
              </a:rPr>
              <a:t>nacional</a:t>
            </a:r>
            <a:r>
              <a:rPr lang="en-US" sz="2000" dirty="0" smtClean="0">
                <a:latin typeface="Calibri" panose="020F0502020204030204" pitchFamily="34" charset="0"/>
              </a:rPr>
              <a:t> y </a:t>
            </a:r>
            <a:r>
              <a:rPr lang="en-US" sz="2000" dirty="0" err="1" smtClean="0">
                <a:latin typeface="Calibri" panose="020F0502020204030204" pitchFamily="34" charset="0"/>
              </a:rPr>
              <a:t>gobiernos</a:t>
            </a:r>
            <a:r>
              <a:rPr lang="en-US" sz="2000" dirty="0" smtClean="0">
                <a:latin typeface="Calibri" panose="020F0502020204030204" pitchFamily="34" charset="0"/>
              </a:rPr>
              <a:t> locales, y </a:t>
            </a:r>
            <a:r>
              <a:rPr lang="en-US" sz="2000" dirty="0" err="1" smtClean="0">
                <a:latin typeface="Calibri" panose="020F0502020204030204" pitchFamily="34" charset="0"/>
              </a:rPr>
              <a:t>espera</a:t>
            </a:r>
            <a:r>
              <a:rPr lang="en-US" sz="2000" dirty="0" smtClean="0">
                <a:latin typeface="Calibri" panose="020F0502020204030204" pitchFamily="34" charset="0"/>
              </a:rPr>
              <a:t> </a:t>
            </a:r>
            <a:r>
              <a:rPr lang="en-US" sz="2000" dirty="0" err="1" smtClean="0">
                <a:latin typeface="Calibri" panose="020F0502020204030204" pitchFamily="34" charset="0"/>
              </a:rPr>
              <a:t>una</a:t>
            </a:r>
            <a:r>
              <a:rPr lang="en-US" sz="2000" dirty="0" smtClean="0">
                <a:latin typeface="Calibri" panose="020F0502020204030204" pitchFamily="34" charset="0"/>
              </a:rPr>
              <a:t> </a:t>
            </a:r>
            <a:r>
              <a:rPr lang="en-US" sz="2000" dirty="0" err="1" smtClean="0">
                <a:latin typeface="Calibri" panose="020F0502020204030204" pitchFamily="34" charset="0"/>
              </a:rPr>
              <a:t>colaboración</a:t>
            </a:r>
            <a:r>
              <a:rPr lang="en-US" sz="2000" dirty="0" smtClean="0">
                <a:latin typeface="Calibri" panose="020F0502020204030204" pitchFamily="34" charset="0"/>
              </a:rPr>
              <a:t> a largo </a:t>
            </a:r>
            <a:r>
              <a:rPr lang="en-US" sz="2000" dirty="0" err="1" smtClean="0">
                <a:latin typeface="Calibri" panose="020F0502020204030204" pitchFamily="34" charset="0"/>
              </a:rPr>
              <a:t>tiempo</a:t>
            </a:r>
            <a:r>
              <a:rPr lang="en-US" sz="2000" dirty="0" smtClean="0">
                <a:latin typeface="Calibri" panose="020F0502020204030204" pitchFamily="34" charset="0"/>
              </a:rPr>
              <a:t> de </a:t>
            </a:r>
            <a:r>
              <a:rPr lang="en-US" sz="2000" dirty="0" err="1" smtClean="0">
                <a:latin typeface="Calibri" panose="020F0502020204030204" pitchFamily="34" charset="0"/>
              </a:rPr>
              <a:t>las</a:t>
            </a:r>
            <a:r>
              <a:rPr lang="en-US" sz="2000" dirty="0" smtClean="0">
                <a:latin typeface="Calibri" panose="020F0502020204030204" pitchFamily="34" charset="0"/>
              </a:rPr>
              <a:t> </a:t>
            </a:r>
            <a:r>
              <a:rPr lang="en-US" sz="2000" dirty="0" err="1" smtClean="0">
                <a:latin typeface="Calibri" panose="020F0502020204030204" pitchFamily="34" charset="0"/>
              </a:rPr>
              <a:t>organizaciones</a:t>
            </a:r>
            <a:r>
              <a:rPr lang="en-US" sz="2000" dirty="0" smtClean="0">
                <a:latin typeface="Calibri" panose="020F0502020204030204" pitchFamily="34" charset="0"/>
              </a:rPr>
              <a:t> </a:t>
            </a:r>
            <a:r>
              <a:rPr lang="en-US" sz="2000" dirty="0" err="1" smtClean="0">
                <a:latin typeface="Calibri" panose="020F0502020204030204" pitchFamily="34" charset="0"/>
              </a:rPr>
              <a:t>que</a:t>
            </a:r>
            <a:r>
              <a:rPr lang="en-US" sz="2000" dirty="0" smtClean="0">
                <a:latin typeface="Calibri" panose="020F0502020204030204" pitchFamily="34" charset="0"/>
              </a:rPr>
              <a:t> </a:t>
            </a:r>
            <a:r>
              <a:rPr lang="en-US" sz="2000" dirty="0" err="1" smtClean="0">
                <a:latin typeface="Calibri" panose="020F0502020204030204" pitchFamily="34" charset="0"/>
              </a:rPr>
              <a:t>trabajan</a:t>
            </a:r>
            <a:r>
              <a:rPr lang="en-US" sz="2000" dirty="0" smtClean="0">
                <a:latin typeface="Calibri" panose="020F0502020204030204" pitchFamily="34" charset="0"/>
              </a:rPr>
              <a:t> en </a:t>
            </a:r>
            <a:r>
              <a:rPr lang="en-US" sz="2000" dirty="0" err="1" smtClean="0">
                <a:latin typeface="Calibri" panose="020F0502020204030204" pitchFamily="34" charset="0"/>
              </a:rPr>
              <a:t>apoyo</a:t>
            </a:r>
            <a:r>
              <a:rPr lang="en-US" sz="2000" dirty="0" smtClean="0">
                <a:latin typeface="Calibri" panose="020F0502020204030204" pitchFamily="34" charset="0"/>
              </a:rPr>
              <a:t> a la </a:t>
            </a:r>
            <a:r>
              <a:rPr lang="en-US" sz="2000" dirty="0" err="1" smtClean="0">
                <a:latin typeface="Calibri" panose="020F0502020204030204" pitchFamily="34" charset="0"/>
              </a:rPr>
              <a:t>alfabetización</a:t>
            </a:r>
            <a:r>
              <a:rPr lang="en-US" sz="2000" dirty="0" smtClean="0">
                <a:latin typeface="Calibri" panose="020F0502020204030204" pitchFamily="34" charset="0"/>
              </a:rPr>
              <a:t> </a:t>
            </a:r>
            <a:r>
              <a:rPr lang="en-US" sz="2000" dirty="0" err="1" smtClean="0">
                <a:latin typeface="Calibri" panose="020F0502020204030204" pitchFamily="34" charset="0"/>
              </a:rPr>
              <a:t>infantil</a:t>
            </a:r>
            <a:r>
              <a:rPr lang="en-US" sz="2000" dirty="0" smtClean="0">
                <a:latin typeface="Calibri" panose="020F0502020204030204" pitchFamily="34" charset="0"/>
              </a:rPr>
              <a:t>.  </a:t>
            </a:r>
          </a:p>
          <a:p>
            <a:pPr marL="0" indent="0">
              <a:lnSpc>
                <a:spcPct val="100000"/>
              </a:lnSpc>
              <a:spcBef>
                <a:spcPts val="0"/>
              </a:spcBef>
              <a:buNone/>
            </a:pPr>
            <a:endParaRPr lang="en-US" sz="2000" dirty="0">
              <a:latin typeface="Calibri" panose="020F0502020204030204" pitchFamily="34" charset="0"/>
            </a:endParaRPr>
          </a:p>
          <a:p>
            <a:pPr marL="0" indent="0">
              <a:lnSpc>
                <a:spcPct val="100000"/>
              </a:lnSpc>
              <a:spcBef>
                <a:spcPts val="0"/>
              </a:spcBef>
              <a:buNone/>
            </a:pPr>
            <a:endParaRPr lang="en-US" sz="2000" dirty="0">
              <a:latin typeface="Calibri" panose="020F0502020204030204" pitchFamily="34" charset="0"/>
            </a:endParaRPr>
          </a:p>
          <a:p>
            <a:pPr marL="0" indent="0">
              <a:lnSpc>
                <a:spcPct val="100000"/>
              </a:lnSpc>
              <a:spcBef>
                <a:spcPts val="0"/>
              </a:spcBef>
              <a:buNone/>
            </a:pPr>
            <a:r>
              <a:rPr lang="en-US" sz="1600" dirty="0" err="1">
                <a:solidFill>
                  <a:srgbClr val="FF3399"/>
                </a:solidFill>
                <a:latin typeface="Calibri" panose="020F0502020204030204" pitchFamily="34" charset="0"/>
              </a:rPr>
              <a:t>Boekstart</a:t>
            </a:r>
            <a:r>
              <a:rPr lang="en-US" sz="1600" dirty="0">
                <a:solidFill>
                  <a:srgbClr val="FF3399"/>
                </a:solidFill>
                <a:latin typeface="Calibri" panose="020F0502020204030204" pitchFamily="34" charset="0"/>
              </a:rPr>
              <a:t> Netherlands www.boekstart.nl</a:t>
            </a:r>
            <a:endParaRPr lang="es-PE" sz="1600" dirty="0" smtClean="0">
              <a:solidFill>
                <a:srgbClr val="FF3399"/>
              </a:solidFill>
              <a:latin typeface="Calibri" panose="020F0502020204030204" pitchFamily="34" charset="0"/>
            </a:endParaRPr>
          </a:p>
        </p:txBody>
      </p:sp>
      <p:sp>
        <p:nvSpPr>
          <p:cNvPr id="4" name="Title 2"/>
          <p:cNvSpPr txBox="1">
            <a:spLocks/>
          </p:cNvSpPr>
          <p:nvPr/>
        </p:nvSpPr>
        <p:spPr bwMode="auto">
          <a:xfrm>
            <a:off x="571472" y="285728"/>
            <a:ext cx="7831460" cy="955204"/>
          </a:xfrm>
          <a:prstGeom prst="rect">
            <a:avLst/>
          </a:prstGeom>
          <a:solidFill>
            <a:srgbClr val="C5182D"/>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3800" kern="1200">
                <a:solidFill>
                  <a:srgbClr val="008195"/>
                </a:solidFill>
                <a:latin typeface="Garamond"/>
                <a:ea typeface="ＭＳ Ｐゴシック" charset="-128"/>
                <a:cs typeface="ＭＳ Ｐゴシック" charset="-128"/>
              </a:defRPr>
            </a:lvl1pPr>
            <a:lvl2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2pPr>
            <a:lvl3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3pPr>
            <a:lvl4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4pPr>
            <a:lvl5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AU" dirty="0" smtClean="0">
                <a:solidFill>
                  <a:srgbClr val="FFFFFF"/>
                </a:solidFill>
                <a:latin typeface="Calibri" pitchFamily="34" charset="0"/>
              </a:rPr>
              <a:t>4. </a:t>
            </a:r>
            <a:r>
              <a:rPr lang="en-AU" dirty="0" err="1" smtClean="0">
                <a:solidFill>
                  <a:srgbClr val="FFFFFF"/>
                </a:solidFill>
                <a:latin typeface="Calibri" pitchFamily="34" charset="0"/>
              </a:rPr>
              <a:t>Educación</a:t>
            </a:r>
            <a:r>
              <a:rPr lang="en-AU" dirty="0" smtClean="0">
                <a:solidFill>
                  <a:srgbClr val="FFFFFF"/>
                </a:solidFill>
                <a:latin typeface="Calibri" pitchFamily="34" charset="0"/>
              </a:rPr>
              <a:t> de </a:t>
            </a:r>
            <a:r>
              <a:rPr lang="en-AU" dirty="0" err="1" smtClean="0">
                <a:solidFill>
                  <a:srgbClr val="FFFFFF"/>
                </a:solidFill>
                <a:latin typeface="Calibri" pitchFamily="34" charset="0"/>
              </a:rPr>
              <a:t>calidad</a:t>
            </a:r>
            <a:endParaRPr lang="en-AU" dirty="0">
              <a:solidFill>
                <a:srgbClr val="FFFFFF"/>
              </a:solidFill>
              <a:latin typeface="Calibri" pitchFamily="34" charset="0"/>
            </a:endParaRPr>
          </a:p>
        </p:txBody>
      </p:sp>
    </p:spTree>
    <p:extLst>
      <p:ext uri="{BB962C8B-B14F-4D97-AF65-F5344CB8AC3E}">
        <p14:creationId xmlns="" xmlns:p14="http://schemas.microsoft.com/office/powerpoint/2010/main" val="61894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92088" y="1529408"/>
            <a:ext cx="7668344" cy="5328592"/>
          </a:xfrm>
        </p:spPr>
        <p:txBody>
          <a:bodyPr/>
          <a:lstStyle/>
          <a:p>
            <a:pPr marL="0" indent="0">
              <a:lnSpc>
                <a:spcPct val="100000"/>
              </a:lnSpc>
              <a:spcBef>
                <a:spcPts val="0"/>
              </a:spcBef>
              <a:buNone/>
            </a:pPr>
            <a:r>
              <a:rPr lang="en-US" sz="2000" dirty="0" smtClean="0">
                <a:solidFill>
                  <a:schemeClr val="accent1"/>
                </a:solidFill>
                <a:latin typeface="Calibri" panose="020F0502020204030204" pitchFamily="34" charset="0"/>
              </a:rPr>
              <a:t>5.b </a:t>
            </a:r>
            <a:r>
              <a:rPr lang="en-US" sz="2000" dirty="0" err="1" smtClean="0">
                <a:solidFill>
                  <a:schemeClr val="accent1"/>
                </a:solidFill>
                <a:latin typeface="Calibri" panose="020F0502020204030204" pitchFamily="34" charset="0"/>
              </a:rPr>
              <a:t>Promover</a:t>
            </a:r>
            <a:r>
              <a:rPr lang="en-US" sz="2000" dirty="0" smtClean="0">
                <a:solidFill>
                  <a:schemeClr val="accent1"/>
                </a:solidFill>
                <a:latin typeface="Calibri" panose="020F0502020204030204" pitchFamily="34" charset="0"/>
              </a:rPr>
              <a:t> el </a:t>
            </a:r>
            <a:r>
              <a:rPr lang="en-US" sz="2000" dirty="0" err="1" smtClean="0">
                <a:solidFill>
                  <a:schemeClr val="accent1"/>
                </a:solidFill>
                <a:latin typeface="Calibri" panose="020F0502020204030204" pitchFamily="34" charset="0"/>
              </a:rPr>
              <a:t>uso</a:t>
            </a:r>
            <a:r>
              <a:rPr lang="en-US" sz="2000" dirty="0" smtClean="0">
                <a:solidFill>
                  <a:schemeClr val="accent1"/>
                </a:solidFill>
                <a:latin typeface="Calibri" panose="020F0502020204030204" pitchFamily="34" charset="0"/>
              </a:rPr>
              <a:t> de </a:t>
            </a:r>
            <a:r>
              <a:rPr lang="en-US" sz="2000" dirty="0" err="1" smtClean="0">
                <a:solidFill>
                  <a:schemeClr val="accent1"/>
                </a:solidFill>
                <a:latin typeface="Calibri" panose="020F0502020204030204" pitchFamily="34" charset="0"/>
              </a:rPr>
              <a:t>tecnología</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útil</a:t>
            </a:r>
            <a:r>
              <a:rPr lang="en-US" sz="2000" dirty="0" smtClean="0">
                <a:solidFill>
                  <a:schemeClr val="accent1"/>
                </a:solidFill>
                <a:latin typeface="Calibri" panose="020F0502020204030204" pitchFamily="34" charset="0"/>
              </a:rPr>
              <a:t>, y </a:t>
            </a:r>
            <a:r>
              <a:rPr lang="en-US" sz="2000" dirty="0" err="1" smtClean="0">
                <a:solidFill>
                  <a:schemeClr val="accent1"/>
                </a:solidFill>
                <a:latin typeface="Calibri" panose="020F0502020204030204" pitchFamily="34" charset="0"/>
              </a:rPr>
              <a:t>muy</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particularmente</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tecnologías</a:t>
            </a:r>
            <a:r>
              <a:rPr lang="en-US" sz="2000" dirty="0" smtClean="0">
                <a:solidFill>
                  <a:schemeClr val="accent1"/>
                </a:solidFill>
                <a:latin typeface="Calibri" panose="020F0502020204030204" pitchFamily="34" charset="0"/>
              </a:rPr>
              <a:t> de </a:t>
            </a:r>
            <a:r>
              <a:rPr lang="en-US" sz="2000" dirty="0" err="1" smtClean="0">
                <a:solidFill>
                  <a:schemeClr val="accent1"/>
                </a:solidFill>
                <a:latin typeface="Calibri" panose="020F0502020204030204" pitchFamily="34" charset="0"/>
              </a:rPr>
              <a:t>información</a:t>
            </a:r>
            <a:r>
              <a:rPr lang="en-US" sz="2000" dirty="0" smtClean="0">
                <a:solidFill>
                  <a:schemeClr val="accent1"/>
                </a:solidFill>
                <a:latin typeface="Calibri" panose="020F0502020204030204" pitchFamily="34" charset="0"/>
              </a:rPr>
              <a:t> y </a:t>
            </a:r>
            <a:r>
              <a:rPr lang="en-US" sz="2000" dirty="0" err="1" smtClean="0">
                <a:solidFill>
                  <a:schemeClr val="accent1"/>
                </a:solidFill>
                <a:latin typeface="Calibri" panose="020F0502020204030204" pitchFamily="34" charset="0"/>
              </a:rPr>
              <a:t>comunicación</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que</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facilite</a:t>
            </a:r>
            <a:r>
              <a:rPr lang="en-US" sz="2000" dirty="0" smtClean="0">
                <a:solidFill>
                  <a:schemeClr val="accent1"/>
                </a:solidFill>
                <a:latin typeface="Calibri" panose="020F0502020204030204" pitchFamily="34" charset="0"/>
              </a:rPr>
              <a:t> el </a:t>
            </a:r>
            <a:r>
              <a:rPr lang="en-US" sz="2000" dirty="0" err="1" smtClean="0">
                <a:solidFill>
                  <a:schemeClr val="accent1"/>
                </a:solidFill>
                <a:latin typeface="Calibri" panose="020F0502020204030204" pitchFamily="34" charset="0"/>
              </a:rPr>
              <a:t>empoderamiento</a:t>
            </a:r>
            <a:r>
              <a:rPr lang="en-US" sz="2000" dirty="0" smtClean="0">
                <a:solidFill>
                  <a:schemeClr val="accent1"/>
                </a:solidFill>
                <a:latin typeface="Calibri" panose="020F0502020204030204" pitchFamily="34" charset="0"/>
              </a:rPr>
              <a:t> de </a:t>
            </a:r>
            <a:r>
              <a:rPr lang="en-US" sz="2000" dirty="0" err="1" smtClean="0">
                <a:solidFill>
                  <a:schemeClr val="accent1"/>
                </a:solidFill>
                <a:latin typeface="Calibri" panose="020F0502020204030204" pitchFamily="34" charset="0"/>
              </a:rPr>
              <a:t>las</a:t>
            </a:r>
            <a:r>
              <a:rPr lang="en-US" sz="2000" dirty="0" smtClean="0">
                <a:solidFill>
                  <a:schemeClr val="accent1"/>
                </a:solidFill>
                <a:latin typeface="Calibri" panose="020F0502020204030204" pitchFamily="34" charset="0"/>
              </a:rPr>
              <a:t> </a:t>
            </a:r>
            <a:r>
              <a:rPr lang="en-US" sz="2000" dirty="0" err="1" smtClean="0">
                <a:solidFill>
                  <a:schemeClr val="accent1"/>
                </a:solidFill>
                <a:latin typeface="Calibri" panose="020F0502020204030204" pitchFamily="34" charset="0"/>
              </a:rPr>
              <a:t>mujeres</a:t>
            </a:r>
            <a:r>
              <a:rPr lang="en-US" sz="2000" dirty="0" smtClean="0">
                <a:solidFill>
                  <a:schemeClr val="accent1"/>
                </a:solidFill>
                <a:latin typeface="Calibri" panose="020F0502020204030204" pitchFamily="34" charset="0"/>
              </a:rPr>
              <a:t>.</a:t>
            </a:r>
          </a:p>
          <a:p>
            <a:pPr marL="0" indent="0">
              <a:lnSpc>
                <a:spcPct val="100000"/>
              </a:lnSpc>
              <a:spcBef>
                <a:spcPts val="0"/>
              </a:spcBef>
              <a:buNone/>
            </a:pPr>
            <a:r>
              <a:rPr lang="es-PE" sz="2000" dirty="0" smtClean="0">
                <a:latin typeface="Calibri" panose="020F0502020204030204" pitchFamily="34" charset="0"/>
              </a:rPr>
              <a:t>______________________________________________</a:t>
            </a:r>
          </a:p>
          <a:p>
            <a:pPr marL="0" indent="0">
              <a:lnSpc>
                <a:spcPct val="100000"/>
              </a:lnSpc>
              <a:spcBef>
                <a:spcPts val="0"/>
              </a:spcBef>
              <a:buNone/>
            </a:pPr>
            <a:endParaRPr lang="es-PE" sz="2000" dirty="0" smtClean="0">
              <a:latin typeface="Calibri" panose="020F0502020204030204" pitchFamily="34" charset="0"/>
            </a:endParaRPr>
          </a:p>
          <a:p>
            <a:pPr marL="0" indent="0">
              <a:lnSpc>
                <a:spcPct val="100000"/>
              </a:lnSpc>
              <a:spcBef>
                <a:spcPts val="0"/>
              </a:spcBef>
              <a:buNone/>
            </a:pPr>
            <a:r>
              <a:rPr lang="en-US" sz="2000" dirty="0" smtClean="0">
                <a:latin typeface="Calibri" panose="020F0502020204030204" pitchFamily="34" charset="0"/>
              </a:rPr>
              <a:t>La </a:t>
            </a:r>
            <a:r>
              <a:rPr lang="en-US" sz="2000" dirty="0" err="1" smtClean="0">
                <a:latin typeface="Calibri" panose="020F0502020204030204" pitchFamily="34" charset="0"/>
              </a:rPr>
              <a:t>Biblioteca</a:t>
            </a:r>
            <a:r>
              <a:rPr lang="en-US" sz="2000" dirty="0" smtClean="0">
                <a:latin typeface="Calibri" panose="020F0502020204030204" pitchFamily="34" charset="0"/>
              </a:rPr>
              <a:t> Nacional de Uganda </a:t>
            </a:r>
            <a:r>
              <a:rPr lang="en-US" sz="2000" dirty="0" err="1" smtClean="0">
                <a:latin typeface="Calibri" panose="020F0502020204030204" pitchFamily="34" charset="0"/>
              </a:rPr>
              <a:t>tiene</a:t>
            </a:r>
            <a:r>
              <a:rPr lang="en-US" sz="2000" dirty="0" smtClean="0">
                <a:latin typeface="Calibri" panose="020F0502020204030204" pitchFamily="34" charset="0"/>
              </a:rPr>
              <a:t> un </a:t>
            </a:r>
            <a:r>
              <a:rPr lang="en-US" sz="2000" dirty="0" err="1" smtClean="0">
                <a:latin typeface="Calibri" panose="020F0502020204030204" pitchFamily="34" charset="0"/>
              </a:rPr>
              <a:t>programa</a:t>
            </a:r>
            <a:r>
              <a:rPr lang="en-US" sz="2000" dirty="0" smtClean="0">
                <a:latin typeface="Calibri" panose="020F0502020204030204" pitchFamily="34" charset="0"/>
              </a:rPr>
              <a:t> de </a:t>
            </a:r>
            <a:r>
              <a:rPr lang="en-US" sz="2000" dirty="0" err="1" smtClean="0">
                <a:latin typeface="Calibri" panose="020F0502020204030204" pitchFamily="34" charset="0"/>
              </a:rPr>
              <a:t>capacitación</a:t>
            </a:r>
            <a:r>
              <a:rPr lang="en-US" sz="2000" dirty="0" smtClean="0">
                <a:latin typeface="Calibri" panose="020F0502020204030204" pitchFamily="34" charset="0"/>
              </a:rPr>
              <a:t> </a:t>
            </a:r>
            <a:r>
              <a:rPr lang="en-US" sz="2000" dirty="0" err="1" smtClean="0">
                <a:latin typeface="Calibri" panose="020F0502020204030204" pitchFamily="34" charset="0"/>
              </a:rPr>
              <a:t>tecnológica</a:t>
            </a:r>
            <a:r>
              <a:rPr lang="en-US" sz="2000" dirty="0" smtClean="0">
                <a:latin typeface="Calibri" panose="020F0502020204030204" pitchFamily="34" charset="0"/>
              </a:rPr>
              <a:t> </a:t>
            </a:r>
            <a:r>
              <a:rPr lang="en-US" sz="2000" dirty="0" err="1" smtClean="0">
                <a:latin typeface="Calibri" panose="020F0502020204030204" pitchFamily="34" charset="0"/>
              </a:rPr>
              <a:t>dirigido</a:t>
            </a:r>
            <a:r>
              <a:rPr lang="en-US" sz="2000" dirty="0" smtClean="0">
                <a:latin typeface="Calibri" panose="020F0502020204030204" pitchFamily="34" charset="0"/>
              </a:rPr>
              <a:t> a </a:t>
            </a:r>
            <a:r>
              <a:rPr lang="en-US" sz="2000" dirty="0" err="1" smtClean="0">
                <a:latin typeface="Calibri" panose="020F0502020204030204" pitchFamily="34" charset="0"/>
              </a:rPr>
              <a:t>campesinas</a:t>
            </a:r>
            <a:r>
              <a:rPr lang="en-US" sz="2000" dirty="0" smtClean="0">
                <a:latin typeface="Calibri" panose="020F0502020204030204" pitchFamily="34" charset="0"/>
              </a:rPr>
              <a:t>, </a:t>
            </a:r>
            <a:r>
              <a:rPr lang="en-US" sz="2000" dirty="0" err="1" smtClean="0">
                <a:latin typeface="Calibri" panose="020F0502020204030204" pitchFamily="34" charset="0"/>
              </a:rPr>
              <a:t>que</a:t>
            </a:r>
            <a:r>
              <a:rPr lang="en-US" sz="2000" dirty="0" smtClean="0">
                <a:latin typeface="Calibri" panose="020F0502020204030204" pitchFamily="34" charset="0"/>
              </a:rPr>
              <a:t> les </a:t>
            </a:r>
            <a:r>
              <a:rPr lang="en-US" sz="2000" dirty="0" err="1" smtClean="0">
                <a:latin typeface="Calibri" panose="020F0502020204030204" pitchFamily="34" charset="0"/>
              </a:rPr>
              <a:t>proporciona</a:t>
            </a:r>
            <a:r>
              <a:rPr lang="en-US" sz="2000" dirty="0" smtClean="0">
                <a:latin typeface="Calibri" panose="020F0502020204030204" pitchFamily="34" charset="0"/>
              </a:rPr>
              <a:t> </a:t>
            </a:r>
            <a:r>
              <a:rPr lang="en-US" sz="2000" dirty="0" err="1" smtClean="0">
                <a:latin typeface="Calibri" panose="020F0502020204030204" pitchFamily="34" charset="0"/>
              </a:rPr>
              <a:t>acceso</a:t>
            </a:r>
            <a:r>
              <a:rPr lang="en-US" sz="2000" dirty="0" smtClean="0">
                <a:latin typeface="Calibri" panose="020F0502020204030204" pitchFamily="34" charset="0"/>
              </a:rPr>
              <a:t> a </a:t>
            </a:r>
            <a:r>
              <a:rPr lang="en-US" sz="2000" dirty="0" err="1" smtClean="0">
                <a:latin typeface="Calibri" panose="020F0502020204030204" pitchFamily="34" charset="0"/>
              </a:rPr>
              <a:t>pronósticos</a:t>
            </a:r>
            <a:r>
              <a:rPr lang="en-US" sz="2000" dirty="0" smtClean="0">
                <a:latin typeface="Calibri" panose="020F0502020204030204" pitchFamily="34" charset="0"/>
              </a:rPr>
              <a:t> del </a:t>
            </a:r>
            <a:r>
              <a:rPr lang="en-US" sz="2000" dirty="0" err="1" smtClean="0">
                <a:latin typeface="Calibri" panose="020F0502020204030204" pitchFamily="34" charset="0"/>
              </a:rPr>
              <a:t>tiempo</a:t>
            </a:r>
            <a:r>
              <a:rPr lang="en-US" sz="2000" dirty="0" smtClean="0">
                <a:latin typeface="Calibri" panose="020F0502020204030204" pitchFamily="34" charset="0"/>
              </a:rPr>
              <a:t>, </a:t>
            </a:r>
            <a:r>
              <a:rPr lang="en-US" sz="2000" dirty="0" err="1" smtClean="0">
                <a:latin typeface="Calibri" panose="020F0502020204030204" pitchFamily="34" charset="0"/>
              </a:rPr>
              <a:t>precios</a:t>
            </a:r>
            <a:r>
              <a:rPr lang="en-US" sz="2000" dirty="0" smtClean="0">
                <a:latin typeface="Calibri" panose="020F0502020204030204" pitchFamily="34" charset="0"/>
              </a:rPr>
              <a:t> de </a:t>
            </a:r>
            <a:r>
              <a:rPr lang="en-US" sz="2000" dirty="0" err="1" smtClean="0">
                <a:latin typeface="Calibri" panose="020F0502020204030204" pitchFamily="34" charset="0"/>
              </a:rPr>
              <a:t>productos</a:t>
            </a:r>
            <a:r>
              <a:rPr lang="en-US" sz="2000" dirty="0" smtClean="0">
                <a:latin typeface="Calibri" panose="020F0502020204030204" pitchFamily="34" charset="0"/>
              </a:rPr>
              <a:t> y </a:t>
            </a:r>
            <a:r>
              <a:rPr lang="en-US" sz="2000" dirty="0" err="1" smtClean="0">
                <a:latin typeface="Calibri" panose="020F0502020204030204" pitchFamily="34" charset="0"/>
              </a:rPr>
              <a:t>acceso</a:t>
            </a:r>
            <a:r>
              <a:rPr lang="en-US" sz="2000" dirty="0" smtClean="0">
                <a:latin typeface="Calibri" panose="020F0502020204030204" pitchFamily="34" charset="0"/>
              </a:rPr>
              <a:t> a </a:t>
            </a:r>
            <a:r>
              <a:rPr lang="en-US" sz="2000" dirty="0" err="1" smtClean="0">
                <a:latin typeface="Calibri" panose="020F0502020204030204" pitchFamily="34" charset="0"/>
              </a:rPr>
              <a:t>mercados</a:t>
            </a:r>
            <a:r>
              <a:rPr lang="en-US" sz="2000" dirty="0" smtClean="0">
                <a:latin typeface="Calibri" panose="020F0502020204030204" pitchFamily="34" charset="0"/>
              </a:rPr>
              <a:t> en </a:t>
            </a:r>
            <a:r>
              <a:rPr lang="en-US" sz="2000" dirty="0" err="1" smtClean="0">
                <a:latin typeface="Calibri" panose="020F0502020204030204" pitchFamily="34" charset="0"/>
              </a:rPr>
              <a:t>línea</a:t>
            </a:r>
            <a:r>
              <a:rPr lang="en-US" sz="2000" dirty="0" smtClean="0">
                <a:latin typeface="Calibri" panose="020F0502020204030204" pitchFamily="34" charset="0"/>
              </a:rPr>
              <a:t> en </a:t>
            </a:r>
            <a:r>
              <a:rPr lang="en-US" sz="2000" dirty="0" err="1" smtClean="0">
                <a:latin typeface="Calibri" panose="020F0502020204030204" pitchFamily="34" charset="0"/>
              </a:rPr>
              <a:t>sus</a:t>
            </a:r>
            <a:r>
              <a:rPr lang="en-US" sz="2000" dirty="0" smtClean="0">
                <a:latin typeface="Calibri" panose="020F0502020204030204" pitchFamily="34" charset="0"/>
              </a:rPr>
              <a:t> </a:t>
            </a:r>
            <a:r>
              <a:rPr lang="en-US" sz="2000" dirty="0" err="1" smtClean="0">
                <a:latin typeface="Calibri" panose="020F0502020204030204" pitchFamily="34" charset="0"/>
              </a:rPr>
              <a:t>lenguas</a:t>
            </a:r>
            <a:r>
              <a:rPr lang="en-US" sz="2000" dirty="0" smtClean="0">
                <a:latin typeface="Calibri" panose="020F0502020204030204" pitchFamily="34" charset="0"/>
              </a:rPr>
              <a:t> </a:t>
            </a:r>
            <a:r>
              <a:rPr lang="en-US" sz="2000" dirty="0" err="1" smtClean="0">
                <a:latin typeface="Calibri" panose="020F0502020204030204" pitchFamily="34" charset="0"/>
              </a:rPr>
              <a:t>nativas</a:t>
            </a:r>
            <a:r>
              <a:rPr lang="en-US" sz="2000" dirty="0" smtClean="0">
                <a:latin typeface="Calibri" panose="020F0502020204030204" pitchFamily="34" charset="0"/>
              </a:rPr>
              <a:t>. Este </a:t>
            </a:r>
            <a:r>
              <a:rPr lang="en-US" sz="2000" dirty="0" err="1" smtClean="0">
                <a:latin typeface="Calibri" panose="020F0502020204030204" pitchFamily="34" charset="0"/>
              </a:rPr>
              <a:t>programa</a:t>
            </a:r>
            <a:r>
              <a:rPr lang="en-US" sz="2000" dirty="0" smtClean="0">
                <a:latin typeface="Calibri" panose="020F0502020204030204" pitchFamily="34" charset="0"/>
              </a:rPr>
              <a:t> </a:t>
            </a:r>
            <a:r>
              <a:rPr lang="en-US" sz="2000" dirty="0" err="1" smtClean="0">
                <a:latin typeface="Calibri" panose="020F0502020204030204" pitchFamily="34" charset="0"/>
              </a:rPr>
              <a:t>mejora</a:t>
            </a:r>
            <a:r>
              <a:rPr lang="en-US" sz="2000" dirty="0" smtClean="0">
                <a:latin typeface="Calibri" panose="020F0502020204030204" pitchFamily="34" charset="0"/>
              </a:rPr>
              <a:t> la </a:t>
            </a:r>
            <a:r>
              <a:rPr lang="en-US" sz="2000" dirty="0" err="1" smtClean="0">
                <a:latin typeface="Calibri" panose="020F0502020204030204" pitchFamily="34" charset="0"/>
              </a:rPr>
              <a:t>calidad</a:t>
            </a:r>
            <a:r>
              <a:rPr lang="en-US" sz="2000" dirty="0" smtClean="0">
                <a:latin typeface="Calibri" panose="020F0502020204030204" pitchFamily="34" charset="0"/>
              </a:rPr>
              <a:t> de </a:t>
            </a:r>
            <a:r>
              <a:rPr lang="en-US" sz="2000" dirty="0" err="1" smtClean="0">
                <a:latin typeface="Calibri" panose="020F0502020204030204" pitchFamily="34" charset="0"/>
              </a:rPr>
              <a:t>vida</a:t>
            </a:r>
            <a:r>
              <a:rPr lang="en-US" sz="2000" dirty="0" smtClean="0">
                <a:latin typeface="Calibri" panose="020F0502020204030204" pitchFamily="34" charset="0"/>
              </a:rPr>
              <a:t> de </a:t>
            </a:r>
            <a:r>
              <a:rPr lang="en-US" sz="2000" dirty="0" err="1" smtClean="0">
                <a:latin typeface="Calibri" panose="020F0502020204030204" pitchFamily="34" charset="0"/>
              </a:rPr>
              <a:t>las</a:t>
            </a:r>
            <a:r>
              <a:rPr lang="en-US" sz="2000" dirty="0" smtClean="0">
                <a:latin typeface="Calibri" panose="020F0502020204030204" pitchFamily="34" charset="0"/>
              </a:rPr>
              <a:t> </a:t>
            </a:r>
            <a:r>
              <a:rPr lang="en-US" sz="2000" dirty="0" err="1" smtClean="0">
                <a:latin typeface="Calibri" panose="020F0502020204030204" pitchFamily="34" charset="0"/>
              </a:rPr>
              <a:t>mujeres</a:t>
            </a:r>
            <a:r>
              <a:rPr lang="en-US" sz="2000" dirty="0" smtClean="0">
                <a:latin typeface="Calibri" panose="020F0502020204030204" pitchFamily="34" charset="0"/>
              </a:rPr>
              <a:t> a </a:t>
            </a:r>
            <a:r>
              <a:rPr lang="en-US" sz="2000" dirty="0" err="1" smtClean="0">
                <a:latin typeface="Calibri" panose="020F0502020204030204" pitchFamily="34" charset="0"/>
              </a:rPr>
              <a:t>través</a:t>
            </a:r>
            <a:r>
              <a:rPr lang="en-US" sz="2000" dirty="0" smtClean="0">
                <a:latin typeface="Calibri" panose="020F0502020204030204" pitchFamily="34" charset="0"/>
              </a:rPr>
              <a:t> del </a:t>
            </a:r>
            <a:r>
              <a:rPr lang="en-US" sz="2000" dirty="0" err="1" smtClean="0">
                <a:latin typeface="Calibri" panose="020F0502020204030204" pitchFamily="34" charset="0"/>
              </a:rPr>
              <a:t>desarrollo</a:t>
            </a:r>
            <a:r>
              <a:rPr lang="en-US" sz="2000" dirty="0" smtClean="0">
                <a:latin typeface="Calibri" panose="020F0502020204030204" pitchFamily="34" charset="0"/>
              </a:rPr>
              <a:t> de </a:t>
            </a:r>
            <a:r>
              <a:rPr lang="en-US" sz="2000" dirty="0" err="1" smtClean="0">
                <a:latin typeface="Calibri" panose="020F0502020204030204" pitchFamily="34" charset="0"/>
              </a:rPr>
              <a:t>competencias</a:t>
            </a:r>
            <a:r>
              <a:rPr lang="en-US" sz="2000" dirty="0" smtClean="0">
                <a:latin typeface="Calibri" panose="020F0502020204030204" pitchFamily="34" charset="0"/>
              </a:rPr>
              <a:t> </a:t>
            </a:r>
            <a:r>
              <a:rPr lang="en-US" sz="2000" dirty="0" err="1" smtClean="0">
                <a:latin typeface="Calibri" panose="020F0502020204030204" pitchFamily="34" charset="0"/>
              </a:rPr>
              <a:t>tecnológicas</a:t>
            </a:r>
            <a:r>
              <a:rPr lang="en-US" sz="2000" dirty="0" smtClean="0">
                <a:latin typeface="Calibri" panose="020F0502020204030204" pitchFamily="34" charset="0"/>
              </a:rPr>
              <a:t>.</a:t>
            </a:r>
            <a:endParaRPr lang="en-US" sz="2000" dirty="0">
              <a:latin typeface="Calibri" panose="020F0502020204030204" pitchFamily="34" charset="0"/>
            </a:endParaRPr>
          </a:p>
          <a:p>
            <a:pPr marL="0" indent="0">
              <a:lnSpc>
                <a:spcPct val="100000"/>
              </a:lnSpc>
              <a:spcBef>
                <a:spcPts val="0"/>
              </a:spcBef>
              <a:buNone/>
            </a:pPr>
            <a:endParaRPr lang="en-US" sz="2000" dirty="0" smtClean="0">
              <a:latin typeface="Calibri" panose="020F0502020204030204" pitchFamily="34" charset="0"/>
            </a:endParaRPr>
          </a:p>
          <a:p>
            <a:pPr marL="0" indent="0">
              <a:lnSpc>
                <a:spcPct val="100000"/>
              </a:lnSpc>
              <a:spcBef>
                <a:spcPts val="0"/>
              </a:spcBef>
              <a:buNone/>
            </a:pPr>
            <a:r>
              <a:rPr lang="en-US" sz="1600" dirty="0" smtClean="0">
                <a:solidFill>
                  <a:srgbClr val="E96217"/>
                </a:solidFill>
                <a:latin typeface="Calibri" panose="020F0502020204030204" pitchFamily="34" charset="0"/>
              </a:rPr>
              <a:t>Beyond </a:t>
            </a:r>
            <a:r>
              <a:rPr lang="en-US" sz="1600" dirty="0">
                <a:solidFill>
                  <a:srgbClr val="E96217"/>
                </a:solidFill>
                <a:latin typeface="Calibri" panose="020F0502020204030204" pitchFamily="34" charset="0"/>
              </a:rPr>
              <a:t>Access (2012) Empowering Women and Girls Through ICT at Libraries</a:t>
            </a:r>
          </a:p>
          <a:p>
            <a:pPr marL="0" indent="0">
              <a:lnSpc>
                <a:spcPct val="100000"/>
              </a:lnSpc>
              <a:spcBef>
                <a:spcPts val="0"/>
              </a:spcBef>
              <a:buNone/>
            </a:pPr>
            <a:r>
              <a:rPr lang="en-US" sz="1600" dirty="0">
                <a:solidFill>
                  <a:srgbClr val="E96217"/>
                </a:solidFill>
                <a:latin typeface="Calibri" panose="020F0502020204030204" pitchFamily="34" charset="0"/>
              </a:rPr>
              <a:t>http://beyondaccess.net/wp-content/uploads/2013/07/Beyond-Access_GirlsandICT-Issue-Brief.pdf</a:t>
            </a:r>
            <a:endParaRPr lang="es-PE" sz="1600" dirty="0">
              <a:solidFill>
                <a:srgbClr val="E96217"/>
              </a:solidFill>
              <a:latin typeface="Calibri" panose="020F0502020204030204" pitchFamily="34" charset="0"/>
            </a:endParaRPr>
          </a:p>
          <a:p>
            <a:pPr marL="0" indent="0">
              <a:lnSpc>
                <a:spcPct val="100000"/>
              </a:lnSpc>
              <a:spcBef>
                <a:spcPts val="0"/>
              </a:spcBef>
              <a:buNone/>
            </a:pPr>
            <a:endParaRPr lang="es-PE" sz="2000" dirty="0" smtClean="0">
              <a:latin typeface="Calibri" panose="020F0502020204030204" pitchFamily="34" charset="0"/>
            </a:endParaRPr>
          </a:p>
        </p:txBody>
      </p:sp>
      <p:sp>
        <p:nvSpPr>
          <p:cNvPr id="5" name="Title 2"/>
          <p:cNvSpPr txBox="1">
            <a:spLocks/>
          </p:cNvSpPr>
          <p:nvPr/>
        </p:nvSpPr>
        <p:spPr bwMode="auto">
          <a:xfrm>
            <a:off x="714348" y="285728"/>
            <a:ext cx="7668344" cy="990600"/>
          </a:xfrm>
          <a:prstGeom prst="rect">
            <a:avLst/>
          </a:prstGeom>
          <a:solidFill>
            <a:srgbClr val="FC3A2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3800" kern="1200">
                <a:solidFill>
                  <a:srgbClr val="008195"/>
                </a:solidFill>
                <a:latin typeface="Garamond"/>
                <a:ea typeface="ＭＳ Ｐゴシック" charset="-128"/>
                <a:cs typeface="ＭＳ Ｐゴシック" charset="-128"/>
              </a:defRPr>
            </a:lvl1pPr>
            <a:lvl2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2pPr>
            <a:lvl3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3pPr>
            <a:lvl4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4pPr>
            <a:lvl5pPr algn="l" rtl="0" eaLnBrk="0" fontAlgn="base" hangingPunct="0">
              <a:spcBef>
                <a:spcPct val="0"/>
              </a:spcBef>
              <a:spcAft>
                <a:spcPct val="0"/>
              </a:spcAft>
              <a:defRPr sz="3800">
                <a:solidFill>
                  <a:srgbClr val="008195"/>
                </a:solidFill>
                <a:latin typeface="Garamond"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AU" dirty="0" smtClean="0">
                <a:solidFill>
                  <a:srgbClr val="FFFFFF"/>
                </a:solidFill>
                <a:latin typeface="Calibri" pitchFamily="34" charset="0"/>
              </a:rPr>
              <a:t>5. </a:t>
            </a:r>
            <a:r>
              <a:rPr lang="en-AU" dirty="0" err="1" smtClean="0">
                <a:solidFill>
                  <a:srgbClr val="FFFFFF"/>
                </a:solidFill>
                <a:latin typeface="Calibri" pitchFamily="34" charset="0"/>
              </a:rPr>
              <a:t>Equidad</a:t>
            </a:r>
            <a:r>
              <a:rPr lang="en-AU" dirty="0" smtClean="0">
                <a:solidFill>
                  <a:srgbClr val="FFFFFF"/>
                </a:solidFill>
                <a:latin typeface="Calibri" pitchFamily="34" charset="0"/>
              </a:rPr>
              <a:t> de </a:t>
            </a:r>
            <a:r>
              <a:rPr lang="en-AU" dirty="0" err="1" smtClean="0">
                <a:solidFill>
                  <a:srgbClr val="FFFFFF"/>
                </a:solidFill>
                <a:latin typeface="Calibri" pitchFamily="34" charset="0"/>
              </a:rPr>
              <a:t>género</a:t>
            </a:r>
            <a:endParaRPr lang="en-AU" dirty="0">
              <a:solidFill>
                <a:srgbClr val="FFFFFF"/>
              </a:solidFill>
              <a:latin typeface="Calibri" pitchFamily="34" charset="0"/>
            </a:endParaRPr>
          </a:p>
        </p:txBody>
      </p:sp>
    </p:spTree>
    <p:extLst>
      <p:ext uri="{BB962C8B-B14F-4D97-AF65-F5344CB8AC3E}">
        <p14:creationId xmlns="" xmlns:p14="http://schemas.microsoft.com/office/powerpoint/2010/main" val="2833645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42910" y="1500174"/>
            <a:ext cx="7668344" cy="5040560"/>
          </a:xfrm>
        </p:spPr>
        <p:txBody>
          <a:bodyPr>
            <a:normAutofit lnSpcReduction="10000"/>
          </a:bodyPr>
          <a:lstStyle/>
          <a:p>
            <a:pPr marL="0" indent="0">
              <a:lnSpc>
                <a:spcPct val="100000"/>
              </a:lnSpc>
              <a:spcBef>
                <a:spcPts val="0"/>
              </a:spcBef>
              <a:buNone/>
            </a:pPr>
            <a:r>
              <a:rPr lang="es-PE" sz="2000" dirty="0" smtClean="0">
                <a:solidFill>
                  <a:schemeClr val="tx2"/>
                </a:solidFill>
                <a:latin typeface="Calibri" panose="020F0502020204030204" pitchFamily="34" charset="0"/>
              </a:rPr>
              <a:t>11.7 Para 2030, facilitar el acceso universal a espacios verdes públicos seguros, inclusivos y asequibles, en particular para mujeres , niños, personas de la tercera edad y personas con discapacidades</a:t>
            </a:r>
          </a:p>
          <a:p>
            <a:pPr marL="0" indent="0">
              <a:lnSpc>
                <a:spcPct val="100000"/>
              </a:lnSpc>
              <a:spcBef>
                <a:spcPts val="0"/>
              </a:spcBef>
              <a:buNone/>
            </a:pPr>
            <a:r>
              <a:rPr lang="es-PE" sz="2000" dirty="0" smtClean="0">
                <a:solidFill>
                  <a:schemeClr val="tx2"/>
                </a:solidFill>
                <a:latin typeface="Calibri" panose="020F0502020204030204" pitchFamily="34" charset="0"/>
              </a:rPr>
              <a:t>____________________________________________</a:t>
            </a:r>
          </a:p>
          <a:p>
            <a:pPr marL="0" indent="0">
              <a:lnSpc>
                <a:spcPct val="100000"/>
              </a:lnSpc>
              <a:spcBef>
                <a:spcPts val="0"/>
              </a:spcBef>
              <a:buNone/>
            </a:pPr>
            <a:endParaRPr lang="en-US" sz="2000" dirty="0" smtClean="0">
              <a:latin typeface="Calibri" panose="020F0502020204030204" pitchFamily="34" charset="0"/>
            </a:endParaRPr>
          </a:p>
          <a:p>
            <a:pPr marL="0" indent="0">
              <a:lnSpc>
                <a:spcPct val="100000"/>
              </a:lnSpc>
              <a:spcBef>
                <a:spcPts val="0"/>
              </a:spcBef>
              <a:buNone/>
            </a:pPr>
            <a:r>
              <a:rPr lang="es-PE" sz="2000" dirty="0" smtClean="0">
                <a:latin typeface="Calibri" panose="020F0502020204030204" pitchFamily="34" charset="0"/>
              </a:rPr>
              <a:t>Las bibliotecas públicas constituyen una parte integral de la ciudad de Medellín, dentro de las estrategias de renovación urbana de Colombia. Estratégicamente ubicadas en algunas de las comunidades más vulnerables de la periferia de Medellín, se han convertido en centros de desarrollo social que llenan una necesidad identificada de contar con una mayor presencia de espacios culturales y educativos. Los Parques-Biblioteca son una serie de bibliotecas públicas que ofrecen recursos y programas educativos en beneficio de las comunidades locales, a la vez de ser centros de nuevos proyectos urbanos y verdes. </a:t>
            </a:r>
          </a:p>
          <a:p>
            <a:pPr marL="0" indent="0">
              <a:lnSpc>
                <a:spcPct val="100000"/>
              </a:lnSpc>
              <a:spcBef>
                <a:spcPts val="0"/>
              </a:spcBef>
              <a:buNone/>
            </a:pPr>
            <a:endParaRPr lang="es-PE" sz="1600" dirty="0" smtClean="0">
              <a:solidFill>
                <a:schemeClr val="accent6">
                  <a:lumMod val="50000"/>
                </a:schemeClr>
              </a:solidFill>
              <a:latin typeface="Calibri" panose="020F0502020204030204" pitchFamily="34" charset="0"/>
            </a:endParaRPr>
          </a:p>
          <a:p>
            <a:pPr marL="0" indent="0">
              <a:lnSpc>
                <a:spcPct val="100000"/>
              </a:lnSpc>
              <a:spcBef>
                <a:spcPts val="0"/>
              </a:spcBef>
              <a:buNone/>
            </a:pPr>
            <a:endParaRPr lang="es-PE" sz="1600" dirty="0">
              <a:solidFill>
                <a:schemeClr val="accent6">
                  <a:lumMod val="50000"/>
                </a:schemeClr>
              </a:solidFill>
              <a:latin typeface="Calibri" panose="020F0502020204030204" pitchFamily="34" charset="0"/>
            </a:endParaRPr>
          </a:p>
          <a:p>
            <a:pPr marL="0" indent="0">
              <a:lnSpc>
                <a:spcPct val="100000"/>
              </a:lnSpc>
              <a:spcBef>
                <a:spcPts val="0"/>
              </a:spcBef>
              <a:buNone/>
            </a:pPr>
            <a:r>
              <a:rPr lang="es-PE" sz="1600" dirty="0" smtClean="0">
                <a:solidFill>
                  <a:schemeClr val="accent6">
                    <a:lumMod val="50000"/>
                  </a:schemeClr>
                </a:solidFill>
                <a:latin typeface="Calibri" panose="020F0502020204030204" pitchFamily="34" charset="0"/>
              </a:rPr>
              <a:t>Library </a:t>
            </a:r>
            <a:r>
              <a:rPr lang="es-PE" sz="1600" dirty="0" err="1" smtClean="0">
                <a:solidFill>
                  <a:schemeClr val="accent6">
                    <a:lumMod val="50000"/>
                  </a:schemeClr>
                </a:solidFill>
                <a:latin typeface="Calibri" panose="020F0502020204030204" pitchFamily="34" charset="0"/>
              </a:rPr>
              <a:t>Parks</a:t>
            </a:r>
            <a:r>
              <a:rPr lang="es-PE" sz="1600" dirty="0" smtClean="0">
                <a:solidFill>
                  <a:schemeClr val="accent6">
                    <a:lumMod val="50000"/>
                  </a:schemeClr>
                </a:solidFill>
                <a:latin typeface="Calibri" panose="020F0502020204030204" pitchFamily="34" charset="0"/>
              </a:rPr>
              <a:t> (Parques-Biblioteca) http://medellin.ecocitizenworldmap.org/libra</a:t>
            </a:r>
            <a:r>
              <a:rPr lang="en-US" sz="1600" dirty="0" err="1" smtClean="0">
                <a:solidFill>
                  <a:schemeClr val="accent6">
                    <a:lumMod val="50000"/>
                  </a:schemeClr>
                </a:solidFill>
                <a:latin typeface="Calibri" panose="020F0502020204030204" pitchFamily="34" charset="0"/>
              </a:rPr>
              <a:t>ry</a:t>
            </a:r>
            <a:r>
              <a:rPr lang="en-US" sz="1600" dirty="0" smtClean="0">
                <a:solidFill>
                  <a:schemeClr val="accent6">
                    <a:lumMod val="50000"/>
                  </a:schemeClr>
                </a:solidFill>
                <a:latin typeface="Calibri" panose="020F0502020204030204" pitchFamily="34" charset="0"/>
              </a:rPr>
              <a:t>-parks</a:t>
            </a:r>
            <a:r>
              <a:rPr lang="en-US" sz="1600" dirty="0">
                <a:solidFill>
                  <a:srgbClr val="FFC000"/>
                </a:solidFill>
                <a:latin typeface="Calibri" panose="020F0502020204030204" pitchFamily="34" charset="0"/>
              </a:rPr>
              <a:t>/</a:t>
            </a:r>
            <a:endParaRPr lang="en-US" sz="1600" dirty="0" smtClean="0">
              <a:solidFill>
                <a:srgbClr val="FFC000"/>
              </a:solidFill>
              <a:latin typeface="Calibri" panose="020F0502020204030204" pitchFamily="34" charset="0"/>
            </a:endParaRPr>
          </a:p>
        </p:txBody>
      </p:sp>
      <p:sp>
        <p:nvSpPr>
          <p:cNvPr id="6" name="Title 3"/>
          <p:cNvSpPr txBox="1">
            <a:spLocks/>
          </p:cNvSpPr>
          <p:nvPr/>
        </p:nvSpPr>
        <p:spPr bwMode="auto">
          <a:xfrm>
            <a:off x="642910" y="428604"/>
            <a:ext cx="7636048" cy="764704"/>
          </a:xfrm>
          <a:prstGeom prst="rect">
            <a:avLst/>
          </a:prstGeom>
          <a:solidFill>
            <a:srgbClr val="FF9F24"/>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lang="en-AU" sz="3600" b="1" kern="1200">
                <a:solidFill>
                  <a:srgbClr val="006F75"/>
                </a:solidFill>
                <a:latin typeface="Garamond"/>
                <a:ea typeface="ＭＳ Ｐゴシック" charset="-128"/>
                <a:cs typeface="Garamond"/>
              </a:defRPr>
            </a:lvl1pPr>
            <a:lvl2pPr algn="l" rtl="0" eaLnBrk="0" fontAlgn="base" hangingPunct="0">
              <a:spcBef>
                <a:spcPct val="0"/>
              </a:spcBef>
              <a:spcAft>
                <a:spcPct val="0"/>
              </a:spcAft>
              <a:defRPr sz="4000">
                <a:solidFill>
                  <a:srgbClr val="006F75"/>
                </a:solidFill>
                <a:latin typeface="Garamond" charset="0"/>
                <a:ea typeface="ＭＳ Ｐゴシック" charset="-128"/>
              </a:defRPr>
            </a:lvl2pPr>
            <a:lvl3pPr algn="l" rtl="0" eaLnBrk="0" fontAlgn="base" hangingPunct="0">
              <a:spcBef>
                <a:spcPct val="0"/>
              </a:spcBef>
              <a:spcAft>
                <a:spcPct val="0"/>
              </a:spcAft>
              <a:defRPr sz="4000">
                <a:solidFill>
                  <a:srgbClr val="006F75"/>
                </a:solidFill>
                <a:latin typeface="Garamond" charset="0"/>
                <a:ea typeface="ＭＳ Ｐゴシック" charset="-128"/>
              </a:defRPr>
            </a:lvl3pPr>
            <a:lvl4pPr algn="l" rtl="0" eaLnBrk="0" fontAlgn="base" hangingPunct="0">
              <a:spcBef>
                <a:spcPct val="0"/>
              </a:spcBef>
              <a:spcAft>
                <a:spcPct val="0"/>
              </a:spcAft>
              <a:defRPr sz="4000">
                <a:solidFill>
                  <a:srgbClr val="006F75"/>
                </a:solidFill>
                <a:latin typeface="Garamond" charset="0"/>
                <a:ea typeface="ＭＳ Ｐゴシック" charset="-128"/>
              </a:defRPr>
            </a:lvl4pPr>
            <a:lvl5pPr algn="l" rtl="0" eaLnBrk="0" fontAlgn="base" hangingPunct="0">
              <a:spcBef>
                <a:spcPct val="0"/>
              </a:spcBef>
              <a:spcAft>
                <a:spcPct val="0"/>
              </a:spcAft>
              <a:defRPr sz="4000">
                <a:solidFill>
                  <a:srgbClr val="006F75"/>
                </a:solidFill>
                <a:latin typeface="Garamond" charset="0"/>
                <a:ea typeface="ＭＳ Ｐゴシック" charset="-128"/>
              </a:defRPr>
            </a:lvl5pPr>
            <a:lvl6pPr marL="457200" algn="l" rtl="0" fontAlgn="base">
              <a:spcBef>
                <a:spcPct val="0"/>
              </a:spcBef>
              <a:spcAft>
                <a:spcPct val="0"/>
              </a:spcAft>
              <a:defRPr sz="4000" b="1">
                <a:solidFill>
                  <a:srgbClr val="008C99"/>
                </a:solidFill>
                <a:latin typeface="Minion Pro" charset="0"/>
                <a:ea typeface="ＭＳ Ｐゴシック" charset="-128"/>
              </a:defRPr>
            </a:lvl6pPr>
            <a:lvl7pPr marL="914400" algn="l" rtl="0" fontAlgn="base">
              <a:spcBef>
                <a:spcPct val="0"/>
              </a:spcBef>
              <a:spcAft>
                <a:spcPct val="0"/>
              </a:spcAft>
              <a:defRPr sz="4000" b="1">
                <a:solidFill>
                  <a:srgbClr val="008C99"/>
                </a:solidFill>
                <a:latin typeface="Minion Pro" charset="0"/>
                <a:ea typeface="ＭＳ Ｐゴシック" charset="-128"/>
              </a:defRPr>
            </a:lvl7pPr>
            <a:lvl8pPr marL="1371600" algn="l" rtl="0" fontAlgn="base">
              <a:spcBef>
                <a:spcPct val="0"/>
              </a:spcBef>
              <a:spcAft>
                <a:spcPct val="0"/>
              </a:spcAft>
              <a:defRPr sz="4000" b="1">
                <a:solidFill>
                  <a:srgbClr val="008C99"/>
                </a:solidFill>
                <a:latin typeface="Minion Pro" charset="0"/>
                <a:ea typeface="ＭＳ Ｐゴシック" charset="-128"/>
              </a:defRPr>
            </a:lvl8pPr>
            <a:lvl9pPr marL="1828800" algn="l" rtl="0" fontAlgn="base">
              <a:spcBef>
                <a:spcPct val="0"/>
              </a:spcBef>
              <a:spcAft>
                <a:spcPct val="0"/>
              </a:spcAft>
              <a:defRPr sz="4000" b="1">
                <a:solidFill>
                  <a:srgbClr val="008C99"/>
                </a:solidFill>
                <a:latin typeface="Minion Pro" charset="0"/>
                <a:ea typeface="ＭＳ Ｐゴシック"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solidFill>
                  <a:srgbClr val="FFFFFF"/>
                </a:solidFill>
                <a:effectLst/>
                <a:uLnTx/>
                <a:uFillTx/>
                <a:latin typeface="Calibri" pitchFamily="34" charset="0"/>
              </a:rPr>
              <a:t>11. </a:t>
            </a:r>
            <a:r>
              <a:rPr kumimoji="0" lang="en-US" b="0" i="0" u="none" strike="noStrike" kern="1200" cap="none" spc="0" normalizeH="0" baseline="0" noProof="0" dirty="0" err="1" smtClean="0">
                <a:ln>
                  <a:noFill/>
                </a:ln>
                <a:solidFill>
                  <a:srgbClr val="FFFFFF"/>
                </a:solidFill>
                <a:effectLst/>
                <a:uLnTx/>
                <a:uFillTx/>
                <a:latin typeface="Calibri" pitchFamily="34" charset="0"/>
              </a:rPr>
              <a:t>Ciudades</a:t>
            </a:r>
            <a:r>
              <a:rPr kumimoji="0" lang="en-US" b="0" i="0" u="none" strike="noStrike" kern="1200" cap="none" spc="0" normalizeH="0" baseline="0" noProof="0" dirty="0" smtClean="0">
                <a:ln>
                  <a:noFill/>
                </a:ln>
                <a:solidFill>
                  <a:srgbClr val="FFFFFF"/>
                </a:solidFill>
                <a:effectLst/>
                <a:uLnTx/>
                <a:uFillTx/>
                <a:latin typeface="Calibri" pitchFamily="34" charset="0"/>
              </a:rPr>
              <a:t> </a:t>
            </a:r>
            <a:r>
              <a:rPr lang="en-US" b="0" dirty="0" smtClean="0">
                <a:solidFill>
                  <a:srgbClr val="FFFFFF"/>
                </a:solidFill>
                <a:latin typeface="Calibri" pitchFamily="34" charset="0"/>
              </a:rPr>
              <a:t>y </a:t>
            </a:r>
            <a:r>
              <a:rPr kumimoji="0" lang="en-US" b="0" i="0" u="none" strike="noStrike" kern="1200" cap="none" spc="0" normalizeH="0" baseline="0" noProof="0" dirty="0" err="1" smtClean="0">
                <a:ln>
                  <a:noFill/>
                </a:ln>
                <a:solidFill>
                  <a:srgbClr val="FFFFFF"/>
                </a:solidFill>
                <a:effectLst/>
                <a:uLnTx/>
                <a:uFillTx/>
                <a:latin typeface="Calibri" pitchFamily="34" charset="0"/>
              </a:rPr>
              <a:t>comunidades</a:t>
            </a:r>
            <a:r>
              <a:rPr kumimoji="0" lang="en-US" b="0" i="0" u="none" strike="noStrike" kern="1200" cap="none" spc="0" normalizeH="0" baseline="0" noProof="0" dirty="0" smtClean="0">
                <a:ln>
                  <a:noFill/>
                </a:ln>
                <a:solidFill>
                  <a:srgbClr val="FFFFFF"/>
                </a:solidFill>
                <a:effectLst/>
                <a:uLnTx/>
                <a:uFillTx/>
                <a:latin typeface="Calibri" pitchFamily="34" charset="0"/>
              </a:rPr>
              <a:t> </a:t>
            </a:r>
            <a:r>
              <a:rPr kumimoji="0" lang="en-US" b="0" i="0" u="none" strike="noStrike" kern="1200" cap="none" spc="0" normalizeH="0" baseline="0" noProof="0" dirty="0" err="1" smtClean="0">
                <a:ln>
                  <a:noFill/>
                </a:ln>
                <a:solidFill>
                  <a:srgbClr val="FFFFFF"/>
                </a:solidFill>
                <a:effectLst/>
                <a:uLnTx/>
                <a:uFillTx/>
                <a:latin typeface="Calibri" pitchFamily="34" charset="0"/>
              </a:rPr>
              <a:t>sostenibles</a:t>
            </a:r>
            <a:endParaRPr kumimoji="0" lang="en-US" b="0" i="0" u="none" strike="noStrike" kern="1200" cap="none" spc="0" normalizeH="0" baseline="0" noProof="0" dirty="0">
              <a:ln>
                <a:noFill/>
              </a:ln>
              <a:solidFill>
                <a:srgbClr val="FFFFFF"/>
              </a:solidFill>
              <a:effectLst/>
              <a:uLnTx/>
              <a:uFillTx/>
              <a:latin typeface="Calibri" pitchFamily="34" charset="0"/>
            </a:endParaRPr>
          </a:p>
        </p:txBody>
      </p:sp>
    </p:spTree>
    <p:extLst>
      <p:ext uri="{BB962C8B-B14F-4D97-AF65-F5344CB8AC3E}">
        <p14:creationId xmlns="" xmlns:p14="http://schemas.microsoft.com/office/powerpoint/2010/main" val="402268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AGENDA</a:t>
            </a:r>
            <a:endParaRPr lang="pt-BR" dirty="0"/>
          </a:p>
        </p:txBody>
      </p:sp>
      <p:sp>
        <p:nvSpPr>
          <p:cNvPr id="3" name="Espaço Reservado para Conteúdo 2"/>
          <p:cNvSpPr>
            <a:spLocks noGrp="1"/>
          </p:cNvSpPr>
          <p:nvPr>
            <p:ph idx="1"/>
          </p:nvPr>
        </p:nvSpPr>
        <p:spPr>
          <a:xfrm>
            <a:off x="457200" y="1556792"/>
            <a:ext cx="8435280" cy="5040560"/>
          </a:xfrm>
        </p:spPr>
        <p:txBody>
          <a:bodyPr>
            <a:normAutofit lnSpcReduction="10000"/>
          </a:bodyPr>
          <a:lstStyle/>
          <a:p>
            <a:r>
              <a:rPr lang="pt-BR" dirty="0" smtClean="0"/>
              <a:t>Temas emergentes identificados por </a:t>
            </a:r>
            <a:r>
              <a:rPr lang="pt-BR" dirty="0" err="1" smtClean="0"/>
              <a:t>la</a:t>
            </a:r>
            <a:r>
              <a:rPr lang="pt-BR" dirty="0" smtClean="0"/>
              <a:t> IFLA</a:t>
            </a:r>
          </a:p>
          <a:p>
            <a:endParaRPr lang="pt-BR" dirty="0" smtClean="0"/>
          </a:p>
          <a:p>
            <a:r>
              <a:rPr lang="pt-BR" dirty="0" smtClean="0"/>
              <a:t>Programas estratégicos =&gt; temas MAS que emergentes, ESSENCIALES</a:t>
            </a:r>
          </a:p>
          <a:p>
            <a:pPr lvl="2"/>
            <a:endParaRPr lang="pt-BR" dirty="0" smtClean="0"/>
          </a:p>
          <a:p>
            <a:r>
              <a:rPr lang="pt-BR" dirty="0" smtClean="0">
                <a:latin typeface="Calibri" pitchFamily="34" charset="0"/>
              </a:rPr>
              <a:t>Reflexionar sobre possibilidades de </a:t>
            </a:r>
            <a:r>
              <a:rPr lang="pt-BR" dirty="0" err="1" smtClean="0">
                <a:latin typeface="Calibri" pitchFamily="34" charset="0"/>
              </a:rPr>
              <a:t>atuacción</a:t>
            </a:r>
            <a:r>
              <a:rPr lang="pt-BR" dirty="0" smtClean="0">
                <a:latin typeface="Calibri" pitchFamily="34" charset="0"/>
              </a:rPr>
              <a:t> de </a:t>
            </a:r>
            <a:r>
              <a:rPr lang="pt-BR" dirty="0" err="1" smtClean="0">
                <a:latin typeface="Calibri" pitchFamily="34" charset="0"/>
              </a:rPr>
              <a:t>los</a:t>
            </a:r>
            <a:r>
              <a:rPr lang="pt-BR" dirty="0" smtClean="0">
                <a:latin typeface="Calibri" pitchFamily="34" charset="0"/>
              </a:rPr>
              <a:t> </a:t>
            </a:r>
            <a:r>
              <a:rPr lang="pt-BR" dirty="0" err="1" smtClean="0">
                <a:latin typeface="Calibri" pitchFamily="34" charset="0"/>
              </a:rPr>
              <a:t>professionales</a:t>
            </a:r>
            <a:r>
              <a:rPr lang="pt-BR" dirty="0" smtClean="0">
                <a:latin typeface="Calibri" pitchFamily="34" charset="0"/>
              </a:rPr>
              <a:t> bibliotecários </a:t>
            </a:r>
            <a:r>
              <a:rPr lang="pt-BR" dirty="0" err="1" smtClean="0">
                <a:latin typeface="Calibri" pitchFamily="34" charset="0"/>
              </a:rPr>
              <a:t>con</a:t>
            </a:r>
            <a:r>
              <a:rPr lang="pt-BR" dirty="0" smtClean="0">
                <a:latin typeface="Calibri" pitchFamily="34" charset="0"/>
              </a:rPr>
              <a:t> </a:t>
            </a:r>
            <a:r>
              <a:rPr lang="pt-BR" dirty="0" err="1" smtClean="0">
                <a:latin typeface="Calibri" pitchFamily="34" charset="0"/>
              </a:rPr>
              <a:t>la</a:t>
            </a:r>
            <a:r>
              <a:rPr lang="pt-BR" dirty="0" smtClean="0">
                <a:latin typeface="Calibri" pitchFamily="34" charset="0"/>
              </a:rPr>
              <a:t> </a:t>
            </a:r>
            <a:r>
              <a:rPr lang="pt-BR" dirty="0" err="1" smtClean="0">
                <a:latin typeface="Calibri" pitchFamily="34" charset="0"/>
              </a:rPr>
              <a:t>actualidad</a:t>
            </a:r>
            <a:r>
              <a:rPr lang="pt-BR" dirty="0" smtClean="0">
                <a:latin typeface="Calibri" pitchFamily="34" charset="0"/>
              </a:rPr>
              <a:t> </a:t>
            </a:r>
          </a:p>
          <a:p>
            <a:endParaRPr lang="pt-BR" dirty="0" smtClean="0">
              <a:latin typeface="Calibri" pitchFamily="34" charset="0"/>
            </a:endParaRPr>
          </a:p>
          <a:p>
            <a:r>
              <a:rPr lang="es-ES" b="1" dirty="0" smtClean="0"/>
              <a:t>Llamada a la acción: cómo prepararse para los desafíos locales, nacionales y globales?</a:t>
            </a:r>
            <a:endParaRPr lang="pt-BR" dirty="0" smtClean="0"/>
          </a:p>
        </p:txBody>
      </p:sp>
      <p:sp>
        <p:nvSpPr>
          <p:cNvPr id="4" name="Espaço Reservado para Rodapé 3"/>
          <p:cNvSpPr>
            <a:spLocks noGrp="1"/>
          </p:cNvSpPr>
          <p:nvPr>
            <p:ph type="ftr" sz="quarter" idx="11"/>
          </p:nvPr>
        </p:nvSpPr>
        <p:spPr/>
        <p:txBody>
          <a:bodyPr/>
          <a:lstStyle/>
          <a:p>
            <a:r>
              <a:rPr lang="pt-BR" dirty="0" smtClean="0"/>
              <a:t>Sueli Mara Ferreira – USP – IFLA LAC  - nov. 2016 – </a:t>
            </a:r>
            <a:r>
              <a:rPr lang="pt-BR" dirty="0" smtClean="0">
                <a:hlinkClick r:id="rId3"/>
              </a:rPr>
              <a:t>sueli.ferreira@gmail.com</a:t>
            </a:r>
            <a:r>
              <a:rPr lang="pt-BR" dirty="0" smtClean="0"/>
              <a:t>  /  iflalac.chair@gmail.com</a:t>
            </a:r>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2</a:t>
            </a:fld>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Plan</a:t>
            </a:r>
            <a:r>
              <a:rPr lang="pt-BR" dirty="0" smtClean="0"/>
              <a:t> de </a:t>
            </a:r>
            <a:r>
              <a:rPr lang="pt-BR" dirty="0" err="1" smtClean="0"/>
              <a:t>Desarollo</a:t>
            </a:r>
            <a:r>
              <a:rPr lang="pt-BR" dirty="0" smtClean="0"/>
              <a:t> Nacional</a:t>
            </a:r>
            <a:endParaRPr lang="pt-BR" dirty="0"/>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20</a:t>
            </a:fld>
            <a:endParaRPr lang="en-US"/>
          </a:p>
        </p:txBody>
      </p:sp>
      <p:sp>
        <p:nvSpPr>
          <p:cNvPr id="5" name="Espaço Reservado para Conteúdo 4"/>
          <p:cNvSpPr>
            <a:spLocks noGrp="1"/>
          </p:cNvSpPr>
          <p:nvPr>
            <p:ph sz="quarter" idx="1"/>
          </p:nvPr>
        </p:nvSpPr>
        <p:spPr>
          <a:xfrm>
            <a:off x="395536" y="1556792"/>
            <a:ext cx="8229600" cy="4625609"/>
          </a:xfrm>
        </p:spPr>
        <p:txBody>
          <a:bodyPr>
            <a:normAutofit fontScale="77500" lnSpcReduction="20000"/>
          </a:bodyPr>
          <a:lstStyle/>
          <a:p>
            <a:r>
              <a:rPr lang="es-ES" dirty="0" smtClean="0"/>
              <a:t>Dictarán la pauta a las partidas presupuestarias y a las prioridades de los programas de los gobiernos. </a:t>
            </a:r>
          </a:p>
          <a:p>
            <a:pPr lvl="1"/>
            <a:r>
              <a:rPr lang="es-ES" dirty="0" smtClean="0"/>
              <a:t>planes únicos o focalizados a la banda ancha, la inclusión digital, el desarrollo social y demás. </a:t>
            </a:r>
          </a:p>
          <a:p>
            <a:r>
              <a:rPr lang="es-ES" dirty="0" smtClean="0"/>
              <a:t>Mediante la comprobación de los aportes que hacen las bibliotecas a cada uno de los Objetivos, nuestras instituciones ocuparán una mejor posición para aliarse con el gobierno y otros actores e implementar estrategias y programas a nivel nacional que beneficien a sus usuarios. </a:t>
            </a:r>
          </a:p>
          <a:p>
            <a:r>
              <a:rPr lang="es-ES" dirty="0" smtClean="0"/>
              <a:t>El acceso a la información y las bibliotecas apoyan a objetivos como la erradicación de la pobreza, la agricultura, la educación de calidad, la prestación universal y acceso público a las TIC, la cultura y el crecimiento económico, entre otros.</a:t>
            </a:r>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latin typeface="Calibri" pitchFamily="34" charset="0"/>
              </a:rPr>
              <a:t/>
            </a:r>
            <a:br>
              <a:rPr lang="pt-BR" b="1" dirty="0" smtClean="0">
                <a:latin typeface="Calibri" pitchFamily="34" charset="0"/>
              </a:rPr>
            </a:br>
            <a:r>
              <a:rPr lang="pt-BR" b="1" dirty="0" err="1" smtClean="0">
                <a:latin typeface="Calibri" pitchFamily="34" charset="0"/>
              </a:rPr>
              <a:t>Plan</a:t>
            </a:r>
            <a:r>
              <a:rPr lang="pt-BR" b="1" dirty="0" smtClean="0">
                <a:latin typeface="Calibri" pitchFamily="34" charset="0"/>
              </a:rPr>
              <a:t> de </a:t>
            </a:r>
            <a:r>
              <a:rPr lang="pt-BR" b="1" dirty="0" err="1" smtClean="0">
                <a:latin typeface="Calibri" pitchFamily="34" charset="0"/>
              </a:rPr>
              <a:t>Desarollo</a:t>
            </a:r>
            <a:r>
              <a:rPr lang="pt-BR" b="1" dirty="0" smtClean="0">
                <a:latin typeface="Calibri" pitchFamily="34" charset="0"/>
              </a:rPr>
              <a:t> Nacional</a:t>
            </a:r>
            <a:br>
              <a:rPr lang="pt-BR" b="1" dirty="0" smtClean="0">
                <a:latin typeface="Calibri" pitchFamily="34" charset="0"/>
              </a:rPr>
            </a:br>
            <a:endParaRPr lang="pt-BR" dirty="0">
              <a:latin typeface="Calibri" pitchFamily="34" charset="0"/>
            </a:endParaRPr>
          </a:p>
        </p:txBody>
      </p:sp>
      <p:sp>
        <p:nvSpPr>
          <p:cNvPr id="3" name="Espaço Reservado para Rodapé 2"/>
          <p:cNvSpPr>
            <a:spLocks noGrp="1"/>
          </p:cNvSpPr>
          <p:nvPr>
            <p:ph type="ftr" sz="quarter" idx="11"/>
          </p:nvPr>
        </p:nvSpPr>
        <p:spPr/>
        <p:txBody>
          <a:bodyPr/>
          <a:lstStyle/>
          <a:p>
            <a:endParaRPr lang="en-US" dirty="0"/>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21</a:t>
            </a:fld>
            <a:endParaRPr lang="en-US"/>
          </a:p>
        </p:txBody>
      </p:sp>
      <p:sp>
        <p:nvSpPr>
          <p:cNvPr id="5" name="Espaço Reservado para Conteúdo 4"/>
          <p:cNvSpPr>
            <a:spLocks noGrp="1"/>
          </p:cNvSpPr>
          <p:nvPr>
            <p:ph sz="quarter" idx="1"/>
          </p:nvPr>
        </p:nvSpPr>
        <p:spPr>
          <a:xfrm>
            <a:off x="611560" y="1556792"/>
            <a:ext cx="8229600" cy="4625609"/>
          </a:xfrm>
        </p:spPr>
        <p:txBody>
          <a:bodyPr/>
          <a:lstStyle/>
          <a:p>
            <a:pPr>
              <a:buFont typeface="Wingdings" pitchFamily="2" charset="2"/>
              <a:buChar char="§"/>
            </a:pPr>
            <a:r>
              <a:rPr lang="en-AU" dirty="0" err="1" smtClean="0">
                <a:latin typeface="Calibri" pitchFamily="34" charset="0"/>
              </a:rPr>
              <a:t>Tomar</a:t>
            </a:r>
            <a:r>
              <a:rPr lang="en-AU" dirty="0" smtClean="0">
                <a:latin typeface="Calibri" pitchFamily="34" charset="0"/>
              </a:rPr>
              <a:t> </a:t>
            </a:r>
            <a:r>
              <a:rPr lang="en-AU" dirty="0" err="1" smtClean="0">
                <a:latin typeface="Calibri" pitchFamily="34" charset="0"/>
              </a:rPr>
              <a:t>acciones</a:t>
            </a:r>
            <a:r>
              <a:rPr lang="en-AU" dirty="0" smtClean="0">
                <a:latin typeface="Calibri" pitchFamily="34" charset="0"/>
              </a:rPr>
              <a:t> </a:t>
            </a:r>
            <a:r>
              <a:rPr lang="en-AU" dirty="0" err="1" smtClean="0">
                <a:latin typeface="Calibri" pitchFamily="34" charset="0"/>
              </a:rPr>
              <a:t>ahora</a:t>
            </a:r>
            <a:r>
              <a:rPr lang="en-AU" dirty="0" smtClean="0">
                <a:latin typeface="Calibri" pitchFamily="34" charset="0"/>
              </a:rPr>
              <a:t>!</a:t>
            </a:r>
          </a:p>
          <a:p>
            <a:pPr>
              <a:buFont typeface="Wingdings" pitchFamily="2" charset="2"/>
              <a:buChar char="§"/>
            </a:pPr>
            <a:r>
              <a:rPr lang="en-US" dirty="0" err="1" smtClean="0">
                <a:latin typeface="Calibri" pitchFamily="34" charset="0"/>
              </a:rPr>
              <a:t>Averiguar</a:t>
            </a:r>
            <a:r>
              <a:rPr lang="en-US" dirty="0" smtClean="0">
                <a:latin typeface="Calibri" pitchFamily="34" charset="0"/>
              </a:rPr>
              <a:t> </a:t>
            </a:r>
            <a:r>
              <a:rPr lang="en-US" dirty="0" err="1" smtClean="0">
                <a:latin typeface="Calibri" pitchFamily="34" charset="0"/>
              </a:rPr>
              <a:t>si</a:t>
            </a:r>
            <a:r>
              <a:rPr lang="en-US" dirty="0" smtClean="0">
                <a:latin typeface="Calibri" pitchFamily="34" charset="0"/>
              </a:rPr>
              <a:t> </a:t>
            </a:r>
            <a:r>
              <a:rPr lang="en-US" dirty="0" err="1" smtClean="0">
                <a:latin typeface="Calibri" pitchFamily="34" charset="0"/>
              </a:rPr>
              <a:t>su</a:t>
            </a:r>
            <a:r>
              <a:rPr lang="en-US" dirty="0" smtClean="0">
                <a:latin typeface="Calibri" pitchFamily="34" charset="0"/>
              </a:rPr>
              <a:t> </a:t>
            </a:r>
            <a:r>
              <a:rPr lang="en-US" dirty="0" err="1" smtClean="0">
                <a:latin typeface="Calibri" pitchFamily="34" charset="0"/>
              </a:rPr>
              <a:t>país</a:t>
            </a:r>
            <a:r>
              <a:rPr lang="en-US" dirty="0" smtClean="0">
                <a:latin typeface="Calibri" pitchFamily="34" charset="0"/>
              </a:rPr>
              <a:t> </a:t>
            </a:r>
            <a:r>
              <a:rPr lang="en-US" dirty="0" err="1" smtClean="0">
                <a:latin typeface="Calibri" pitchFamily="34" charset="0"/>
              </a:rPr>
              <a:t>ya</a:t>
            </a:r>
            <a:r>
              <a:rPr lang="en-US" dirty="0" smtClean="0">
                <a:latin typeface="Calibri" pitchFamily="34" charset="0"/>
              </a:rPr>
              <a:t> ha </a:t>
            </a:r>
            <a:r>
              <a:rPr lang="en-US" dirty="0" err="1" smtClean="0">
                <a:latin typeface="Calibri" pitchFamily="34" charset="0"/>
              </a:rPr>
              <a:t>comenzado</a:t>
            </a:r>
            <a:r>
              <a:rPr lang="en-US" dirty="0" smtClean="0">
                <a:latin typeface="Calibri" pitchFamily="34" charset="0"/>
              </a:rPr>
              <a:t> a </a:t>
            </a:r>
            <a:r>
              <a:rPr lang="en-US" dirty="0" err="1" smtClean="0">
                <a:latin typeface="Calibri" pitchFamily="34" charset="0"/>
              </a:rPr>
              <a:t>trabajar</a:t>
            </a:r>
            <a:r>
              <a:rPr lang="en-US" dirty="0" smtClean="0">
                <a:latin typeface="Calibri" pitchFamily="34" charset="0"/>
              </a:rPr>
              <a:t> en los planes </a:t>
            </a:r>
            <a:r>
              <a:rPr lang="en-US" dirty="0" err="1" smtClean="0">
                <a:latin typeface="Calibri" pitchFamily="34" charset="0"/>
              </a:rPr>
              <a:t>nacionales</a:t>
            </a:r>
            <a:r>
              <a:rPr lang="en-US" dirty="0" smtClean="0">
                <a:latin typeface="Calibri" pitchFamily="34" charset="0"/>
              </a:rPr>
              <a:t> de </a:t>
            </a:r>
            <a:r>
              <a:rPr lang="en-US" dirty="0" err="1" smtClean="0">
                <a:latin typeface="Calibri" pitchFamily="34" charset="0"/>
              </a:rPr>
              <a:t>desarrollo</a:t>
            </a:r>
            <a:endParaRPr lang="en-US" dirty="0" smtClean="0">
              <a:latin typeface="Calibri" pitchFamily="34" charset="0"/>
            </a:endParaRPr>
          </a:p>
          <a:p>
            <a:pPr>
              <a:buFont typeface="Wingdings" pitchFamily="2" charset="2"/>
              <a:buChar char="§"/>
            </a:pPr>
            <a:r>
              <a:rPr lang="en-US" dirty="0" err="1" smtClean="0">
                <a:latin typeface="Calibri" pitchFamily="34" charset="0"/>
              </a:rPr>
              <a:t>Averigue</a:t>
            </a:r>
            <a:r>
              <a:rPr lang="en-US" dirty="0" smtClean="0">
                <a:latin typeface="Calibri" pitchFamily="34" charset="0"/>
              </a:rPr>
              <a:t> </a:t>
            </a:r>
            <a:r>
              <a:rPr lang="en-US" dirty="0" err="1" smtClean="0">
                <a:latin typeface="Calibri" pitchFamily="34" charset="0"/>
              </a:rPr>
              <a:t>cuáles</a:t>
            </a:r>
            <a:r>
              <a:rPr lang="en-US" dirty="0" smtClean="0">
                <a:latin typeface="Calibri" pitchFamily="34" charset="0"/>
              </a:rPr>
              <a:t> </a:t>
            </a:r>
            <a:r>
              <a:rPr lang="en-US" dirty="0" err="1" smtClean="0">
                <a:latin typeface="Calibri" pitchFamily="34" charset="0"/>
              </a:rPr>
              <a:t>oficinas</a:t>
            </a:r>
            <a:r>
              <a:rPr lang="en-US" dirty="0" smtClean="0">
                <a:latin typeface="Calibri" pitchFamily="34" charset="0"/>
              </a:rPr>
              <a:t> o </a:t>
            </a:r>
            <a:r>
              <a:rPr lang="en-US" dirty="0" err="1" smtClean="0">
                <a:latin typeface="Calibri" pitchFamily="34" charset="0"/>
              </a:rPr>
              <a:t>ministerios</a:t>
            </a:r>
            <a:r>
              <a:rPr lang="en-US" dirty="0" smtClean="0">
                <a:latin typeface="Calibri" pitchFamily="34" charset="0"/>
              </a:rPr>
              <a:t> </a:t>
            </a:r>
            <a:r>
              <a:rPr lang="en-US" dirty="0" err="1" smtClean="0">
                <a:latin typeface="Calibri" pitchFamily="34" charset="0"/>
              </a:rPr>
              <a:t>gubernamentales</a:t>
            </a:r>
            <a:r>
              <a:rPr lang="en-US" dirty="0" smtClean="0">
                <a:latin typeface="Calibri" pitchFamily="34" charset="0"/>
              </a:rPr>
              <a:t> son los </a:t>
            </a:r>
            <a:r>
              <a:rPr lang="en-US" dirty="0" err="1" smtClean="0">
                <a:latin typeface="Calibri" pitchFamily="34" charset="0"/>
              </a:rPr>
              <a:t>responsables</a:t>
            </a:r>
            <a:endParaRPr lang="en-US" dirty="0" smtClean="0">
              <a:latin typeface="Calibri" pitchFamily="34" charset="0"/>
            </a:endParaRPr>
          </a:p>
          <a:p>
            <a:pPr>
              <a:buFont typeface="Wingdings" pitchFamily="2" charset="2"/>
              <a:buChar char="§"/>
            </a:pPr>
            <a:r>
              <a:rPr lang="en-US" dirty="0" err="1" smtClean="0">
                <a:latin typeface="Calibri" pitchFamily="34" charset="0"/>
              </a:rPr>
              <a:t>Organice</a:t>
            </a:r>
            <a:r>
              <a:rPr lang="en-US" dirty="0" smtClean="0">
                <a:latin typeface="Calibri" pitchFamily="34" charset="0"/>
              </a:rPr>
              <a:t> </a:t>
            </a:r>
            <a:r>
              <a:rPr lang="en-US" dirty="0" err="1" smtClean="0">
                <a:latin typeface="Calibri" pitchFamily="34" charset="0"/>
              </a:rPr>
              <a:t>reuniones</a:t>
            </a:r>
            <a:r>
              <a:rPr lang="en-US" dirty="0" smtClean="0">
                <a:latin typeface="Calibri" pitchFamily="34" charset="0"/>
              </a:rPr>
              <a:t> y tome parte en </a:t>
            </a:r>
            <a:r>
              <a:rPr lang="en-US" dirty="0" err="1" smtClean="0">
                <a:latin typeface="Calibri" pitchFamily="34" charset="0"/>
              </a:rPr>
              <a:t>las</a:t>
            </a:r>
            <a:r>
              <a:rPr lang="en-US" dirty="0" smtClean="0">
                <a:latin typeface="Calibri" pitchFamily="34" charset="0"/>
              </a:rPr>
              <a:t> </a:t>
            </a:r>
            <a:r>
              <a:rPr lang="en-US" dirty="0" err="1" smtClean="0">
                <a:latin typeface="Calibri" pitchFamily="34" charset="0"/>
              </a:rPr>
              <a:t>consultas</a:t>
            </a:r>
            <a:r>
              <a:rPr lang="en-US" dirty="0" smtClean="0">
                <a:latin typeface="Calibri" pitchFamily="34" charset="0"/>
              </a:rPr>
              <a:t> (</a:t>
            </a:r>
            <a:r>
              <a:rPr lang="en-US" dirty="0" err="1" smtClean="0">
                <a:latin typeface="Calibri" pitchFamily="34" charset="0"/>
              </a:rPr>
              <a:t>reuniones</a:t>
            </a:r>
            <a:r>
              <a:rPr lang="en-US" dirty="0" smtClean="0">
                <a:latin typeface="Calibri" pitchFamily="34" charset="0"/>
              </a:rPr>
              <a:t>)  </a:t>
            </a:r>
            <a:r>
              <a:rPr lang="en-US" dirty="0" err="1" smtClean="0">
                <a:latin typeface="Calibri" pitchFamily="34" charset="0"/>
              </a:rPr>
              <a:t>abiertas</a:t>
            </a:r>
            <a:r>
              <a:rPr lang="en-US" dirty="0" smtClean="0">
                <a:latin typeface="Calibri" pitchFamily="34" charset="0"/>
              </a:rPr>
              <a:t>.</a:t>
            </a:r>
          </a:p>
          <a:p>
            <a:endParaRPr lang="pt-BR" dirty="0" smtClean="0"/>
          </a:p>
          <a:p>
            <a:pPr lvl="1"/>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IFLA Toolkit Agenda 2030</a:t>
            </a:r>
            <a:endParaRPr lang="pt-BR" dirty="0"/>
          </a:p>
        </p:txBody>
      </p:sp>
      <p:sp>
        <p:nvSpPr>
          <p:cNvPr id="3" name="Espaço Reservado para Conteúdo 2"/>
          <p:cNvSpPr>
            <a:spLocks noGrp="1"/>
          </p:cNvSpPr>
          <p:nvPr>
            <p:ph idx="1"/>
          </p:nvPr>
        </p:nvSpPr>
        <p:spPr>
          <a:xfrm>
            <a:off x="457200" y="1500174"/>
            <a:ext cx="8229600" cy="5082809"/>
          </a:xfrm>
        </p:spPr>
        <p:txBody>
          <a:bodyPr>
            <a:normAutofit lnSpcReduction="10000"/>
          </a:bodyPr>
          <a:lstStyle/>
          <a:p>
            <a:pPr>
              <a:buNone/>
            </a:pPr>
            <a:r>
              <a:rPr lang="es-ES" sz="2800" dirty="0" smtClean="0"/>
              <a:t>Las bibliotecas contribuyen notablemente al desarrollo. </a:t>
            </a:r>
          </a:p>
          <a:p>
            <a:pPr>
              <a:buNone/>
            </a:pPr>
            <a:r>
              <a:rPr lang="es-ES" sz="2800" dirty="0" smtClean="0"/>
              <a:t>El propósito de esta carpeta de herramientas es apoyar las actividades que propugnen la inclusión de las bibliotecas y del acceso a la información como parte de los planes nacionales y regionales de desarrollo los cuales ayudarán a cumplir la Agenda 2030 de la ONU (</a:t>
            </a:r>
            <a:r>
              <a:rPr lang="es-ES" sz="2800" dirty="0" err="1" smtClean="0"/>
              <a:t>Transforming</a:t>
            </a:r>
            <a:r>
              <a:rPr lang="es-ES" sz="2800" dirty="0" smtClean="0"/>
              <a:t> </a:t>
            </a:r>
            <a:r>
              <a:rPr lang="es-ES" sz="2800" dirty="0" err="1" smtClean="0"/>
              <a:t>our</a:t>
            </a:r>
            <a:r>
              <a:rPr lang="es-ES" sz="2800" dirty="0" smtClean="0"/>
              <a:t> </a:t>
            </a:r>
            <a:r>
              <a:rPr lang="es-ES" sz="2800" dirty="0" err="1" smtClean="0"/>
              <a:t>world</a:t>
            </a:r>
            <a:r>
              <a:rPr lang="es-ES" sz="2800" dirty="0" smtClean="0"/>
              <a:t>: </a:t>
            </a:r>
            <a:r>
              <a:rPr lang="es-ES" sz="2800" dirty="0" err="1" smtClean="0"/>
              <a:t>the</a:t>
            </a:r>
            <a:r>
              <a:rPr lang="es-ES" sz="2800" dirty="0" smtClean="0"/>
              <a:t> 2030 Agenda </a:t>
            </a:r>
            <a:r>
              <a:rPr lang="es-ES" sz="2800" dirty="0" err="1" smtClean="0"/>
              <a:t>for</a:t>
            </a:r>
            <a:r>
              <a:rPr lang="es-ES" sz="2800" dirty="0" smtClean="0"/>
              <a:t> </a:t>
            </a:r>
            <a:r>
              <a:rPr lang="es-ES" sz="2800" dirty="0" err="1" smtClean="0"/>
              <a:t>Sustainable</a:t>
            </a:r>
            <a:r>
              <a:rPr lang="es-ES" sz="2800" dirty="0" smtClean="0"/>
              <a:t> </a:t>
            </a:r>
            <a:r>
              <a:rPr lang="es-ES" sz="2800" dirty="0" err="1" smtClean="0"/>
              <a:t>Development</a:t>
            </a:r>
            <a:r>
              <a:rPr lang="es-ES" sz="2800" dirty="0" smtClean="0"/>
              <a:t>).</a:t>
            </a:r>
            <a:endParaRPr lang="es-ES" sz="3600" dirty="0" smtClean="0"/>
          </a:p>
          <a:p>
            <a:pPr algn="ctr">
              <a:buNone/>
            </a:pPr>
            <a:r>
              <a:rPr lang="en-AU" sz="2400" dirty="0" smtClean="0">
                <a:latin typeface="Calibri" pitchFamily="34" charset="0"/>
                <a:hlinkClick r:id="rId2"/>
              </a:rPr>
              <a:t>http://www.ifla.org/libraries-development</a:t>
            </a:r>
            <a:r>
              <a:rPr lang="en-AU" sz="2400" dirty="0" smtClean="0">
                <a:latin typeface="Calibri" pitchFamily="34" charset="0"/>
              </a:rPr>
              <a:t> </a:t>
            </a:r>
          </a:p>
          <a:p>
            <a:pPr algn="ctr">
              <a:buNone/>
            </a:pPr>
            <a:r>
              <a:rPr lang="pt-BR" sz="2800" dirty="0" smtClean="0">
                <a:latin typeface="Calibri" pitchFamily="34" charset="0"/>
                <a:hlinkClick r:id="rId3"/>
              </a:rPr>
              <a:t>http://www.ifla.org/publications/node/10156</a:t>
            </a:r>
            <a:endParaRPr lang="pt-BR" sz="2800" dirty="0" smtClean="0">
              <a:latin typeface="Calibri" pitchFamily="34" charset="0"/>
            </a:endParaRPr>
          </a:p>
          <a:p>
            <a:pPr algn="ctr">
              <a:buNone/>
            </a:pPr>
            <a:r>
              <a:rPr lang="pt-BR" sz="2800" dirty="0" smtClean="0">
                <a:latin typeface="Calibri" pitchFamily="34" charset="0"/>
                <a:hlinkClick r:id="rId4"/>
              </a:rPr>
              <a:t>http://www.ifla.org/node/10545?</a:t>
            </a:r>
            <a:r>
              <a:rPr lang="pt-BR" sz="2800" dirty="0" err="1" smtClean="0">
                <a:latin typeface="Calibri" pitchFamily="34" charset="0"/>
                <a:hlinkClick r:id="rId4"/>
              </a:rPr>
              <a:t>og</a:t>
            </a:r>
            <a:r>
              <a:rPr lang="pt-BR" sz="2800" dirty="0" smtClean="0">
                <a:latin typeface="Calibri" pitchFamily="34" charset="0"/>
                <a:hlinkClick r:id="rId4"/>
              </a:rPr>
              <a:t>=7409</a:t>
            </a:r>
            <a:endParaRPr lang="pt-BR" sz="2800" dirty="0" smtClean="0">
              <a:latin typeface="Calibri" pitchFamily="34" charset="0"/>
            </a:endParaRPr>
          </a:p>
          <a:p>
            <a:pPr algn="ctr">
              <a:buNone/>
            </a:pPr>
            <a:r>
              <a:rPr lang="pt-BR" sz="2800" dirty="0" smtClean="0">
                <a:latin typeface="Calibri" pitchFamily="34" charset="0"/>
                <a:hlinkClick r:id="rId3"/>
              </a:rPr>
              <a:t>http://www.ifla.org/publications/node/10156</a:t>
            </a:r>
            <a:r>
              <a:rPr lang="pt-BR" sz="2800" dirty="0" smtClean="0">
                <a:latin typeface="Calibri" pitchFamily="34" charset="0"/>
              </a:rPr>
              <a:t> </a:t>
            </a:r>
            <a:endParaRPr lang="pt-BR" sz="2800" dirty="0">
              <a:latin typeface="Calibri" pitchFamily="34" charset="0"/>
            </a:endParaRPr>
          </a:p>
        </p:txBody>
      </p:sp>
      <p:sp>
        <p:nvSpPr>
          <p:cNvPr id="4" name="Espaço Reservado para Número de Slide 3"/>
          <p:cNvSpPr>
            <a:spLocks noGrp="1"/>
          </p:cNvSpPr>
          <p:nvPr>
            <p:ph type="sldNum" sz="quarter" idx="12"/>
          </p:nvPr>
        </p:nvSpPr>
        <p:spPr/>
        <p:txBody>
          <a:bodyPr>
            <a:normAutofit/>
          </a:bodyPr>
          <a:lstStyle/>
          <a:p>
            <a:fld id="{F969AFFE-727C-46F5-98F3-B26E43D62795}" type="slidenum">
              <a:rPr lang="pt-BR" smtClean="0"/>
              <a:pPr/>
              <a:t>22</a:t>
            </a:fld>
            <a:endParaRPr lang="pt-B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Preguntas</a:t>
            </a:r>
            <a:r>
              <a:rPr lang="pt-BR" dirty="0" smtClean="0"/>
              <a:t> iniciais</a:t>
            </a:r>
            <a:endParaRPr lang="pt-BR" dirty="0"/>
          </a:p>
        </p:txBody>
      </p:sp>
      <p:sp>
        <p:nvSpPr>
          <p:cNvPr id="3" name="Espaço Reservado para Conteúdo 2"/>
          <p:cNvSpPr>
            <a:spLocks noGrp="1"/>
          </p:cNvSpPr>
          <p:nvPr>
            <p:ph idx="1"/>
          </p:nvPr>
        </p:nvSpPr>
        <p:spPr>
          <a:xfrm>
            <a:off x="214282" y="1571612"/>
            <a:ext cx="8715436" cy="4829189"/>
          </a:xfrm>
        </p:spPr>
        <p:txBody>
          <a:bodyPr>
            <a:normAutofit fontScale="92500" lnSpcReduction="20000"/>
          </a:bodyPr>
          <a:lstStyle/>
          <a:p>
            <a:r>
              <a:rPr lang="es-ES" dirty="0" smtClean="0"/>
              <a:t>Si mañana el gobierno de su país a iniciar un debate público sobre las limitaciones y excepciones para bibliotecas y archivos en la Ley de Derecho de Autor, ¿Quién de ustedes participaría?</a:t>
            </a:r>
          </a:p>
          <a:p>
            <a:endParaRPr lang="es-ES" dirty="0" smtClean="0"/>
          </a:p>
          <a:p>
            <a:r>
              <a:rPr lang="es-ES" dirty="0" smtClean="0"/>
              <a:t>Y una discusión de un tratado internacional sobre este tema?</a:t>
            </a:r>
          </a:p>
          <a:p>
            <a:endParaRPr lang="es-ES" dirty="0" smtClean="0"/>
          </a:p>
          <a:p>
            <a:r>
              <a:rPr lang="es-ES" dirty="0" smtClean="0"/>
              <a:t>Lo que estas discusiones tienen que ver con usted?</a:t>
            </a:r>
          </a:p>
          <a:p>
            <a:endParaRPr lang="es-ES" dirty="0" smtClean="0"/>
          </a:p>
          <a:p>
            <a:r>
              <a:rPr lang="es-ES" dirty="0" smtClean="0"/>
              <a:t>Y sobre todo, lo que esta discusión tiene que ver con las bibliotecas universitarias?</a:t>
            </a:r>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F969AFFE-727C-46F5-98F3-B26E43D62795}" type="slidenum">
              <a:rPr lang="pt-BR" smtClean="0"/>
              <a:pPr/>
              <a:t>23</a:t>
            </a:fld>
            <a:endParaRPr lang="pt-BR"/>
          </a:p>
        </p:txBody>
      </p:sp>
      <p:sp>
        <p:nvSpPr>
          <p:cNvPr id="5" name="Espaço Reservado para Rodapé 4"/>
          <p:cNvSpPr>
            <a:spLocks noGrp="1"/>
          </p:cNvSpPr>
          <p:nvPr>
            <p:ph type="ftr" sz="quarter" idx="11"/>
          </p:nvPr>
        </p:nvSpPr>
        <p:spPr>
          <a:xfrm>
            <a:off x="808433" y="6453336"/>
            <a:ext cx="7507983"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043608" y="2691752"/>
            <a:ext cx="7647384" cy="1673352"/>
          </a:xfrm>
        </p:spPr>
        <p:txBody>
          <a:bodyPr/>
          <a:lstStyle/>
          <a:p>
            <a:r>
              <a:rPr lang="pt-BR" dirty="0" err="1" smtClean="0"/>
              <a:t>Derechos</a:t>
            </a:r>
            <a:r>
              <a:rPr lang="pt-BR" dirty="0" smtClean="0"/>
              <a:t> de autor</a:t>
            </a:r>
            <a:br>
              <a:rPr lang="pt-BR" dirty="0" smtClean="0"/>
            </a:br>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24</a:t>
            </a:fld>
            <a:r>
              <a:rPr lang="pt-BR" smtClean="0"/>
              <a:t>/32</a:t>
            </a:r>
            <a:endParaRPr lang="pt-BR" dirty="0" smtClean="0"/>
          </a:p>
        </p:txBody>
      </p:sp>
      <p:sp>
        <p:nvSpPr>
          <p:cNvPr id="4" name="Espaço Reservado para Rodapé 3"/>
          <p:cNvSpPr>
            <a:spLocks noGrp="1"/>
          </p:cNvSpPr>
          <p:nvPr>
            <p:ph type="ftr" sz="quarter" idx="4294967295"/>
          </p:nvPr>
        </p:nvSpPr>
        <p:spPr>
          <a:xfrm>
            <a:off x="1608138" y="6432550"/>
            <a:ext cx="7535862" cy="381000"/>
          </a:xfrm>
        </p:spPr>
        <p:txBody>
          <a:bodyPr/>
          <a:lstStyle/>
          <a:p>
            <a:r>
              <a:rPr lang="pt-BR" smtClean="0"/>
              <a:t>Sueli Mara Ferreira – USP – IFLA LAC Chair - nov. 2016 – sueli.ferreira@gmail.com  /  iflalac.chair@gmail.com</a:t>
            </a: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6474278" y="2186373"/>
            <a:ext cx="0" cy="15102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5136268" y="3000420"/>
            <a:ext cx="2808312" cy="707886"/>
          </a:xfrm>
          <a:prstGeom prst="rect">
            <a:avLst/>
          </a:prstGeom>
          <a:noFill/>
        </p:spPr>
        <p:txBody>
          <a:bodyPr wrap="square" rtlCol="0">
            <a:spAutoFit/>
          </a:bodyPr>
          <a:lstStyle/>
          <a:p>
            <a:pPr algn="ctr"/>
            <a:r>
              <a:rPr lang="es-CL" sz="4000" dirty="0" smtClean="0"/>
              <a:t>Acceso</a:t>
            </a:r>
            <a:endParaRPr lang="es-CL" sz="4000" dirty="0"/>
          </a:p>
        </p:txBody>
      </p:sp>
      <p:cxnSp>
        <p:nvCxnSpPr>
          <p:cNvPr id="6" name="5 Conector recto"/>
          <p:cNvCxnSpPr/>
          <p:nvPr/>
        </p:nvCxnSpPr>
        <p:spPr>
          <a:xfrm>
            <a:off x="1206788" y="5067067"/>
            <a:ext cx="252028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5538174" y="3696637"/>
            <a:ext cx="1872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4500944" y="2859207"/>
            <a:ext cx="10535" cy="321559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3878342" y="6074805"/>
            <a:ext cx="1228001"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V="1">
            <a:off x="2466928" y="2186373"/>
            <a:ext cx="4007350" cy="137043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a:endCxn id="12" idx="2"/>
          </p:cNvCxnSpPr>
          <p:nvPr/>
        </p:nvCxnSpPr>
        <p:spPr>
          <a:xfrm>
            <a:off x="2466928" y="3556803"/>
            <a:ext cx="0" cy="15102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1062772" y="4359181"/>
            <a:ext cx="2808312" cy="707886"/>
          </a:xfrm>
          <a:prstGeom prst="rect">
            <a:avLst/>
          </a:prstGeom>
          <a:noFill/>
        </p:spPr>
        <p:txBody>
          <a:bodyPr wrap="square" rtlCol="0">
            <a:spAutoFit/>
          </a:bodyPr>
          <a:lstStyle/>
          <a:p>
            <a:pPr algn="ctr"/>
            <a:r>
              <a:rPr lang="es-CL" sz="4000" dirty="0" smtClean="0"/>
              <a:t>Copyright</a:t>
            </a:r>
            <a:endParaRPr lang="es-CL" sz="4000" dirty="0"/>
          </a:p>
        </p:txBody>
      </p:sp>
      <p:sp>
        <p:nvSpPr>
          <p:cNvPr id="15" name="14 CuadroTexto"/>
          <p:cNvSpPr txBox="1"/>
          <p:nvPr/>
        </p:nvSpPr>
        <p:spPr>
          <a:xfrm>
            <a:off x="587043" y="260648"/>
            <a:ext cx="7848872" cy="707886"/>
          </a:xfrm>
          <a:prstGeom prst="rect">
            <a:avLst/>
          </a:prstGeom>
          <a:noFill/>
        </p:spPr>
        <p:txBody>
          <a:bodyPr wrap="square" rtlCol="0">
            <a:spAutoFit/>
          </a:bodyPr>
          <a:lstStyle/>
          <a:p>
            <a:pPr algn="ctr"/>
            <a:r>
              <a:rPr lang="es-CL" sz="4000" dirty="0" smtClean="0">
                <a:solidFill>
                  <a:srgbClr val="FFC000"/>
                </a:solidFill>
              </a:rPr>
              <a:t>Equilibrio histórico</a:t>
            </a:r>
            <a:r>
              <a:rPr lang="es-CL" sz="4000" dirty="0" smtClean="0"/>
              <a:t>…</a:t>
            </a:r>
            <a:endParaRPr lang="es-CL" sz="4000" dirty="0"/>
          </a:p>
        </p:txBody>
      </p:sp>
      <p:sp>
        <p:nvSpPr>
          <p:cNvPr id="13" name="Espaço Reservado para Número de Slide 12"/>
          <p:cNvSpPr>
            <a:spLocks noGrp="1"/>
          </p:cNvSpPr>
          <p:nvPr>
            <p:ph type="sldNum" sz="quarter" idx="12"/>
          </p:nvPr>
        </p:nvSpPr>
        <p:spPr/>
        <p:txBody>
          <a:bodyPr/>
          <a:lstStyle/>
          <a:p>
            <a:fld id="{F969AFFE-727C-46F5-98F3-B26E43D62795}" type="slidenum">
              <a:rPr lang="pt-BR" smtClean="0"/>
              <a:pPr/>
              <a:t>25</a:t>
            </a:fld>
            <a:endParaRPr lang="pt-BR"/>
          </a:p>
        </p:txBody>
      </p:sp>
      <p:sp>
        <p:nvSpPr>
          <p:cNvPr id="14" name="Espaço Reservado para Rodapé 13"/>
          <p:cNvSpPr>
            <a:spLocks noGrp="1"/>
          </p:cNvSpPr>
          <p:nvPr>
            <p:ph type="ftr" sz="quarter" idx="11"/>
          </p:nvPr>
        </p:nvSpPr>
        <p:spPr>
          <a:xfrm>
            <a:off x="493041" y="6476998"/>
            <a:ext cx="6579289"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extLst>
      <p:ext uri="{BB962C8B-B14F-4D97-AF65-F5344CB8AC3E}">
        <p14:creationId xmlns:p14="http://schemas.microsoft.com/office/powerpoint/2010/main" xmlns="" val="4082066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34 Conector recto"/>
          <p:cNvCxnSpPr/>
          <p:nvPr/>
        </p:nvCxnSpPr>
        <p:spPr>
          <a:xfrm>
            <a:off x="6462791" y="3570351"/>
            <a:ext cx="0" cy="15102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94856" y="4384923"/>
            <a:ext cx="2808312" cy="707886"/>
          </a:xfrm>
          <a:prstGeom prst="rect">
            <a:avLst/>
          </a:prstGeom>
          <a:noFill/>
        </p:spPr>
        <p:txBody>
          <a:bodyPr wrap="square" rtlCol="0">
            <a:spAutoFit/>
          </a:bodyPr>
          <a:lstStyle/>
          <a:p>
            <a:pPr algn="ctr"/>
            <a:r>
              <a:rPr lang="es-CL" sz="4000" dirty="0" smtClean="0"/>
              <a:t>Acceso</a:t>
            </a:r>
            <a:endParaRPr lang="es-CL" sz="4000" dirty="0"/>
          </a:p>
        </p:txBody>
      </p:sp>
      <p:cxnSp>
        <p:nvCxnSpPr>
          <p:cNvPr id="10" name="9 Conector recto"/>
          <p:cNvCxnSpPr/>
          <p:nvPr/>
        </p:nvCxnSpPr>
        <p:spPr>
          <a:xfrm>
            <a:off x="1202559" y="3580641"/>
            <a:ext cx="252028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5526687" y="5080615"/>
            <a:ext cx="1872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4489457" y="2825509"/>
            <a:ext cx="10535" cy="321559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3866855" y="6041107"/>
            <a:ext cx="1228001"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455441" y="2070377"/>
            <a:ext cx="4036313" cy="149997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a:endCxn id="8" idx="2"/>
          </p:cNvCxnSpPr>
          <p:nvPr/>
        </p:nvCxnSpPr>
        <p:spPr>
          <a:xfrm>
            <a:off x="2462699" y="2070377"/>
            <a:ext cx="0" cy="15102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058543" y="2872755"/>
            <a:ext cx="2808312" cy="707886"/>
          </a:xfrm>
          <a:prstGeom prst="rect">
            <a:avLst/>
          </a:prstGeom>
          <a:noFill/>
        </p:spPr>
        <p:txBody>
          <a:bodyPr wrap="square" rtlCol="0">
            <a:spAutoFit/>
          </a:bodyPr>
          <a:lstStyle/>
          <a:p>
            <a:pPr algn="ctr"/>
            <a:r>
              <a:rPr lang="es-CL" sz="4000" dirty="0" smtClean="0"/>
              <a:t>Copyright</a:t>
            </a:r>
            <a:endParaRPr lang="es-CL" sz="4000" dirty="0"/>
          </a:p>
        </p:txBody>
      </p:sp>
      <p:sp>
        <p:nvSpPr>
          <p:cNvPr id="46" name="45 CuadroTexto"/>
          <p:cNvSpPr txBox="1"/>
          <p:nvPr/>
        </p:nvSpPr>
        <p:spPr>
          <a:xfrm>
            <a:off x="428597" y="476672"/>
            <a:ext cx="8195958" cy="646331"/>
          </a:xfrm>
          <a:prstGeom prst="rect">
            <a:avLst/>
          </a:prstGeom>
          <a:noFill/>
        </p:spPr>
        <p:txBody>
          <a:bodyPr wrap="square" rtlCol="0">
            <a:spAutoFit/>
          </a:bodyPr>
          <a:lstStyle/>
          <a:p>
            <a:pPr algn="ctr"/>
            <a:r>
              <a:rPr lang="es-CL" sz="3600" dirty="0" smtClean="0">
                <a:solidFill>
                  <a:srgbClr val="FFC000"/>
                </a:solidFill>
              </a:rPr>
              <a:t>con las </a:t>
            </a:r>
            <a:r>
              <a:rPr lang="es-CL" sz="3600" dirty="0" err="1" smtClean="0">
                <a:solidFill>
                  <a:srgbClr val="FFC000"/>
                </a:solidFill>
              </a:rPr>
              <a:t>tecnologias</a:t>
            </a:r>
            <a:r>
              <a:rPr lang="es-CL" sz="3600" dirty="0" smtClean="0">
                <a:solidFill>
                  <a:srgbClr val="FFC000"/>
                </a:solidFill>
              </a:rPr>
              <a:t> digitales y la internet</a:t>
            </a:r>
            <a:endParaRPr lang="es-CL" sz="3600" dirty="0">
              <a:solidFill>
                <a:srgbClr val="FFC000"/>
              </a:solidFill>
            </a:endParaRPr>
          </a:p>
        </p:txBody>
      </p:sp>
      <p:sp>
        <p:nvSpPr>
          <p:cNvPr id="47" name="46 CuadroTexto"/>
          <p:cNvSpPr txBox="1"/>
          <p:nvPr/>
        </p:nvSpPr>
        <p:spPr>
          <a:xfrm>
            <a:off x="5178551" y="3889362"/>
            <a:ext cx="2808312" cy="1323439"/>
          </a:xfrm>
          <a:prstGeom prst="rect">
            <a:avLst/>
          </a:prstGeom>
          <a:solidFill>
            <a:schemeClr val="bg1"/>
          </a:solidFill>
        </p:spPr>
        <p:txBody>
          <a:bodyPr wrap="square" rtlCol="0">
            <a:spAutoFit/>
          </a:bodyPr>
          <a:lstStyle/>
          <a:p>
            <a:pPr algn="ctr"/>
            <a:r>
              <a:rPr lang="es-CL" sz="4000" dirty="0" smtClean="0">
                <a:solidFill>
                  <a:srgbClr val="FFC000"/>
                </a:solidFill>
              </a:rPr>
              <a:t>Lobby corporativo</a:t>
            </a:r>
            <a:endParaRPr lang="es-CL" sz="4000" dirty="0">
              <a:solidFill>
                <a:srgbClr val="FFC000"/>
              </a:solidFill>
            </a:endParaRPr>
          </a:p>
        </p:txBody>
      </p:sp>
      <p:sp>
        <p:nvSpPr>
          <p:cNvPr id="13" name="Espaço Reservado para Número de Slide 12"/>
          <p:cNvSpPr>
            <a:spLocks noGrp="1"/>
          </p:cNvSpPr>
          <p:nvPr>
            <p:ph type="sldNum" sz="quarter" idx="12"/>
          </p:nvPr>
        </p:nvSpPr>
        <p:spPr/>
        <p:txBody>
          <a:bodyPr/>
          <a:lstStyle/>
          <a:p>
            <a:fld id="{F969AFFE-727C-46F5-98F3-B26E43D62795}" type="slidenum">
              <a:rPr lang="pt-BR" smtClean="0"/>
              <a:pPr/>
              <a:t>26</a:t>
            </a:fld>
            <a:endParaRPr lang="pt-BR"/>
          </a:p>
        </p:txBody>
      </p:sp>
      <p:sp>
        <p:nvSpPr>
          <p:cNvPr id="14" name="Espaço Reservado para Rodapé 13"/>
          <p:cNvSpPr>
            <a:spLocks noGrp="1"/>
          </p:cNvSpPr>
          <p:nvPr>
            <p:ph type="ftr" sz="quarter" idx="11"/>
          </p:nvPr>
        </p:nvSpPr>
        <p:spPr>
          <a:xfrm>
            <a:off x="493041" y="6476998"/>
            <a:ext cx="7222231"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extLst>
      <p:ext uri="{BB962C8B-B14F-4D97-AF65-F5344CB8AC3E}">
        <p14:creationId xmlns:p14="http://schemas.microsoft.com/office/powerpoint/2010/main" xmlns="" val="163816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r>
              <a:rPr lang="es-UY" b="1" dirty="0"/>
              <a:t>M</a:t>
            </a:r>
            <a:r>
              <a:rPr lang="es-UY" b="1" dirty="0" smtClean="0"/>
              <a:t>arco regulador global </a:t>
            </a:r>
            <a:endParaRPr lang="es-UY" b="1" dirty="0"/>
          </a:p>
        </p:txBody>
      </p:sp>
      <p:sp>
        <p:nvSpPr>
          <p:cNvPr id="3" name="2 Marcador de contenido"/>
          <p:cNvSpPr>
            <a:spLocks noGrp="1"/>
          </p:cNvSpPr>
          <p:nvPr>
            <p:ph idx="1"/>
          </p:nvPr>
        </p:nvSpPr>
        <p:spPr>
          <a:xfrm>
            <a:off x="0" y="1484784"/>
            <a:ext cx="9144000" cy="4643470"/>
          </a:xfrm>
        </p:spPr>
        <p:txBody>
          <a:bodyPr>
            <a:normAutofit/>
          </a:bodyPr>
          <a:lstStyle/>
          <a:p>
            <a:endParaRPr lang="es-UY" sz="2400" dirty="0" smtClean="0">
              <a:solidFill>
                <a:prstClr val="black"/>
              </a:solidFill>
            </a:endParaRPr>
          </a:p>
          <a:p>
            <a:r>
              <a:rPr lang="es-UY" sz="2800" b="1" dirty="0" smtClean="0">
                <a:solidFill>
                  <a:prstClr val="black"/>
                </a:solidFill>
              </a:rPr>
              <a:t>Dentro del sistema de </a:t>
            </a:r>
            <a:r>
              <a:rPr lang="es-UY" sz="2800" b="1" dirty="0" err="1" smtClean="0">
                <a:solidFill>
                  <a:prstClr val="black"/>
                </a:solidFill>
              </a:rPr>
              <a:t>Propriedad</a:t>
            </a:r>
            <a:r>
              <a:rPr lang="es-UY" sz="2800" b="1" dirty="0" smtClean="0">
                <a:solidFill>
                  <a:prstClr val="black"/>
                </a:solidFill>
              </a:rPr>
              <a:t> Intelectual existen </a:t>
            </a:r>
            <a:r>
              <a:rPr lang="es-UY" sz="2800" b="1" i="1" dirty="0" smtClean="0">
                <a:solidFill>
                  <a:srgbClr val="FF0000"/>
                </a:solidFill>
              </a:rPr>
              <a:t>flexibilidades - </a:t>
            </a:r>
            <a:r>
              <a:rPr lang="es-UY" sz="2800" b="1" dirty="0" smtClean="0">
                <a:solidFill>
                  <a:prstClr val="black"/>
                </a:solidFill>
              </a:rPr>
              <a:t> </a:t>
            </a:r>
            <a:r>
              <a:rPr lang="es-UY" sz="2800" b="1" i="1" dirty="0" smtClean="0">
                <a:solidFill>
                  <a:prstClr val="black"/>
                </a:solidFill>
              </a:rPr>
              <a:t>pero los países en desarrollo NO SIEMPRE </a:t>
            </a:r>
            <a:r>
              <a:rPr lang="es-UY" sz="2800" b="1" dirty="0" smtClean="0">
                <a:solidFill>
                  <a:prstClr val="black"/>
                </a:solidFill>
              </a:rPr>
              <a:t>se benefician de ellas </a:t>
            </a:r>
          </a:p>
          <a:p>
            <a:pPr lvl="1"/>
            <a:r>
              <a:rPr lang="es-ES" sz="2400" b="1" dirty="0" smtClean="0">
                <a:solidFill>
                  <a:srgbClr val="FF0000"/>
                </a:solidFill>
              </a:rPr>
              <a:t>las flexibilidades deben estar incluidas en las limitaciones y excepciones (L&amp;E) del derecho de autor </a:t>
            </a:r>
            <a:endParaRPr lang="es-UY" sz="2400" b="1" dirty="0" smtClean="0">
              <a:solidFill>
                <a:prstClr val="black"/>
              </a:solidFill>
            </a:endParaRPr>
          </a:p>
          <a:p>
            <a:pPr marL="0" indent="0">
              <a:buNone/>
            </a:pPr>
            <a:endParaRPr lang="es-UY" sz="2800" b="1" dirty="0" smtClean="0">
              <a:solidFill>
                <a:prstClr val="black"/>
              </a:solidFill>
            </a:endParaRPr>
          </a:p>
          <a:p>
            <a:r>
              <a:rPr lang="es-ES" sz="2800" b="1" dirty="0" smtClean="0">
                <a:solidFill>
                  <a:prstClr val="black"/>
                </a:solidFill>
              </a:rPr>
              <a:t>Por otro lado, el desarrollo de un enfoque global de las L&amp;E es ahora uno de los principales objetivos para un régimen internacional</a:t>
            </a:r>
            <a:r>
              <a:rPr lang="es-UY" sz="2800" b="1" dirty="0" smtClean="0">
                <a:solidFill>
                  <a:prstClr val="black"/>
                </a:solidFill>
              </a:rPr>
              <a:t> </a:t>
            </a:r>
            <a:r>
              <a:rPr lang="es-ES" sz="2800" b="1" dirty="0" smtClean="0">
                <a:solidFill>
                  <a:prstClr val="black"/>
                </a:solidFill>
              </a:rPr>
              <a:t>Ley de Derechos de Autor</a:t>
            </a:r>
            <a:r>
              <a:rPr lang="es-UY" sz="2800" b="1" dirty="0" smtClean="0">
                <a:solidFill>
                  <a:prstClr val="black"/>
                </a:solidFill>
              </a:rPr>
              <a:t> </a:t>
            </a:r>
          </a:p>
        </p:txBody>
      </p:sp>
      <p:sp>
        <p:nvSpPr>
          <p:cNvPr id="4" name="Espaço Reservado para Número de Slide 3"/>
          <p:cNvSpPr>
            <a:spLocks noGrp="1"/>
          </p:cNvSpPr>
          <p:nvPr>
            <p:ph type="sldNum" sz="quarter" idx="12"/>
          </p:nvPr>
        </p:nvSpPr>
        <p:spPr/>
        <p:txBody>
          <a:bodyPr/>
          <a:lstStyle/>
          <a:p>
            <a:fld id="{F969AFFE-727C-46F5-98F3-B26E43D62795}" type="slidenum">
              <a:rPr lang="pt-BR" smtClean="0"/>
              <a:pPr/>
              <a:t>27</a:t>
            </a:fld>
            <a:endParaRPr lang="pt-BR"/>
          </a:p>
        </p:txBody>
      </p:sp>
      <p:sp>
        <p:nvSpPr>
          <p:cNvPr id="5" name="Espaço Reservado para Rodapé 4"/>
          <p:cNvSpPr>
            <a:spLocks noGrp="1"/>
          </p:cNvSpPr>
          <p:nvPr>
            <p:ph type="ftr" sz="quarter" idx="11"/>
          </p:nvPr>
        </p:nvSpPr>
        <p:spPr>
          <a:xfrm>
            <a:off x="899592" y="6476998"/>
            <a:ext cx="7222231"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extLst>
      <p:ext uri="{BB962C8B-B14F-4D97-AF65-F5344CB8AC3E}">
        <p14:creationId xmlns:p14="http://schemas.microsoft.com/office/powerpoint/2010/main" xmlns="" val="533315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b="1" dirty="0" smtClean="0"/>
              <a:t>Estudio de Kenneth </a:t>
            </a:r>
            <a:r>
              <a:rPr lang="es-UY" b="1" dirty="0" err="1" smtClean="0"/>
              <a:t>Crews</a:t>
            </a:r>
            <a:r>
              <a:rPr lang="es-UY" b="1" dirty="0" smtClean="0"/>
              <a:t> 2014</a:t>
            </a:r>
            <a:r>
              <a:rPr lang="es-UY" dirty="0" smtClean="0"/>
              <a:t/>
            </a:r>
            <a:br>
              <a:rPr lang="es-UY" dirty="0" smtClean="0"/>
            </a:br>
            <a:r>
              <a:rPr lang="es-UY" sz="3100" b="1" dirty="0" smtClean="0">
                <a:solidFill>
                  <a:srgbClr val="C00000"/>
                </a:solidFill>
              </a:rPr>
              <a:t>Solicitado por la OMPI</a:t>
            </a:r>
            <a:endParaRPr lang="es-UY" b="1" dirty="0">
              <a:solidFill>
                <a:srgbClr val="C00000"/>
              </a:solidFill>
            </a:endParaRPr>
          </a:p>
        </p:txBody>
      </p:sp>
      <p:sp>
        <p:nvSpPr>
          <p:cNvPr id="3" name="2 Marcador de contenido"/>
          <p:cNvSpPr>
            <a:spLocks noGrp="1"/>
          </p:cNvSpPr>
          <p:nvPr>
            <p:ph idx="1"/>
          </p:nvPr>
        </p:nvSpPr>
        <p:spPr>
          <a:xfrm>
            <a:off x="0" y="1714489"/>
            <a:ext cx="9144000" cy="4686312"/>
          </a:xfrm>
        </p:spPr>
        <p:txBody>
          <a:bodyPr>
            <a:normAutofit/>
          </a:bodyPr>
          <a:lstStyle/>
          <a:p>
            <a:pPr marL="0" indent="0">
              <a:buNone/>
            </a:pPr>
            <a:r>
              <a:rPr lang="es-ES" sz="3600" b="1" dirty="0" smtClean="0"/>
              <a:t>Observo las leyes de 186 países </a:t>
            </a:r>
            <a:r>
              <a:rPr lang="es-ES" sz="2800" b="1" dirty="0" smtClean="0"/>
              <a:t>(todos de la ONU)</a:t>
            </a:r>
          </a:p>
          <a:p>
            <a:pPr marL="557784" lvl="2" indent="0"/>
            <a:r>
              <a:rPr lang="es-ES" sz="2400" b="1" dirty="0" smtClean="0"/>
              <a:t> </a:t>
            </a:r>
            <a:r>
              <a:rPr lang="es-UY" sz="3200" b="1" dirty="0" smtClean="0"/>
              <a:t>33 países NO tenían excepciones a favor de las bibliotecas y</a:t>
            </a:r>
          </a:p>
          <a:p>
            <a:pPr lvl="1">
              <a:buClr>
                <a:srgbClr val="FFC000"/>
              </a:buClr>
              <a:buFont typeface="Wingdings" pitchFamily="2" charset="2"/>
              <a:buChar char="§"/>
            </a:pPr>
            <a:r>
              <a:rPr lang="es-UY" sz="3200" b="1" dirty="0" err="1" smtClean="0"/>
              <a:t>Dentre</a:t>
            </a:r>
            <a:r>
              <a:rPr lang="es-UY" sz="3200" b="1" dirty="0" smtClean="0"/>
              <a:t> LOS QUE TENIAN L&amp;E, sus </a:t>
            </a:r>
            <a:r>
              <a:rPr lang="es-UY" sz="3200" b="1" dirty="0" err="1" smtClean="0"/>
              <a:t>leys</a:t>
            </a:r>
            <a:r>
              <a:rPr lang="es-UY" sz="3200" b="1" dirty="0" smtClean="0"/>
              <a:t> son muy distintas una de las otras, sin </a:t>
            </a:r>
            <a:r>
              <a:rPr lang="es-UY" sz="3200" b="1" dirty="0" err="1" smtClean="0"/>
              <a:t>harmonización</a:t>
            </a:r>
            <a:r>
              <a:rPr lang="es-UY" sz="3200" b="1" dirty="0" smtClean="0"/>
              <a:t> entre ellas. </a:t>
            </a:r>
          </a:p>
          <a:p>
            <a:pPr lvl="1">
              <a:buClr>
                <a:srgbClr val="FFC000"/>
              </a:buClr>
              <a:buFont typeface="Wingdings" pitchFamily="2" charset="2"/>
              <a:buChar char="§"/>
            </a:pPr>
            <a:endParaRPr lang="es-UY" sz="3200" b="1" dirty="0" smtClean="0"/>
          </a:p>
          <a:p>
            <a:pPr marL="0" indent="0">
              <a:buNone/>
            </a:pPr>
            <a:r>
              <a:rPr lang="es-UY" sz="2800" b="1" dirty="0" err="1" smtClean="0"/>
              <a:t>Crews</a:t>
            </a:r>
            <a:r>
              <a:rPr lang="es-UY" sz="2800" b="1" dirty="0" smtClean="0"/>
              <a:t> utilizó </a:t>
            </a:r>
            <a:r>
              <a:rPr lang="es-UY" sz="2800" b="1" dirty="0"/>
              <a:t>la base de datos WIPO </a:t>
            </a:r>
            <a:r>
              <a:rPr lang="es-UY" sz="2800" b="1" dirty="0" err="1"/>
              <a:t>Lex</a:t>
            </a:r>
            <a:r>
              <a:rPr lang="es-UY" sz="2800" b="1" dirty="0"/>
              <a:t>.</a:t>
            </a:r>
          </a:p>
          <a:p>
            <a:pPr marL="0" indent="0">
              <a:buNone/>
            </a:pPr>
            <a:endParaRPr lang="es-UY"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28</a:t>
            </a:fld>
            <a:endParaRPr lang="pt-BR"/>
          </a:p>
        </p:txBody>
      </p:sp>
      <p:sp>
        <p:nvSpPr>
          <p:cNvPr id="7" name="Espaço Reservado para Rodapé 4"/>
          <p:cNvSpPr>
            <a:spLocks noGrp="1"/>
          </p:cNvSpPr>
          <p:nvPr>
            <p:ph type="ftr" sz="quarter" idx="11"/>
          </p:nvPr>
        </p:nvSpPr>
        <p:spPr>
          <a:xfrm>
            <a:off x="899592" y="6476998"/>
            <a:ext cx="7222231"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extLst>
      <p:ext uri="{BB962C8B-B14F-4D97-AF65-F5344CB8AC3E}">
        <p14:creationId xmlns:p14="http://schemas.microsoft.com/office/powerpoint/2010/main" xmlns="" val="2374795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6072206"/>
            <a:ext cx="6143636" cy="357190"/>
          </a:xfrm>
        </p:spPr>
        <p:txBody>
          <a:bodyPr>
            <a:normAutofit fontScale="70000" lnSpcReduction="20000"/>
          </a:bodyPr>
          <a:lstStyle/>
          <a:p>
            <a:pPr marL="0" indent="0">
              <a:buNone/>
            </a:pPr>
            <a:r>
              <a:rPr lang="es-UY" sz="2600" b="1" dirty="0">
                <a:solidFill>
                  <a:srgbClr val="000000"/>
                </a:solidFill>
              </a:rPr>
              <a:t>Kenneth D. </a:t>
            </a:r>
            <a:r>
              <a:rPr lang="es-UY" sz="2600" b="1" dirty="0" err="1">
                <a:solidFill>
                  <a:srgbClr val="000000"/>
                </a:solidFill>
              </a:rPr>
              <a:t>Crews</a:t>
            </a:r>
            <a:r>
              <a:rPr lang="es-UY" sz="1900" b="1" dirty="0">
                <a:solidFill>
                  <a:srgbClr val="000000"/>
                </a:solidFill>
              </a:rPr>
              <a:t>, </a:t>
            </a:r>
            <a:r>
              <a:rPr lang="es-UY" sz="2600" b="1" dirty="0">
                <a:solidFill>
                  <a:srgbClr val="000000"/>
                </a:solidFill>
              </a:rPr>
              <a:t>OMPI</a:t>
            </a:r>
            <a:r>
              <a:rPr lang="es-UY" sz="1900" b="1" dirty="0">
                <a:solidFill>
                  <a:srgbClr val="000000"/>
                </a:solidFill>
              </a:rPr>
              <a:t>, SCCR29, G</a:t>
            </a:r>
            <a:r>
              <a:rPr lang="es-UY" sz="2200" b="1" dirty="0">
                <a:solidFill>
                  <a:srgbClr val="000000"/>
                </a:solidFill>
              </a:rPr>
              <a:t>inebra (Suiza), diciembre de 2014</a:t>
            </a:r>
            <a:endParaRPr lang="es-UY" dirty="0"/>
          </a:p>
        </p:txBody>
      </p:sp>
      <p:pic>
        <p:nvPicPr>
          <p:cNvPr id="5" name="Picture 2"/>
          <p:cNvPicPr>
            <a:picLocks noChangeAspect="1" noChangeArrowheads="1"/>
          </p:cNvPicPr>
          <p:nvPr/>
        </p:nvPicPr>
        <p:blipFill>
          <a:blip r:embed="rId2" cstate="print"/>
          <a:srcRect/>
          <a:stretch>
            <a:fillRect/>
          </a:stretch>
        </p:blipFill>
        <p:spPr bwMode="auto">
          <a:xfrm>
            <a:off x="0" y="1500174"/>
            <a:ext cx="9134249" cy="4661007"/>
          </a:xfrm>
          <a:prstGeom prst="rect">
            <a:avLst/>
          </a:prstGeom>
          <a:noFill/>
          <a:ln w="9525">
            <a:noFill/>
            <a:miter lim="800000"/>
            <a:headEnd/>
            <a:tailEnd/>
          </a:ln>
          <a:effectLst/>
        </p:spPr>
      </p:pic>
      <p:sp>
        <p:nvSpPr>
          <p:cNvPr id="6" name="1 Título"/>
          <p:cNvSpPr>
            <a:spLocks noGrp="1"/>
          </p:cNvSpPr>
          <p:nvPr>
            <p:ph type="title"/>
          </p:nvPr>
        </p:nvSpPr>
        <p:spPr>
          <a:xfrm>
            <a:off x="457200" y="274639"/>
            <a:ext cx="8229600" cy="1011222"/>
          </a:xfrm>
        </p:spPr>
        <p:txBody>
          <a:bodyPr>
            <a:noAutofit/>
          </a:bodyPr>
          <a:lstStyle/>
          <a:p>
            <a:r>
              <a:rPr lang="es-UY" sz="3200" dirty="0" smtClean="0"/>
              <a:t>VERMELHO: SIN L&amp;E</a:t>
            </a:r>
            <a:br>
              <a:rPr lang="es-UY" sz="3200" dirty="0" smtClean="0"/>
            </a:br>
            <a:r>
              <a:rPr lang="es-UY" sz="3200" dirty="0" smtClean="0"/>
              <a:t>AZUL: DISTINTAS ABORDAGENS PARA L&amp;E</a:t>
            </a:r>
            <a:endParaRPr lang="es-UY" sz="3200" dirty="0"/>
          </a:p>
        </p:txBody>
      </p:sp>
      <p:sp>
        <p:nvSpPr>
          <p:cNvPr id="7" name="CaixaDeTexto 6"/>
          <p:cNvSpPr txBox="1"/>
          <p:nvPr/>
        </p:nvSpPr>
        <p:spPr>
          <a:xfrm>
            <a:off x="6865780" y="5929330"/>
            <a:ext cx="2278252" cy="369332"/>
          </a:xfrm>
          <a:prstGeom prst="rect">
            <a:avLst/>
          </a:prstGeom>
          <a:noFill/>
          <a:ln>
            <a:solidFill>
              <a:srgbClr val="FFC000"/>
            </a:solidFill>
          </a:ln>
        </p:spPr>
        <p:txBody>
          <a:bodyPr wrap="none" rtlCol="0">
            <a:spAutoFit/>
          </a:bodyPr>
          <a:lstStyle/>
          <a:p>
            <a:r>
              <a:rPr lang="pt-BR" dirty="0" smtClean="0"/>
              <a:t>FONTE: OCASO, 2015</a:t>
            </a:r>
            <a:endParaRPr lang="pt-BR" dirty="0"/>
          </a:p>
        </p:txBody>
      </p:sp>
      <p:sp>
        <p:nvSpPr>
          <p:cNvPr id="8" name="Espaço Reservado para Número de Slide 7"/>
          <p:cNvSpPr>
            <a:spLocks noGrp="1"/>
          </p:cNvSpPr>
          <p:nvPr>
            <p:ph type="sldNum" sz="quarter" idx="12"/>
          </p:nvPr>
        </p:nvSpPr>
        <p:spPr/>
        <p:txBody>
          <a:bodyPr/>
          <a:lstStyle/>
          <a:p>
            <a:fld id="{F969AFFE-727C-46F5-98F3-B26E43D62795}" type="slidenum">
              <a:rPr lang="pt-BR" smtClean="0"/>
              <a:pPr/>
              <a:t>29</a:t>
            </a:fld>
            <a:endParaRPr lang="pt-BR"/>
          </a:p>
        </p:txBody>
      </p:sp>
      <p:sp>
        <p:nvSpPr>
          <p:cNvPr id="9" name="Espaço Reservado para Rodapé 8"/>
          <p:cNvSpPr>
            <a:spLocks noGrp="1"/>
          </p:cNvSpPr>
          <p:nvPr>
            <p:ph type="ftr" sz="quarter" idx="11"/>
          </p:nvPr>
        </p:nvSpPr>
        <p:spPr>
          <a:xfrm>
            <a:off x="207321" y="6583680"/>
            <a:ext cx="6579257" cy="274320"/>
          </a:xfrm>
        </p:spPr>
        <p:txBody>
          <a:bodyPr/>
          <a:lstStyle/>
          <a:p>
            <a:r>
              <a:rPr lang="pt-BR" dirty="0" smtClean="0"/>
              <a:t>Sueli Mara Ferreira – USP – IFLA LAC  - mar.2016 – </a:t>
            </a:r>
            <a:r>
              <a:rPr lang="pt-BR" dirty="0" smtClean="0">
                <a:hlinkClick r:id="rId3"/>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extLst>
      <p:ext uri="{BB962C8B-B14F-4D97-AF65-F5344CB8AC3E}">
        <p14:creationId xmlns:p14="http://schemas.microsoft.com/office/powerpoint/2010/main" xmlns="" val="3517699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Temas emergentes x IFLA</a:t>
            </a:r>
            <a:endParaRPr lang="pt-BR" dirty="0"/>
          </a:p>
        </p:txBody>
      </p:sp>
      <p:sp>
        <p:nvSpPr>
          <p:cNvPr id="3" name="Espaço Reservado para Conteúdo 2"/>
          <p:cNvSpPr>
            <a:spLocks noGrp="1"/>
          </p:cNvSpPr>
          <p:nvPr>
            <p:ph idx="1"/>
          </p:nvPr>
        </p:nvSpPr>
        <p:spPr>
          <a:xfrm>
            <a:off x="457200" y="1484785"/>
            <a:ext cx="8229600" cy="4916016"/>
          </a:xfrm>
        </p:spPr>
        <p:txBody>
          <a:bodyPr>
            <a:normAutofit lnSpcReduction="10000"/>
          </a:bodyPr>
          <a:lstStyle/>
          <a:p>
            <a:pPr algn="ctr"/>
            <a:r>
              <a:rPr lang="pt-BR" sz="4800" dirty="0" smtClean="0"/>
              <a:t>IFLA TRENDS REPORT</a:t>
            </a:r>
          </a:p>
          <a:p>
            <a:endParaRPr lang="pt-BR" dirty="0" smtClean="0"/>
          </a:p>
          <a:p>
            <a:pPr algn="ctr">
              <a:buNone/>
            </a:pPr>
            <a:r>
              <a:rPr lang="es-ES" sz="5400" b="1" dirty="0" smtClean="0"/>
              <a:t>¿Surcando las olas o atrapados en la marea? </a:t>
            </a:r>
          </a:p>
          <a:p>
            <a:pPr algn="ctr">
              <a:buNone/>
            </a:pPr>
            <a:endParaRPr lang="es-ES" sz="5400" dirty="0" smtClean="0"/>
          </a:p>
          <a:p>
            <a:pPr algn="ctr">
              <a:buNone/>
            </a:pPr>
            <a:r>
              <a:rPr lang="es-ES" sz="3500" dirty="0" smtClean="0"/>
              <a:t>Navegando el entorno en evolución de la información</a:t>
            </a:r>
            <a:endParaRPr lang="pt-BR" sz="3500" b="1" dirty="0" smtClean="0"/>
          </a:p>
          <a:p>
            <a:pPr algn="ctr">
              <a:buNone/>
            </a:pPr>
            <a:r>
              <a:rPr lang="fr-FR" b="1" i="1" dirty="0" smtClean="0"/>
              <a:t>http://trends.ifla.org</a:t>
            </a:r>
            <a:endParaRPr lang="fr-FR" sz="2400" b="1" i="1" dirty="0" smtClean="0"/>
          </a:p>
          <a:p>
            <a:pPr algn="ctr"/>
            <a:endParaRPr lang="fr-FR" b="1" dirty="0" smtClean="0"/>
          </a:p>
          <a:p>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3</a:t>
            </a:fld>
            <a:endParaRPr lang="pt-BR"/>
          </a:p>
        </p:txBody>
      </p:sp>
      <p:sp>
        <p:nvSpPr>
          <p:cNvPr id="8" name="Espaço Reservado para Rodapé 3"/>
          <p:cNvSpPr>
            <a:spLocks noGrp="1"/>
          </p:cNvSpPr>
          <p:nvPr>
            <p:ph type="ftr" sz="quarter" idx="11"/>
          </p:nvPr>
        </p:nvSpPr>
        <p:spPr>
          <a:xfrm>
            <a:off x="827584" y="6432375"/>
            <a:ext cx="7535343" cy="381001"/>
          </a:xfrm>
        </p:spPr>
        <p:txBody>
          <a:bodyPr/>
          <a:lstStyle/>
          <a:p>
            <a:r>
              <a:rPr lang="pt-BR" dirty="0" smtClean="0"/>
              <a:t>Sueli Mara Ferreira – USP – IFLA LAC  - nov. 2016 – </a:t>
            </a:r>
            <a:r>
              <a:rPr lang="pt-BR" dirty="0" smtClean="0">
                <a:hlinkClick r:id="rId3"/>
              </a:rPr>
              <a:t>sueli.ferreira@gmail.com</a:t>
            </a:r>
            <a:r>
              <a:rPr lang="pt-BR" dirty="0" smtClean="0"/>
              <a:t>  /  iflalac.chair@gmail.com</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155448"/>
            <a:ext cx="8858280" cy="1252728"/>
          </a:xfrm>
        </p:spPr>
        <p:txBody>
          <a:bodyPr>
            <a:noAutofit/>
          </a:bodyPr>
          <a:lstStyle/>
          <a:p>
            <a:r>
              <a:rPr lang="es-UY" sz="3600" b="1" dirty="0" smtClean="0"/>
              <a:t>Equilibrio entre ACCESO y PROTECCIÓN</a:t>
            </a:r>
            <a:endParaRPr lang="es-UY" sz="3600" b="1" dirty="0"/>
          </a:p>
        </p:txBody>
      </p:sp>
      <p:sp>
        <p:nvSpPr>
          <p:cNvPr id="3" name="2 Marcador de contenido"/>
          <p:cNvSpPr>
            <a:spLocks noGrp="1"/>
          </p:cNvSpPr>
          <p:nvPr>
            <p:ph idx="1"/>
          </p:nvPr>
        </p:nvSpPr>
        <p:spPr>
          <a:xfrm>
            <a:off x="179512" y="1628800"/>
            <a:ext cx="8229600" cy="4625609"/>
          </a:xfrm>
        </p:spPr>
        <p:txBody>
          <a:bodyPr>
            <a:normAutofit fontScale="92500" lnSpcReduction="20000"/>
          </a:bodyPr>
          <a:lstStyle/>
          <a:p>
            <a:pPr marL="0" indent="0" algn="ctr">
              <a:buNone/>
            </a:pPr>
            <a:r>
              <a:rPr lang="es-UY" b="1" dirty="0" smtClean="0"/>
              <a:t>DOS opciones NO </a:t>
            </a:r>
            <a:r>
              <a:rPr lang="es-UY" b="1" dirty="0" err="1" smtClean="0"/>
              <a:t>excludentes</a:t>
            </a:r>
            <a:endParaRPr lang="es-UY" b="1" dirty="0" smtClean="0"/>
          </a:p>
          <a:p>
            <a:pPr marL="0" indent="0" algn="ctr">
              <a:buNone/>
            </a:pPr>
            <a:endParaRPr lang="es-UY" dirty="0" smtClean="0"/>
          </a:p>
          <a:p>
            <a:pPr marL="0" indent="0" algn="ctr">
              <a:buNone/>
            </a:pPr>
            <a:r>
              <a:rPr lang="es-UY" dirty="0" smtClean="0"/>
              <a:t>Opción 1: </a:t>
            </a:r>
            <a:r>
              <a:rPr lang="es-UY" b="1" dirty="0" smtClean="0"/>
              <a:t>Modificar  la ley de DA</a:t>
            </a:r>
          </a:p>
          <a:p>
            <a:pPr marL="0" indent="0" algn="ctr">
              <a:buNone/>
            </a:pPr>
            <a:endParaRPr lang="es-UY" dirty="0"/>
          </a:p>
          <a:p>
            <a:pPr marL="0" indent="0" algn="ctr">
              <a:buNone/>
            </a:pPr>
            <a:r>
              <a:rPr lang="es-UY" dirty="0" smtClean="0"/>
              <a:t>Opción 2: </a:t>
            </a:r>
            <a:r>
              <a:rPr lang="es-UY" b="1" dirty="0" smtClean="0"/>
              <a:t>Difundir el uso de licencias libres</a:t>
            </a:r>
          </a:p>
          <a:p>
            <a:pPr marL="0" indent="0" algn="ctr">
              <a:buNone/>
            </a:pPr>
            <a:endParaRPr lang="es-UY" b="1" dirty="0" smtClean="0"/>
          </a:p>
          <a:p>
            <a:pPr marL="0" indent="0" algn="ctr">
              <a:buNone/>
            </a:pPr>
            <a:r>
              <a:rPr lang="es-ES" dirty="0" smtClean="0">
                <a:solidFill>
                  <a:srgbClr val="FF0000"/>
                </a:solidFill>
              </a:rPr>
              <a:t>Equilibrio</a:t>
            </a:r>
            <a:r>
              <a:rPr lang="es-ES" dirty="0" smtClean="0"/>
              <a:t> entre el legítimo derecho de autor </a:t>
            </a:r>
            <a:r>
              <a:rPr lang="es-ES" dirty="0" err="1" smtClean="0"/>
              <a:t>autor</a:t>
            </a:r>
            <a:r>
              <a:rPr lang="es-ES" dirty="0" smtClean="0"/>
              <a:t> para recibir la remuneración y los derechos legítimos de los hombres, mujeres, niños y adolescentes el acceso a la cultura, la educación y el conocimiento.</a:t>
            </a:r>
            <a:endParaRPr lang="es-UY"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30</a:t>
            </a:fld>
            <a:endParaRPr lang="pt-BR"/>
          </a:p>
        </p:txBody>
      </p:sp>
      <p:sp>
        <p:nvSpPr>
          <p:cNvPr id="6" name="Espaço Reservado para Rodapé 5"/>
          <p:cNvSpPr>
            <a:spLocks noGrp="1"/>
          </p:cNvSpPr>
          <p:nvPr>
            <p:ph type="ftr" sz="quarter" idx="11"/>
          </p:nvPr>
        </p:nvSpPr>
        <p:spPr>
          <a:xfrm>
            <a:off x="493041" y="6476998"/>
            <a:ext cx="6865041"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extLst>
      <p:ext uri="{BB962C8B-B14F-4D97-AF65-F5344CB8AC3E}">
        <p14:creationId xmlns:p14="http://schemas.microsoft.com/office/powerpoint/2010/main" xmlns="" val="1778668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hlinkClick r:id="rId2"/>
              </a:rPr>
              <a:t>http://www.ifla.org/ES/copyright-tlib</a:t>
            </a:r>
            <a:endParaRPr lang="pt-BR" dirty="0"/>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31</a:t>
            </a:fld>
            <a:endParaRPr lang="en-US"/>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28800" y="1440160"/>
            <a:ext cx="9172800" cy="5373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043608" y="2636912"/>
            <a:ext cx="7719392" cy="1673352"/>
          </a:xfrm>
        </p:spPr>
        <p:txBody>
          <a:bodyPr/>
          <a:lstStyle/>
          <a:p>
            <a:r>
              <a:rPr lang="pt-BR" dirty="0" smtClean="0"/>
              <a:t>Tratado de </a:t>
            </a:r>
            <a:r>
              <a:rPr lang="pt-BR" dirty="0" err="1" smtClean="0"/>
              <a:t>Marrakech</a:t>
            </a:r>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32</a:t>
            </a:fld>
            <a:r>
              <a:rPr lang="pt-BR" smtClean="0"/>
              <a:t>/32</a:t>
            </a:r>
            <a:endParaRPr lang="pt-BR" dirty="0" smtClean="0"/>
          </a:p>
        </p:txBody>
      </p:sp>
      <p:sp>
        <p:nvSpPr>
          <p:cNvPr id="4" name="Espaço Reservado para Rodapé 3"/>
          <p:cNvSpPr>
            <a:spLocks noGrp="1"/>
          </p:cNvSpPr>
          <p:nvPr>
            <p:ph type="ftr" sz="quarter" idx="4294967295"/>
          </p:nvPr>
        </p:nvSpPr>
        <p:spPr>
          <a:xfrm>
            <a:off x="1608138" y="6432550"/>
            <a:ext cx="7535862" cy="381000"/>
          </a:xfrm>
        </p:spPr>
        <p:txBody>
          <a:bodyPr/>
          <a:lstStyle/>
          <a:p>
            <a:r>
              <a:rPr lang="pt-BR" smtClean="0"/>
              <a:t>Sueli Mara Ferreira – USP – IFLA LAC Chair - nov. 2016 – sueli.ferreira@gmail.com  /  iflalac.chair@gmail.com</a:t>
            </a: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b="1" dirty="0" smtClean="0">
                <a:latin typeface="Calibri" pitchFamily="34" charset="0"/>
              </a:rPr>
              <a:t>Tratado Internacional de </a:t>
            </a:r>
            <a:r>
              <a:rPr lang="pt-BR" b="1" dirty="0" err="1" smtClean="0">
                <a:latin typeface="Calibri" pitchFamily="34" charset="0"/>
              </a:rPr>
              <a:t>Marrakech</a:t>
            </a:r>
            <a:endParaRPr lang="pt-BR" b="1" dirty="0">
              <a:latin typeface="Calibri" pitchFamily="34" charset="0"/>
            </a:endParaRPr>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33</a:t>
            </a:fld>
            <a:endParaRPr lang="en-US"/>
          </a:p>
        </p:txBody>
      </p:sp>
      <p:sp>
        <p:nvSpPr>
          <p:cNvPr id="6" name="Espaço Reservado para Conteúdo 5"/>
          <p:cNvSpPr>
            <a:spLocks noGrp="1"/>
          </p:cNvSpPr>
          <p:nvPr>
            <p:ph sz="quarter" idx="1"/>
          </p:nvPr>
        </p:nvSpPr>
        <p:spPr>
          <a:xfrm>
            <a:off x="357158" y="1600200"/>
            <a:ext cx="8786842" cy="5043510"/>
          </a:xfrm>
        </p:spPr>
        <p:txBody>
          <a:bodyPr>
            <a:normAutofit fontScale="85000" lnSpcReduction="20000"/>
          </a:bodyPr>
          <a:lstStyle/>
          <a:p>
            <a:pPr algn="ctr">
              <a:buNone/>
            </a:pPr>
            <a:r>
              <a:rPr lang="pt-BR" sz="4600" b="1" dirty="0" smtClean="0">
                <a:latin typeface="Calibri" pitchFamily="34" charset="0"/>
              </a:rPr>
              <a:t>Facilitar </a:t>
            </a:r>
            <a:r>
              <a:rPr lang="pt-BR" sz="4600" b="1" dirty="0" err="1" smtClean="0">
                <a:latin typeface="Calibri" pitchFamily="34" charset="0"/>
              </a:rPr>
              <a:t>el</a:t>
            </a:r>
            <a:r>
              <a:rPr lang="pt-BR" sz="4600" b="1" dirty="0" smtClean="0">
                <a:latin typeface="Calibri" pitchFamily="34" charset="0"/>
              </a:rPr>
              <a:t> </a:t>
            </a:r>
            <a:r>
              <a:rPr lang="pt-BR" sz="4600" b="1" dirty="0" err="1" smtClean="0">
                <a:latin typeface="Calibri" pitchFamily="34" charset="0"/>
              </a:rPr>
              <a:t>acceso</a:t>
            </a:r>
            <a:r>
              <a:rPr lang="pt-BR" sz="4600" b="1" dirty="0" smtClean="0">
                <a:latin typeface="Calibri" pitchFamily="34" charset="0"/>
              </a:rPr>
              <a:t> a </a:t>
            </a:r>
            <a:r>
              <a:rPr lang="pt-BR" sz="4600" b="1" dirty="0" err="1" smtClean="0">
                <a:latin typeface="Calibri" pitchFamily="34" charset="0"/>
              </a:rPr>
              <a:t>las</a:t>
            </a:r>
            <a:r>
              <a:rPr lang="pt-BR" sz="4600" b="1" dirty="0" smtClean="0">
                <a:latin typeface="Calibri" pitchFamily="34" charset="0"/>
              </a:rPr>
              <a:t> obras publicadas a </a:t>
            </a:r>
            <a:r>
              <a:rPr lang="pt-BR" sz="4600" b="1" dirty="0" err="1" smtClean="0">
                <a:latin typeface="Calibri" pitchFamily="34" charset="0"/>
              </a:rPr>
              <a:t>las</a:t>
            </a:r>
            <a:r>
              <a:rPr lang="pt-BR" sz="4600" b="1" dirty="0" smtClean="0">
                <a:latin typeface="Calibri" pitchFamily="34" charset="0"/>
              </a:rPr>
              <a:t> </a:t>
            </a:r>
            <a:r>
              <a:rPr lang="pt-BR" sz="4600" b="1" dirty="0" err="1" smtClean="0">
                <a:latin typeface="Calibri" pitchFamily="34" charset="0"/>
              </a:rPr>
              <a:t>personas</a:t>
            </a:r>
            <a:r>
              <a:rPr lang="pt-BR" sz="4600" b="1" dirty="0" smtClean="0">
                <a:latin typeface="Calibri" pitchFamily="34" charset="0"/>
              </a:rPr>
              <a:t> </a:t>
            </a:r>
            <a:r>
              <a:rPr lang="pt-BR" sz="4600" b="1" dirty="0" err="1" smtClean="0">
                <a:latin typeface="Calibri" pitchFamily="34" charset="0"/>
              </a:rPr>
              <a:t>ciegas</a:t>
            </a:r>
            <a:r>
              <a:rPr lang="pt-BR" sz="4600" b="1" dirty="0" smtClean="0">
                <a:latin typeface="Calibri" pitchFamily="34" charset="0"/>
              </a:rPr>
              <a:t>, com </a:t>
            </a:r>
            <a:r>
              <a:rPr lang="pt-BR" sz="4600" b="1" dirty="0" err="1" smtClean="0">
                <a:latin typeface="Calibri" pitchFamily="34" charset="0"/>
              </a:rPr>
              <a:t>discapacidad</a:t>
            </a:r>
            <a:r>
              <a:rPr lang="pt-BR" sz="4600" b="1" dirty="0" smtClean="0">
                <a:latin typeface="Calibri" pitchFamily="34" charset="0"/>
              </a:rPr>
              <a:t> visual </a:t>
            </a:r>
            <a:r>
              <a:rPr lang="pt-BR" sz="4600" b="1" dirty="0" err="1" smtClean="0">
                <a:latin typeface="Calibri" pitchFamily="34" charset="0"/>
              </a:rPr>
              <a:t>ocon</a:t>
            </a:r>
            <a:r>
              <a:rPr lang="pt-BR" sz="4600" b="1" dirty="0" smtClean="0">
                <a:latin typeface="Calibri" pitchFamily="34" charset="0"/>
              </a:rPr>
              <a:t> </a:t>
            </a:r>
            <a:r>
              <a:rPr lang="pt-BR" sz="4600" b="1" dirty="0" err="1" smtClean="0">
                <a:latin typeface="Calibri" pitchFamily="34" charset="0"/>
              </a:rPr>
              <a:t>otras</a:t>
            </a:r>
            <a:r>
              <a:rPr lang="pt-BR" sz="4600" b="1" dirty="0" smtClean="0">
                <a:latin typeface="Calibri" pitchFamily="34" charset="0"/>
              </a:rPr>
              <a:t> </a:t>
            </a:r>
            <a:r>
              <a:rPr lang="pt-BR" sz="4600" b="1" dirty="0" err="1" smtClean="0">
                <a:latin typeface="Calibri" pitchFamily="34" charset="0"/>
              </a:rPr>
              <a:t>dificultdes</a:t>
            </a:r>
            <a:r>
              <a:rPr lang="pt-BR" sz="4600" b="1" dirty="0" smtClean="0">
                <a:latin typeface="Calibri" pitchFamily="34" charset="0"/>
              </a:rPr>
              <a:t> para </a:t>
            </a:r>
            <a:r>
              <a:rPr lang="pt-BR" sz="4600" b="1" dirty="0" err="1" smtClean="0">
                <a:latin typeface="Calibri" pitchFamily="34" charset="0"/>
              </a:rPr>
              <a:t>acceder</a:t>
            </a:r>
            <a:r>
              <a:rPr lang="pt-BR" sz="4600" b="1" dirty="0" smtClean="0">
                <a:latin typeface="Calibri" pitchFamily="34" charset="0"/>
              </a:rPr>
              <a:t> </a:t>
            </a:r>
            <a:r>
              <a:rPr lang="pt-BR" sz="4600" b="1" dirty="0" err="1" smtClean="0">
                <a:latin typeface="Calibri" pitchFamily="34" charset="0"/>
              </a:rPr>
              <a:t>al</a:t>
            </a:r>
            <a:r>
              <a:rPr lang="pt-BR" sz="4600" b="1" dirty="0" smtClean="0">
                <a:latin typeface="Calibri" pitchFamily="34" charset="0"/>
              </a:rPr>
              <a:t> texto </a:t>
            </a:r>
            <a:r>
              <a:rPr lang="pt-BR" sz="4600" b="1" dirty="0" err="1" smtClean="0">
                <a:latin typeface="Calibri" pitchFamily="34" charset="0"/>
              </a:rPr>
              <a:t>impreso</a:t>
            </a:r>
            <a:r>
              <a:rPr lang="pt-BR" sz="4600" b="1" dirty="0" smtClean="0">
                <a:latin typeface="Calibri" pitchFamily="34" charset="0"/>
              </a:rPr>
              <a:t>.</a:t>
            </a:r>
          </a:p>
          <a:p>
            <a:pPr algn="ctr">
              <a:buNone/>
            </a:pPr>
            <a:endParaRPr lang="pt-BR" sz="4600" b="1" dirty="0" smtClean="0">
              <a:latin typeface="Calibri" pitchFamily="34" charset="0"/>
            </a:endParaRPr>
          </a:p>
          <a:p>
            <a:r>
              <a:rPr lang="pt-BR" sz="4600" b="1" dirty="0" smtClean="0">
                <a:latin typeface="Calibri" pitchFamily="34" charset="0"/>
              </a:rPr>
              <a:t>Permite e </a:t>
            </a:r>
            <a:r>
              <a:rPr lang="pt-BR" sz="4600" b="1" dirty="0" err="1" smtClean="0">
                <a:latin typeface="Calibri" pitchFamily="34" charset="0"/>
              </a:rPr>
              <a:t>impulsa</a:t>
            </a:r>
            <a:r>
              <a:rPr lang="pt-BR" sz="4600" b="1" dirty="0" smtClean="0">
                <a:latin typeface="Calibri" pitchFamily="34" charset="0"/>
              </a:rPr>
              <a:t> </a:t>
            </a:r>
            <a:r>
              <a:rPr lang="pt-BR" sz="4600" b="1" dirty="0" err="1" smtClean="0">
                <a:latin typeface="Calibri" pitchFamily="34" charset="0"/>
              </a:rPr>
              <a:t>el</a:t>
            </a:r>
            <a:r>
              <a:rPr lang="pt-BR" sz="4600" b="1" dirty="0" smtClean="0">
                <a:latin typeface="Calibri" pitchFamily="34" charset="0"/>
              </a:rPr>
              <a:t> intercambio de obras entre entidades de diferentes países, y </a:t>
            </a:r>
            <a:r>
              <a:rPr lang="pt-BR" sz="4600" b="1" dirty="0" err="1" smtClean="0">
                <a:latin typeface="Calibri" pitchFamily="34" charset="0"/>
              </a:rPr>
              <a:t>la</a:t>
            </a:r>
            <a:r>
              <a:rPr lang="pt-BR" sz="4600" b="1" dirty="0" smtClean="0">
                <a:latin typeface="Calibri" pitchFamily="34" charset="0"/>
              </a:rPr>
              <a:t> </a:t>
            </a:r>
            <a:r>
              <a:rPr lang="pt-BR" sz="4600" b="1" dirty="0" err="1" smtClean="0">
                <a:latin typeface="Calibri" pitchFamily="34" charset="0"/>
              </a:rPr>
              <a:t>possibilidad</a:t>
            </a:r>
            <a:r>
              <a:rPr lang="pt-BR" sz="4600" b="1" dirty="0" smtClean="0">
                <a:latin typeface="Calibri" pitchFamily="34" charset="0"/>
              </a:rPr>
              <a:t> de que </a:t>
            </a:r>
            <a:r>
              <a:rPr lang="pt-BR" sz="4600" b="1" dirty="0" err="1" smtClean="0">
                <a:latin typeface="Calibri" pitchFamily="34" charset="0"/>
              </a:rPr>
              <a:t>personas</a:t>
            </a:r>
            <a:r>
              <a:rPr lang="pt-BR" sz="4600" b="1" dirty="0" smtClean="0">
                <a:latin typeface="Calibri" pitchFamily="34" charset="0"/>
              </a:rPr>
              <a:t> de um país </a:t>
            </a:r>
            <a:r>
              <a:rPr lang="pt-BR" sz="4600" b="1" dirty="0" err="1" smtClean="0">
                <a:latin typeface="Calibri" pitchFamily="34" charset="0"/>
              </a:rPr>
              <a:t>puedan</a:t>
            </a:r>
            <a:r>
              <a:rPr lang="pt-BR" sz="4600" b="1" dirty="0" smtClean="0">
                <a:latin typeface="Calibri" pitchFamily="34" charset="0"/>
              </a:rPr>
              <a:t> </a:t>
            </a:r>
            <a:r>
              <a:rPr lang="pt-BR" sz="4600" b="1" dirty="0" err="1" smtClean="0">
                <a:latin typeface="Calibri" pitchFamily="34" charset="0"/>
              </a:rPr>
              <a:t>acceder</a:t>
            </a:r>
            <a:r>
              <a:rPr lang="pt-BR" sz="4600" b="1" dirty="0" smtClean="0">
                <a:latin typeface="Calibri" pitchFamily="34" charset="0"/>
              </a:rPr>
              <a:t> a bibliotecas de </a:t>
            </a:r>
            <a:r>
              <a:rPr lang="pt-BR" sz="4600" b="1" dirty="0" err="1" smtClean="0">
                <a:latin typeface="Calibri" pitchFamily="34" charset="0"/>
              </a:rPr>
              <a:t>otros</a:t>
            </a:r>
            <a:r>
              <a:rPr lang="pt-BR" sz="4600" b="1" dirty="0" smtClean="0">
                <a:latin typeface="Calibri" pitchFamily="34" charset="0"/>
              </a:rPr>
              <a:t> países.</a:t>
            </a:r>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b="1" dirty="0" smtClean="0">
                <a:latin typeface="Calibri" pitchFamily="34" charset="0"/>
              </a:rPr>
              <a:t>Tratado Internacional de </a:t>
            </a:r>
            <a:r>
              <a:rPr lang="pt-BR" b="1" dirty="0" err="1" smtClean="0">
                <a:latin typeface="Calibri" pitchFamily="34" charset="0"/>
              </a:rPr>
              <a:t>Marrakech</a:t>
            </a:r>
            <a:endParaRPr lang="pt-BR" b="1" dirty="0">
              <a:latin typeface="Calibri" pitchFamily="34" charset="0"/>
            </a:endParaRPr>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34</a:t>
            </a:fld>
            <a:endParaRPr lang="en-US"/>
          </a:p>
        </p:txBody>
      </p:sp>
      <p:sp>
        <p:nvSpPr>
          <p:cNvPr id="6" name="Espaço Reservado para Conteúdo 5"/>
          <p:cNvSpPr>
            <a:spLocks noGrp="1"/>
          </p:cNvSpPr>
          <p:nvPr>
            <p:ph sz="quarter" idx="1"/>
          </p:nvPr>
        </p:nvSpPr>
        <p:spPr>
          <a:xfrm>
            <a:off x="357158" y="1600200"/>
            <a:ext cx="8786842" cy="5043510"/>
          </a:xfrm>
        </p:spPr>
        <p:txBody>
          <a:bodyPr>
            <a:normAutofit/>
          </a:bodyPr>
          <a:lstStyle/>
          <a:p>
            <a:r>
              <a:rPr lang="pt-BR" sz="3900" dirty="0" err="1" smtClean="0">
                <a:latin typeface="Calibri" pitchFamily="34" charset="0"/>
              </a:rPr>
              <a:t>Pone</a:t>
            </a:r>
            <a:r>
              <a:rPr lang="pt-BR" sz="3900" dirty="0" smtClean="0">
                <a:latin typeface="Calibri" pitchFamily="34" charset="0"/>
              </a:rPr>
              <a:t> </a:t>
            </a:r>
            <a:r>
              <a:rPr lang="pt-BR" sz="3900" dirty="0" err="1" smtClean="0">
                <a:latin typeface="Calibri" pitchFamily="34" charset="0"/>
              </a:rPr>
              <a:t>en</a:t>
            </a:r>
            <a:r>
              <a:rPr lang="pt-BR" sz="3900" dirty="0" smtClean="0">
                <a:latin typeface="Calibri" pitchFamily="34" charset="0"/>
              </a:rPr>
              <a:t> </a:t>
            </a:r>
            <a:r>
              <a:rPr lang="pt-BR" sz="3900" dirty="0" err="1" smtClean="0">
                <a:latin typeface="Calibri" pitchFamily="34" charset="0"/>
              </a:rPr>
              <a:t>las</a:t>
            </a:r>
            <a:r>
              <a:rPr lang="pt-BR" sz="3900" dirty="0" smtClean="0">
                <a:latin typeface="Calibri" pitchFamily="34" charset="0"/>
              </a:rPr>
              <a:t> agendas de </a:t>
            </a:r>
            <a:r>
              <a:rPr lang="pt-BR" sz="3900" dirty="0" err="1" smtClean="0">
                <a:latin typeface="Calibri" pitchFamily="34" charset="0"/>
              </a:rPr>
              <a:t>los</a:t>
            </a:r>
            <a:r>
              <a:rPr lang="pt-BR" sz="3900" dirty="0" smtClean="0">
                <a:latin typeface="Calibri" pitchFamily="34" charset="0"/>
              </a:rPr>
              <a:t> </a:t>
            </a:r>
            <a:r>
              <a:rPr lang="pt-BR" sz="3900" dirty="0" err="1" smtClean="0">
                <a:latin typeface="Calibri" pitchFamily="34" charset="0"/>
              </a:rPr>
              <a:t>gobiernos</a:t>
            </a:r>
            <a:r>
              <a:rPr lang="pt-BR" sz="3900" dirty="0" smtClean="0">
                <a:latin typeface="Calibri" pitchFamily="34" charset="0"/>
              </a:rPr>
              <a:t> </a:t>
            </a:r>
            <a:r>
              <a:rPr lang="pt-BR" sz="3900" dirty="0" err="1" smtClean="0">
                <a:latin typeface="Calibri" pitchFamily="34" charset="0"/>
              </a:rPr>
              <a:t>la</a:t>
            </a:r>
            <a:r>
              <a:rPr lang="pt-BR" sz="3900" dirty="0" smtClean="0">
                <a:latin typeface="Calibri" pitchFamily="34" charset="0"/>
              </a:rPr>
              <a:t> </a:t>
            </a:r>
            <a:r>
              <a:rPr lang="pt-BR" sz="3900" dirty="0" err="1" smtClean="0">
                <a:latin typeface="Calibri" pitchFamily="34" charset="0"/>
              </a:rPr>
              <a:t>necessidad</a:t>
            </a:r>
            <a:r>
              <a:rPr lang="pt-BR" sz="3900" dirty="0" smtClean="0">
                <a:latin typeface="Calibri" pitchFamily="34" charset="0"/>
              </a:rPr>
              <a:t> de </a:t>
            </a:r>
            <a:r>
              <a:rPr lang="pt-BR" sz="3900" dirty="0" err="1" smtClean="0">
                <a:latin typeface="Calibri" pitchFamily="34" charset="0"/>
              </a:rPr>
              <a:t>trabajar</a:t>
            </a:r>
            <a:r>
              <a:rPr lang="pt-BR" sz="3900" dirty="0" smtClean="0">
                <a:latin typeface="Calibri" pitchFamily="34" charset="0"/>
              </a:rPr>
              <a:t> em </a:t>
            </a:r>
            <a:r>
              <a:rPr lang="pt-BR" sz="3900" dirty="0" err="1" smtClean="0">
                <a:latin typeface="Calibri" pitchFamily="34" charset="0"/>
              </a:rPr>
              <a:t>mejorar</a:t>
            </a:r>
            <a:r>
              <a:rPr lang="pt-BR" sz="3900" dirty="0" smtClean="0">
                <a:latin typeface="Calibri" pitchFamily="34" charset="0"/>
              </a:rPr>
              <a:t> y multiplicar </a:t>
            </a:r>
            <a:r>
              <a:rPr lang="pt-BR" sz="3900" dirty="0" err="1" smtClean="0">
                <a:latin typeface="Calibri" pitchFamily="34" charset="0"/>
              </a:rPr>
              <a:t>el</a:t>
            </a:r>
            <a:r>
              <a:rPr lang="pt-BR" sz="3900" dirty="0" smtClean="0">
                <a:latin typeface="Calibri" pitchFamily="34" charset="0"/>
              </a:rPr>
              <a:t> </a:t>
            </a:r>
            <a:r>
              <a:rPr lang="pt-BR" sz="3900" dirty="0" err="1" smtClean="0">
                <a:latin typeface="Calibri" pitchFamily="34" charset="0"/>
              </a:rPr>
              <a:t>acceso</a:t>
            </a:r>
            <a:r>
              <a:rPr lang="pt-BR" sz="3900" dirty="0" smtClean="0">
                <a:latin typeface="Calibri" pitchFamily="34" charset="0"/>
              </a:rPr>
              <a:t> a </a:t>
            </a:r>
            <a:r>
              <a:rPr lang="pt-BR" sz="3900" dirty="0" err="1" smtClean="0">
                <a:latin typeface="Calibri" pitchFamily="34" charset="0"/>
              </a:rPr>
              <a:t>libros</a:t>
            </a:r>
            <a:r>
              <a:rPr lang="pt-BR" sz="3900" dirty="0" smtClean="0">
                <a:latin typeface="Calibri" pitchFamily="34" charset="0"/>
              </a:rPr>
              <a:t> para </a:t>
            </a:r>
            <a:r>
              <a:rPr lang="pt-BR" sz="3900" dirty="0" err="1" smtClean="0">
                <a:latin typeface="Calibri" pitchFamily="34" charset="0"/>
              </a:rPr>
              <a:t>personas</a:t>
            </a:r>
            <a:r>
              <a:rPr lang="pt-BR" sz="3900" dirty="0" smtClean="0">
                <a:latin typeface="Calibri" pitchFamily="34" charset="0"/>
              </a:rPr>
              <a:t> com </a:t>
            </a:r>
            <a:r>
              <a:rPr lang="pt-BR" sz="3900" dirty="0" err="1" smtClean="0">
                <a:latin typeface="Calibri" pitchFamily="34" charset="0"/>
              </a:rPr>
              <a:t>discapacidad</a:t>
            </a:r>
            <a:r>
              <a:rPr lang="pt-BR" sz="3900" dirty="0" smtClean="0">
                <a:latin typeface="Calibri" pitchFamily="34" charset="0"/>
              </a:rPr>
              <a:t> visual, por </a:t>
            </a:r>
            <a:r>
              <a:rPr lang="pt-BR" sz="3900" dirty="0" err="1" smtClean="0">
                <a:latin typeface="Calibri" pitchFamily="34" charset="0"/>
              </a:rPr>
              <a:t>lop</a:t>
            </a:r>
            <a:r>
              <a:rPr lang="pt-BR" sz="3900" dirty="0" smtClean="0">
                <a:latin typeface="Calibri" pitchFamily="34" charset="0"/>
              </a:rPr>
              <a:t> que </a:t>
            </a:r>
            <a:r>
              <a:rPr lang="pt-BR" sz="3900" dirty="0" err="1" smtClean="0">
                <a:latin typeface="Calibri" pitchFamily="34" charset="0"/>
              </a:rPr>
              <a:t>es</a:t>
            </a:r>
            <a:r>
              <a:rPr lang="pt-BR" sz="3900" dirty="0" smtClean="0">
                <a:latin typeface="Calibri" pitchFamily="34" charset="0"/>
              </a:rPr>
              <a:t> uma </a:t>
            </a:r>
            <a:r>
              <a:rPr lang="pt-BR" sz="3900" dirty="0" err="1" smtClean="0">
                <a:latin typeface="Calibri" pitchFamily="34" charset="0"/>
              </a:rPr>
              <a:t>herramienta</a:t>
            </a:r>
            <a:r>
              <a:rPr lang="pt-BR" sz="3900" dirty="0" smtClean="0">
                <a:latin typeface="Calibri" pitchFamily="34" charset="0"/>
              </a:rPr>
              <a:t> para </a:t>
            </a:r>
            <a:r>
              <a:rPr lang="pt-BR" sz="3900" dirty="0" err="1" smtClean="0">
                <a:latin typeface="Calibri" pitchFamily="34" charset="0"/>
              </a:rPr>
              <a:t>impulsar</a:t>
            </a:r>
            <a:r>
              <a:rPr lang="pt-BR" sz="3900" dirty="0" smtClean="0">
                <a:latin typeface="Calibri" pitchFamily="34" charset="0"/>
              </a:rPr>
              <a:t> </a:t>
            </a:r>
            <a:r>
              <a:rPr lang="pt-BR" sz="3900" dirty="0" err="1" smtClean="0">
                <a:latin typeface="Calibri" pitchFamily="34" charset="0"/>
              </a:rPr>
              <a:t>acciones</a:t>
            </a:r>
            <a:r>
              <a:rPr lang="pt-BR" sz="3900" dirty="0" smtClean="0">
                <a:latin typeface="Calibri" pitchFamily="34" charset="0"/>
              </a:rPr>
              <a:t> y programas em </a:t>
            </a:r>
            <a:r>
              <a:rPr lang="pt-BR" sz="3900" dirty="0" err="1" smtClean="0">
                <a:latin typeface="Calibri" pitchFamily="34" charset="0"/>
              </a:rPr>
              <a:t>ese</a:t>
            </a:r>
            <a:r>
              <a:rPr lang="pt-BR" sz="3900" dirty="0" smtClean="0">
                <a:latin typeface="Calibri" pitchFamily="34" charset="0"/>
              </a:rPr>
              <a:t> sentido.</a:t>
            </a:r>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Países que </a:t>
            </a:r>
            <a:r>
              <a:rPr lang="pt-BR" dirty="0" err="1" smtClean="0"/>
              <a:t>ya</a:t>
            </a:r>
            <a:r>
              <a:rPr lang="pt-BR" dirty="0" smtClean="0"/>
              <a:t> </a:t>
            </a:r>
            <a:r>
              <a:rPr lang="pt-BR" dirty="0" err="1" smtClean="0"/>
              <a:t>ratificaran</a:t>
            </a:r>
            <a:endParaRPr lang="pt-BR" dirty="0"/>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35</a:t>
            </a:fld>
            <a:endParaRPr lang="en-US"/>
          </a:p>
        </p:txBody>
      </p:sp>
      <p:sp>
        <p:nvSpPr>
          <p:cNvPr id="5" name="Espaço Reservado para Conteúdo 4"/>
          <p:cNvSpPr>
            <a:spLocks noGrp="1"/>
          </p:cNvSpPr>
          <p:nvPr>
            <p:ph sz="quarter" idx="1"/>
          </p:nvPr>
        </p:nvSpPr>
        <p:spPr>
          <a:xfrm>
            <a:off x="612648" y="1600200"/>
            <a:ext cx="8174194" cy="4900634"/>
          </a:xfrm>
        </p:spPr>
        <p:txBody>
          <a:bodyPr>
            <a:normAutofit fontScale="92500"/>
          </a:bodyPr>
          <a:lstStyle/>
          <a:p>
            <a:r>
              <a:rPr lang="pt-BR" dirty="0" err="1" smtClean="0">
                <a:latin typeface="Calibri" pitchFamily="34" charset="0"/>
              </a:rPr>
              <a:t>India</a:t>
            </a:r>
            <a:r>
              <a:rPr lang="pt-BR" dirty="0" smtClean="0">
                <a:latin typeface="Calibri" pitchFamily="34" charset="0"/>
              </a:rPr>
              <a:t>                                         República de </a:t>
            </a:r>
            <a:r>
              <a:rPr lang="pt-BR" dirty="0" err="1" smtClean="0">
                <a:latin typeface="Calibri" pitchFamily="34" charset="0"/>
              </a:rPr>
              <a:t>Corea</a:t>
            </a:r>
            <a:endParaRPr lang="pt-BR" dirty="0" smtClean="0">
              <a:latin typeface="Calibri" pitchFamily="34" charset="0"/>
            </a:endParaRPr>
          </a:p>
          <a:p>
            <a:r>
              <a:rPr lang="pt-BR" b="1" dirty="0" smtClean="0">
                <a:solidFill>
                  <a:srgbClr val="FF0000"/>
                </a:solidFill>
                <a:latin typeface="Calibri" pitchFamily="34" charset="0"/>
              </a:rPr>
              <a:t>El Salvador                              </a:t>
            </a:r>
            <a:r>
              <a:rPr lang="pt-BR" dirty="0" smtClean="0">
                <a:latin typeface="Calibri" pitchFamily="34" charset="0"/>
              </a:rPr>
              <a:t>Austrália</a:t>
            </a:r>
          </a:p>
          <a:p>
            <a:r>
              <a:rPr lang="pt-BR" dirty="0" err="1" smtClean="0">
                <a:latin typeface="Calibri" pitchFamily="34" charset="0"/>
              </a:rPr>
              <a:t>Emiratos</a:t>
            </a:r>
            <a:r>
              <a:rPr lang="pt-BR" dirty="0" smtClean="0">
                <a:latin typeface="Calibri" pitchFamily="34" charset="0"/>
              </a:rPr>
              <a:t> Árabes Unidos      </a:t>
            </a:r>
            <a:r>
              <a:rPr lang="pt-BR" b="1" dirty="0" smtClean="0">
                <a:solidFill>
                  <a:srgbClr val="FF0000"/>
                </a:solidFill>
                <a:latin typeface="Calibri" pitchFamily="34" charset="0"/>
              </a:rPr>
              <a:t> Brasil</a:t>
            </a:r>
          </a:p>
          <a:p>
            <a:r>
              <a:rPr lang="pt-BR" dirty="0" err="1" smtClean="0">
                <a:latin typeface="Calibri" pitchFamily="34" charset="0"/>
              </a:rPr>
              <a:t>Malí</a:t>
            </a:r>
            <a:r>
              <a:rPr lang="pt-BR" dirty="0" smtClean="0">
                <a:latin typeface="Calibri" pitchFamily="34" charset="0"/>
              </a:rPr>
              <a:t>                                          </a:t>
            </a:r>
            <a:r>
              <a:rPr lang="pt-BR" b="1" dirty="0" smtClean="0">
                <a:solidFill>
                  <a:srgbClr val="FF0000"/>
                </a:solidFill>
                <a:latin typeface="Calibri" pitchFamily="34" charset="0"/>
              </a:rPr>
              <a:t>Peru</a:t>
            </a:r>
          </a:p>
          <a:p>
            <a:r>
              <a:rPr lang="pt-BR" b="1" dirty="0" smtClean="0">
                <a:solidFill>
                  <a:srgbClr val="FF0000"/>
                </a:solidFill>
                <a:latin typeface="Calibri" pitchFamily="34" charset="0"/>
              </a:rPr>
              <a:t>Uruguai  </a:t>
            </a:r>
            <a:r>
              <a:rPr lang="pt-BR" dirty="0" smtClean="0">
                <a:latin typeface="Calibri" pitchFamily="34" charset="0"/>
              </a:rPr>
              <a:t>                                 Rep. Dem. Core</a:t>
            </a:r>
          </a:p>
          <a:p>
            <a:r>
              <a:rPr lang="pt-BR" b="1" dirty="0" err="1" smtClean="0">
                <a:solidFill>
                  <a:srgbClr val="FF0000"/>
                </a:solidFill>
                <a:latin typeface="Calibri" pitchFamily="34" charset="0"/>
              </a:rPr>
              <a:t>Paraguay</a:t>
            </a:r>
            <a:r>
              <a:rPr lang="pt-BR" b="1" dirty="0" smtClean="0">
                <a:solidFill>
                  <a:srgbClr val="FF0000"/>
                </a:solidFill>
                <a:latin typeface="Calibri" pitchFamily="34" charset="0"/>
              </a:rPr>
              <a:t> </a:t>
            </a:r>
            <a:r>
              <a:rPr lang="pt-BR" dirty="0" smtClean="0">
                <a:latin typeface="Calibri" pitchFamily="34" charset="0"/>
              </a:rPr>
              <a:t>                                Israel</a:t>
            </a:r>
          </a:p>
          <a:p>
            <a:r>
              <a:rPr lang="pt-BR" dirty="0" err="1" smtClean="0">
                <a:latin typeface="Calibri" pitchFamily="34" charset="0"/>
              </a:rPr>
              <a:t>Singapur</a:t>
            </a:r>
            <a:r>
              <a:rPr lang="pt-BR" dirty="0" smtClean="0">
                <a:latin typeface="Calibri" pitchFamily="34" charset="0"/>
              </a:rPr>
              <a:t>                                  </a:t>
            </a:r>
            <a:r>
              <a:rPr lang="pt-BR" b="1" dirty="0" smtClean="0">
                <a:solidFill>
                  <a:srgbClr val="FF0000"/>
                </a:solidFill>
                <a:latin typeface="Calibri" pitchFamily="34" charset="0"/>
              </a:rPr>
              <a:t>Chile</a:t>
            </a:r>
          </a:p>
          <a:p>
            <a:r>
              <a:rPr lang="pt-BR" b="1" dirty="0" smtClean="0">
                <a:solidFill>
                  <a:srgbClr val="FF0000"/>
                </a:solidFill>
                <a:latin typeface="Calibri" pitchFamily="34" charset="0"/>
              </a:rPr>
              <a:t>Argentina                                </a:t>
            </a:r>
            <a:r>
              <a:rPr lang="pt-BR" b="1" dirty="0" err="1" smtClean="0">
                <a:solidFill>
                  <a:srgbClr val="FF0000"/>
                </a:solidFill>
                <a:latin typeface="Calibri" pitchFamily="34" charset="0"/>
              </a:rPr>
              <a:t>Ecuador</a:t>
            </a:r>
            <a:endParaRPr lang="pt-BR" b="1" dirty="0" smtClean="0">
              <a:solidFill>
                <a:srgbClr val="FF0000"/>
              </a:solidFill>
              <a:latin typeface="Calibri" pitchFamily="34" charset="0"/>
            </a:endParaRPr>
          </a:p>
          <a:p>
            <a:r>
              <a:rPr lang="pt-BR" b="1" dirty="0" smtClean="0">
                <a:solidFill>
                  <a:srgbClr val="FF0000"/>
                </a:solidFill>
                <a:latin typeface="Calibri" pitchFamily="34" charset="0"/>
              </a:rPr>
              <a:t>México </a:t>
            </a:r>
            <a:r>
              <a:rPr lang="pt-BR" dirty="0" smtClean="0">
                <a:latin typeface="Calibri" pitchFamily="34" charset="0"/>
              </a:rPr>
              <a:t>                                   </a:t>
            </a:r>
            <a:r>
              <a:rPr lang="pt-BR" b="1" dirty="0" smtClean="0">
                <a:solidFill>
                  <a:srgbClr val="FF0000"/>
                </a:solidFill>
                <a:latin typeface="Calibri" pitchFamily="34" charset="0"/>
              </a:rPr>
              <a:t>Guatemala</a:t>
            </a:r>
          </a:p>
          <a:p>
            <a:r>
              <a:rPr lang="pt-BR" dirty="0" smtClean="0">
                <a:latin typeface="Calibri" pitchFamily="34" charset="0"/>
              </a:rPr>
              <a:t>Mongólia                                 Canadá</a:t>
            </a:r>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 </a:t>
            </a:r>
            <a:r>
              <a:rPr lang="pt-BR" dirty="0" err="1" smtClean="0"/>
              <a:t>ahora</a:t>
            </a:r>
            <a:r>
              <a:rPr lang="pt-BR" dirty="0" smtClean="0"/>
              <a:t>?</a:t>
            </a:r>
            <a:endParaRPr lang="pt-BR" dirty="0"/>
          </a:p>
        </p:txBody>
      </p:sp>
      <p:sp>
        <p:nvSpPr>
          <p:cNvPr id="3" name="Espaço Reservado para Rodapé 2"/>
          <p:cNvSpPr>
            <a:spLocks noGrp="1"/>
          </p:cNvSpPr>
          <p:nvPr>
            <p:ph type="ftr" sz="quarter" idx="11"/>
          </p:nvPr>
        </p:nvSpPr>
        <p:spPr/>
        <p:txBody>
          <a:bodyPr/>
          <a:lstStyle/>
          <a:p>
            <a:endParaRPr lang="en-US" dirty="0"/>
          </a:p>
        </p:txBody>
      </p:sp>
      <p:sp>
        <p:nvSpPr>
          <p:cNvPr id="4" name="Espaço Reservado para Número de Slide 3"/>
          <p:cNvSpPr>
            <a:spLocks noGrp="1"/>
          </p:cNvSpPr>
          <p:nvPr>
            <p:ph type="sldNum" sz="quarter" idx="12"/>
          </p:nvPr>
        </p:nvSpPr>
        <p:spPr/>
        <p:txBody>
          <a:bodyPr>
            <a:normAutofit/>
          </a:bodyPr>
          <a:lstStyle/>
          <a:p>
            <a:fld id="{0646C088-A8F4-461A-87F9-169F266ECF91}" type="slidenum">
              <a:rPr lang="en-US" smtClean="0"/>
              <a:pPr/>
              <a:t>36</a:t>
            </a:fld>
            <a:endParaRPr lang="en-US"/>
          </a:p>
        </p:txBody>
      </p:sp>
      <p:sp>
        <p:nvSpPr>
          <p:cNvPr id="5" name="Espaço Reservado para Conteúdo 4"/>
          <p:cNvSpPr>
            <a:spLocks noGrp="1"/>
          </p:cNvSpPr>
          <p:nvPr>
            <p:ph sz="quarter" idx="1"/>
          </p:nvPr>
        </p:nvSpPr>
        <p:spPr>
          <a:xfrm>
            <a:off x="467544" y="1700808"/>
            <a:ext cx="8229600" cy="4625609"/>
          </a:xfrm>
        </p:spPr>
        <p:txBody>
          <a:bodyPr/>
          <a:lstStyle/>
          <a:p>
            <a:r>
              <a:rPr lang="pt-BR" dirty="0" smtClean="0"/>
              <a:t>Em 3 meses - Todos </a:t>
            </a:r>
            <a:r>
              <a:rPr lang="pt-BR" dirty="0" err="1" smtClean="0"/>
              <a:t>los</a:t>
            </a:r>
            <a:r>
              <a:rPr lang="pt-BR" dirty="0" smtClean="0"/>
              <a:t> países que NO </a:t>
            </a:r>
            <a:r>
              <a:rPr lang="pt-BR" dirty="0" err="1" smtClean="0"/>
              <a:t>han</a:t>
            </a:r>
            <a:r>
              <a:rPr lang="pt-BR" dirty="0" smtClean="0"/>
              <a:t> ratificado </a:t>
            </a:r>
            <a:r>
              <a:rPr lang="pt-BR" dirty="0" err="1" smtClean="0"/>
              <a:t>están</a:t>
            </a:r>
            <a:r>
              <a:rPr lang="pt-BR" dirty="0" smtClean="0"/>
              <a:t> </a:t>
            </a:r>
            <a:r>
              <a:rPr lang="pt-BR" dirty="0" err="1" smtClean="0"/>
              <a:t>obligadas</a:t>
            </a:r>
            <a:r>
              <a:rPr lang="pt-BR" dirty="0" smtClean="0"/>
              <a:t> a incluir em </a:t>
            </a:r>
            <a:r>
              <a:rPr lang="pt-BR" dirty="0" err="1" smtClean="0"/>
              <a:t>su</a:t>
            </a:r>
            <a:r>
              <a:rPr lang="pt-BR" dirty="0" smtClean="0"/>
              <a:t> </a:t>
            </a:r>
            <a:r>
              <a:rPr lang="pt-BR" dirty="0" err="1" smtClean="0"/>
              <a:t>legislación</a:t>
            </a:r>
            <a:r>
              <a:rPr lang="pt-BR" dirty="0" smtClean="0"/>
              <a:t> nacional </a:t>
            </a:r>
            <a:r>
              <a:rPr lang="pt-BR" dirty="0" err="1" smtClean="0"/>
              <a:t>las</a:t>
            </a:r>
            <a:r>
              <a:rPr lang="pt-BR" dirty="0" smtClean="0"/>
              <a:t> excepciones que </a:t>
            </a:r>
            <a:r>
              <a:rPr lang="pt-BR" dirty="0" err="1" smtClean="0"/>
              <a:t>permitan</a:t>
            </a:r>
            <a:r>
              <a:rPr lang="pt-BR" dirty="0" smtClean="0"/>
              <a:t> y </a:t>
            </a:r>
            <a:r>
              <a:rPr lang="pt-BR" dirty="0" err="1" smtClean="0"/>
              <a:t>faciliten</a:t>
            </a:r>
            <a:r>
              <a:rPr lang="pt-BR" dirty="0" smtClean="0"/>
              <a:t> </a:t>
            </a:r>
            <a:r>
              <a:rPr lang="pt-BR" dirty="0" err="1" smtClean="0"/>
              <a:t>la</a:t>
            </a:r>
            <a:r>
              <a:rPr lang="pt-BR" dirty="0" smtClean="0"/>
              <a:t> </a:t>
            </a:r>
            <a:r>
              <a:rPr lang="pt-BR" dirty="0" err="1" smtClean="0"/>
              <a:t>producción</a:t>
            </a:r>
            <a:r>
              <a:rPr lang="pt-BR" dirty="0" smtClean="0"/>
              <a:t> de obras </a:t>
            </a:r>
            <a:r>
              <a:rPr lang="pt-BR" dirty="0" err="1" smtClean="0"/>
              <a:t>accesibles</a:t>
            </a:r>
            <a:r>
              <a:rPr lang="pt-BR" dirty="0" smtClean="0"/>
              <a:t>, </a:t>
            </a:r>
            <a:r>
              <a:rPr lang="pt-BR" dirty="0" err="1" smtClean="0"/>
              <a:t>sin</a:t>
            </a:r>
            <a:r>
              <a:rPr lang="pt-BR" dirty="0" smtClean="0"/>
              <a:t> depender de </a:t>
            </a:r>
            <a:r>
              <a:rPr lang="pt-BR" dirty="0" err="1" smtClean="0"/>
              <a:t>las</a:t>
            </a:r>
            <a:r>
              <a:rPr lang="pt-BR" dirty="0" smtClean="0"/>
              <a:t> </a:t>
            </a:r>
            <a:r>
              <a:rPr lang="pt-BR" dirty="0" err="1" smtClean="0"/>
              <a:t>autorizaciones</a:t>
            </a:r>
            <a:r>
              <a:rPr lang="pt-BR" dirty="0" smtClean="0"/>
              <a:t> de </a:t>
            </a:r>
            <a:r>
              <a:rPr lang="pt-BR" dirty="0" err="1" smtClean="0"/>
              <a:t>los</a:t>
            </a:r>
            <a:r>
              <a:rPr lang="pt-BR" dirty="0" smtClean="0"/>
              <a:t> titulares de </a:t>
            </a:r>
            <a:r>
              <a:rPr lang="pt-BR" dirty="0" err="1" smtClean="0"/>
              <a:t>los</a:t>
            </a:r>
            <a:r>
              <a:rPr lang="pt-BR" dirty="0" smtClean="0"/>
              <a:t> </a:t>
            </a:r>
            <a:r>
              <a:rPr lang="pt-BR" dirty="0" err="1" smtClean="0"/>
              <a:t>derechos</a:t>
            </a:r>
            <a:r>
              <a:rPr lang="pt-BR" dirty="0" smtClean="0"/>
              <a:t>.</a:t>
            </a:r>
          </a:p>
          <a:p>
            <a:endParaRPr lang="pt-BR" dirty="0" smtClean="0"/>
          </a:p>
          <a:p>
            <a:r>
              <a:rPr lang="pt-BR" dirty="0" smtClean="0"/>
              <a:t>Por </a:t>
            </a:r>
            <a:r>
              <a:rPr lang="pt-BR" dirty="0" err="1" smtClean="0"/>
              <a:t>lo</a:t>
            </a:r>
            <a:r>
              <a:rPr lang="pt-BR" dirty="0" smtClean="0"/>
              <a:t> tanto =&gt; como implementar? como participar?</a:t>
            </a: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043608" y="2348880"/>
            <a:ext cx="7719392" cy="1673352"/>
          </a:xfrm>
        </p:spPr>
        <p:txBody>
          <a:bodyPr/>
          <a:lstStyle/>
          <a:p>
            <a:r>
              <a:rPr lang="pt-BR" dirty="0" smtClean="0"/>
              <a:t>Programa Internacional de </a:t>
            </a:r>
            <a:r>
              <a:rPr lang="pt-BR" dirty="0" err="1" smtClean="0"/>
              <a:t>Advocacy</a:t>
            </a:r>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37</a:t>
            </a:fld>
            <a:r>
              <a:rPr lang="pt-BR" smtClean="0"/>
              <a:t>/32</a:t>
            </a:r>
            <a:endParaRPr lang="pt-BR" dirty="0" smtClean="0"/>
          </a:p>
        </p:txBody>
      </p:sp>
      <p:sp>
        <p:nvSpPr>
          <p:cNvPr id="4" name="Espaço Reservado para Rodapé 3"/>
          <p:cNvSpPr>
            <a:spLocks noGrp="1"/>
          </p:cNvSpPr>
          <p:nvPr>
            <p:ph type="ftr" sz="quarter" idx="4294967295"/>
          </p:nvPr>
        </p:nvSpPr>
        <p:spPr>
          <a:xfrm>
            <a:off x="1608138" y="6432550"/>
            <a:ext cx="7535862" cy="381000"/>
          </a:xfrm>
        </p:spPr>
        <p:txBody>
          <a:bodyPr/>
          <a:lstStyle/>
          <a:p>
            <a:r>
              <a:rPr lang="pt-BR" smtClean="0"/>
              <a:t>Sueli Mara Ferreira – USP – IFLA LAC Chair - nov. 2016 – sueli.ferreira@gmail.com  /  iflalac.chair@gmail.com</a:t>
            </a:r>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800" dirty="0" smtClean="0"/>
              <a:t>Programa Internacional de </a:t>
            </a:r>
            <a:r>
              <a:rPr lang="pt-BR" sz="3800" dirty="0" err="1" smtClean="0"/>
              <a:t>Advocacy</a:t>
            </a:r>
            <a:endParaRPr lang="pt-BR" sz="3800" dirty="0"/>
          </a:p>
        </p:txBody>
      </p:sp>
      <p:sp>
        <p:nvSpPr>
          <p:cNvPr id="3" name="Espaço Reservado para Conteúdo 2"/>
          <p:cNvSpPr>
            <a:spLocks noGrp="1"/>
          </p:cNvSpPr>
          <p:nvPr>
            <p:ph idx="1"/>
          </p:nvPr>
        </p:nvSpPr>
        <p:spPr>
          <a:xfrm>
            <a:off x="467544" y="1556792"/>
            <a:ext cx="8229600" cy="4625609"/>
          </a:xfrm>
        </p:spPr>
        <p:txBody>
          <a:bodyPr>
            <a:normAutofit fontScale="85000" lnSpcReduction="20000"/>
          </a:bodyPr>
          <a:lstStyle/>
          <a:p>
            <a:r>
              <a:rPr lang="pt-BR" dirty="0" smtClean="0"/>
              <a:t>Foco: America Latina y Caribe, África, Ásia y Oceania</a:t>
            </a:r>
          </a:p>
          <a:p>
            <a:endParaRPr lang="pt-BR" dirty="0" smtClean="0"/>
          </a:p>
          <a:p>
            <a:r>
              <a:rPr lang="es-ES" dirty="0" smtClean="0"/>
              <a:t>Identificar a los líderes de las diferentes comunidades de países</a:t>
            </a:r>
          </a:p>
          <a:p>
            <a:endParaRPr lang="es-ES" dirty="0" smtClean="0"/>
          </a:p>
          <a:p>
            <a:r>
              <a:rPr lang="es-ES" dirty="0" smtClean="0"/>
              <a:t>Fortalecer la actuación en las políticas públicas – capacitación especifica</a:t>
            </a:r>
          </a:p>
          <a:p>
            <a:endParaRPr lang="es-ES" dirty="0" smtClean="0"/>
          </a:p>
          <a:p>
            <a:r>
              <a:rPr lang="es-ES" dirty="0" smtClean="0"/>
              <a:t>Promoción de proyectos locales, nacionales y regionales – modelo del Programa BSLA</a:t>
            </a:r>
          </a:p>
          <a:p>
            <a:endParaRPr lang="es-ES" dirty="0" smtClean="0"/>
          </a:p>
          <a:p>
            <a:r>
              <a:rPr lang="es-ES" dirty="0" smtClean="0"/>
              <a:t>Encuesta de experiencias, iniciativas distintas bibliotecas</a:t>
            </a:r>
            <a:endParaRPr lang="pt-BR" dirty="0"/>
          </a:p>
        </p:txBody>
      </p:sp>
      <p:sp>
        <p:nvSpPr>
          <p:cNvPr id="4" name="Espaço Reservado para Rodapé 3"/>
          <p:cNvSpPr>
            <a:spLocks noGrp="1"/>
          </p:cNvSpPr>
          <p:nvPr>
            <p:ph type="ftr" sz="quarter" idx="11"/>
          </p:nvPr>
        </p:nvSpPr>
        <p:spPr>
          <a:xfrm>
            <a:off x="493041" y="6476998"/>
            <a:ext cx="7007917"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38</a:t>
            </a:fld>
            <a:endParaRPr lang="pt-B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O que </a:t>
            </a:r>
            <a:r>
              <a:rPr lang="pt-BR" dirty="0" err="1" smtClean="0"/>
              <a:t>nosotros</a:t>
            </a:r>
            <a:r>
              <a:rPr lang="pt-BR" dirty="0" smtClean="0"/>
              <a:t> podemos </a:t>
            </a:r>
            <a:r>
              <a:rPr lang="pt-BR" dirty="0" err="1" smtClean="0"/>
              <a:t>hacer</a:t>
            </a:r>
            <a:r>
              <a:rPr lang="pt-BR" dirty="0" smtClean="0"/>
              <a:t>?</a:t>
            </a:r>
            <a:endParaRPr lang="pt-BR" dirty="0"/>
          </a:p>
        </p:txBody>
      </p:sp>
      <p:sp>
        <p:nvSpPr>
          <p:cNvPr id="3" name="Espaço Reservado para Conteúdo 2"/>
          <p:cNvSpPr>
            <a:spLocks noGrp="1"/>
          </p:cNvSpPr>
          <p:nvPr>
            <p:ph idx="1"/>
          </p:nvPr>
        </p:nvSpPr>
        <p:spPr>
          <a:xfrm>
            <a:off x="214282" y="1643051"/>
            <a:ext cx="8472518" cy="4757750"/>
          </a:xfrm>
        </p:spPr>
        <p:txBody>
          <a:bodyPr>
            <a:normAutofit/>
          </a:bodyPr>
          <a:lstStyle/>
          <a:p>
            <a:r>
              <a:rPr lang="pt-BR" dirty="0" err="1" smtClean="0"/>
              <a:t>Cooperacción</a:t>
            </a:r>
            <a:endParaRPr lang="pt-BR" dirty="0" smtClean="0"/>
          </a:p>
          <a:p>
            <a:r>
              <a:rPr lang="pt-BR" dirty="0" err="1" smtClean="0"/>
              <a:t>Participación</a:t>
            </a:r>
            <a:endParaRPr lang="pt-BR" dirty="0" smtClean="0"/>
          </a:p>
          <a:p>
            <a:r>
              <a:rPr lang="pt-BR" dirty="0" err="1" smtClean="0"/>
              <a:t>Trabajo</a:t>
            </a:r>
            <a:r>
              <a:rPr lang="pt-BR" dirty="0" smtClean="0"/>
              <a:t> em equipo</a:t>
            </a:r>
          </a:p>
          <a:p>
            <a:r>
              <a:rPr lang="pt-BR" dirty="0" err="1" smtClean="0"/>
              <a:t>Trabajo</a:t>
            </a:r>
            <a:r>
              <a:rPr lang="pt-BR" dirty="0" smtClean="0"/>
              <a:t> </a:t>
            </a:r>
            <a:r>
              <a:rPr lang="pt-BR" dirty="0" err="1" smtClean="0"/>
              <a:t>asociativo</a:t>
            </a:r>
            <a:endParaRPr lang="pt-BR" dirty="0" smtClean="0"/>
          </a:p>
          <a:p>
            <a:r>
              <a:rPr lang="pt-BR" dirty="0" smtClean="0"/>
              <a:t>Bibliotecas universitárias + bibliotecas públicas</a:t>
            </a:r>
          </a:p>
          <a:p>
            <a:r>
              <a:rPr lang="pt-BR" dirty="0" smtClean="0"/>
              <a:t>ADVOCACY</a:t>
            </a:r>
          </a:p>
          <a:p>
            <a:endParaRPr lang="pt-BR" dirty="0" smtClean="0"/>
          </a:p>
          <a:p>
            <a:endParaRPr lang="pt-BR" dirty="0" smtClean="0"/>
          </a:p>
          <a:p>
            <a:pPr algn="ctr">
              <a:buNone/>
            </a:pPr>
            <a:r>
              <a:rPr lang="es-ES" b="1" dirty="0" smtClean="0"/>
              <a:t>Llamada a la acción</a:t>
            </a:r>
            <a:endParaRPr lang="pt-BR" dirty="0" smtClean="0"/>
          </a:p>
          <a:p>
            <a:pPr>
              <a:buNone/>
            </a:pPr>
            <a:endParaRPr lang="pt-BR" dirty="0"/>
          </a:p>
        </p:txBody>
      </p:sp>
      <p:sp>
        <p:nvSpPr>
          <p:cNvPr id="4" name="Espaço Reservado para Número de Slide 3"/>
          <p:cNvSpPr>
            <a:spLocks noGrp="1"/>
          </p:cNvSpPr>
          <p:nvPr>
            <p:ph type="sldNum" sz="quarter" idx="12"/>
          </p:nvPr>
        </p:nvSpPr>
        <p:spPr/>
        <p:txBody>
          <a:bodyPr/>
          <a:lstStyle/>
          <a:p>
            <a:fld id="{F969AFFE-727C-46F5-98F3-B26E43D62795}" type="slidenum">
              <a:rPr lang="pt-BR" smtClean="0"/>
              <a:pPr/>
              <a:t>39</a:t>
            </a:fld>
            <a:endParaRPr lang="pt-BR"/>
          </a:p>
        </p:txBody>
      </p:sp>
      <p:sp>
        <p:nvSpPr>
          <p:cNvPr id="5" name="Espaço Reservado para Rodapé 4"/>
          <p:cNvSpPr>
            <a:spLocks noGrp="1"/>
          </p:cNvSpPr>
          <p:nvPr>
            <p:ph type="ftr" sz="quarter" idx="11"/>
          </p:nvPr>
        </p:nvSpPr>
        <p:spPr>
          <a:xfrm>
            <a:off x="1043608" y="6572272"/>
            <a:ext cx="6715140" cy="285728"/>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
        <p:nvSpPr>
          <p:cNvPr id="6" name="Seta para baixo 5"/>
          <p:cNvSpPr/>
          <p:nvPr/>
        </p:nvSpPr>
        <p:spPr>
          <a:xfrm>
            <a:off x="3857620" y="4714884"/>
            <a:ext cx="500066"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endParaRPr lang="pt-BR"/>
          </a:p>
        </p:txBody>
      </p:sp>
      <p:sp>
        <p:nvSpPr>
          <p:cNvPr id="4" name="Espaço Reservado para Conteúdo 3"/>
          <p:cNvSpPr>
            <a:spLocks noGrp="1"/>
          </p:cNvSpPr>
          <p:nvPr>
            <p:ph sz="half" idx="2"/>
          </p:nvPr>
        </p:nvSpPr>
        <p:spPr/>
        <p:txBody>
          <a:bodyPr/>
          <a:lstStyle/>
          <a:p>
            <a:endParaRPr lang="pt-BR"/>
          </a:p>
        </p:txBody>
      </p:sp>
      <p:sp>
        <p:nvSpPr>
          <p:cNvPr id="5" name="Espaço Reservado para Texto 4"/>
          <p:cNvSpPr>
            <a:spLocks noGrp="1"/>
          </p:cNvSpPr>
          <p:nvPr>
            <p:ph type="body" sz="quarter" idx="3"/>
          </p:nvPr>
        </p:nvSpPr>
        <p:spPr/>
        <p:txBody>
          <a:bodyPr/>
          <a:lstStyle/>
          <a:p>
            <a:endParaRPr lang="pt-BR"/>
          </a:p>
        </p:txBody>
      </p:sp>
      <p:sp>
        <p:nvSpPr>
          <p:cNvPr id="6" name="Espaço Reservado para Conteúdo 5"/>
          <p:cNvSpPr>
            <a:spLocks noGrp="1"/>
          </p:cNvSpPr>
          <p:nvPr>
            <p:ph sz="quarter" idx="4"/>
          </p:nvPr>
        </p:nvSpPr>
        <p:spPr/>
        <p:txBody>
          <a:bodyPr/>
          <a:lstStyle/>
          <a:p>
            <a:endParaRPr lang="pt-BR"/>
          </a:p>
        </p:txBody>
      </p:sp>
      <p:pic>
        <p:nvPicPr>
          <p:cNvPr id="1026" name="Picture 2"/>
          <p:cNvPicPr>
            <a:picLocks noChangeAspect="1" noChangeArrowheads="1"/>
          </p:cNvPicPr>
          <p:nvPr/>
        </p:nvPicPr>
        <p:blipFill>
          <a:blip r:embed="rId2" cstate="print"/>
          <a:srcRect/>
          <a:stretch>
            <a:fillRect/>
          </a:stretch>
        </p:blipFill>
        <p:spPr bwMode="auto">
          <a:xfrm>
            <a:off x="-180528" y="760809"/>
            <a:ext cx="9361040" cy="61245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0" y="-27384"/>
            <a:ext cx="9324527" cy="962025"/>
          </a:xfrm>
          <a:prstGeom prst="rect">
            <a:avLst/>
          </a:prstGeom>
          <a:noFill/>
          <a:ln w="9525">
            <a:noFill/>
            <a:miter lim="800000"/>
            <a:headEnd/>
            <a:tailEnd/>
          </a:ln>
          <a:effectLst/>
        </p:spPr>
      </p:pic>
      <p:sp>
        <p:nvSpPr>
          <p:cNvPr id="9" name="CaixaDeTexto 8"/>
          <p:cNvSpPr txBox="1"/>
          <p:nvPr/>
        </p:nvSpPr>
        <p:spPr>
          <a:xfrm>
            <a:off x="323528" y="4077072"/>
            <a:ext cx="3744416" cy="2308324"/>
          </a:xfrm>
          <a:prstGeom prst="rect">
            <a:avLst/>
          </a:prstGeom>
          <a:noFill/>
        </p:spPr>
        <p:txBody>
          <a:bodyPr wrap="square" rtlCol="0">
            <a:spAutoFit/>
          </a:bodyPr>
          <a:lstStyle/>
          <a:p>
            <a:r>
              <a:rPr lang="fr-FR" b="1" dirty="0" smtClean="0">
                <a:solidFill>
                  <a:schemeClr val="bg1"/>
                </a:solidFill>
              </a:rPr>
              <a:t>Mas de 12 lenguas, oficiales de la IFLA ou no.</a:t>
            </a:r>
          </a:p>
          <a:p>
            <a:endParaRPr lang="fr-FR" b="1" dirty="0" smtClean="0">
              <a:solidFill>
                <a:schemeClr val="bg1"/>
              </a:solidFill>
            </a:endParaRPr>
          </a:p>
          <a:p>
            <a:r>
              <a:rPr lang="fr-FR" b="1" dirty="0" smtClean="0">
                <a:solidFill>
                  <a:schemeClr val="bg1"/>
                </a:solidFill>
              </a:rPr>
              <a:t>Link para la version en español</a:t>
            </a:r>
          </a:p>
          <a:p>
            <a:endParaRPr lang="fr-FR" sz="600" dirty="0" smtClean="0">
              <a:solidFill>
                <a:schemeClr val="bg1"/>
              </a:solidFill>
            </a:endParaRPr>
          </a:p>
          <a:p>
            <a:r>
              <a:rPr lang="pt-BR" sz="1600" b="1" dirty="0" smtClean="0">
                <a:solidFill>
                  <a:schemeClr val="bg1"/>
                </a:solidFill>
              </a:rPr>
              <a:t>http://trends.ifla.org/files/trends/assets/</a:t>
            </a:r>
          </a:p>
          <a:p>
            <a:r>
              <a:rPr lang="pt-BR" sz="1600" b="1" dirty="0" smtClean="0">
                <a:solidFill>
                  <a:schemeClr val="bg1"/>
                </a:solidFill>
              </a:rPr>
              <a:t>surcando_las_olas_o_atrapados_en_la_marea.pdf</a:t>
            </a:r>
          </a:p>
          <a:p>
            <a:endParaRPr lang="pt-BR"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Enfim...</a:t>
            </a:r>
            <a:endParaRPr lang="pt-BR" dirty="0"/>
          </a:p>
        </p:txBody>
      </p:sp>
      <p:sp>
        <p:nvSpPr>
          <p:cNvPr id="3" name="Espaço Reservado para Conteúdo 2"/>
          <p:cNvSpPr>
            <a:spLocks noGrp="1"/>
          </p:cNvSpPr>
          <p:nvPr>
            <p:ph idx="1"/>
          </p:nvPr>
        </p:nvSpPr>
        <p:spPr>
          <a:xfrm>
            <a:off x="611560" y="1700808"/>
            <a:ext cx="8229600" cy="4625609"/>
          </a:xfrm>
        </p:spPr>
        <p:txBody>
          <a:bodyPr>
            <a:normAutofit fontScale="92500" lnSpcReduction="20000"/>
          </a:bodyPr>
          <a:lstStyle/>
          <a:p>
            <a:r>
              <a:rPr lang="es-ES" dirty="0" smtClean="0"/>
              <a:t>¿Cuál es nuestro compromiso?</a:t>
            </a:r>
          </a:p>
          <a:p>
            <a:r>
              <a:rPr lang="es-ES" dirty="0" smtClean="0"/>
              <a:t>¿Cuál son los papeles de las bibliotecas universitarias, de las bibliotecas públicas y de las bibliotecas nacionales?</a:t>
            </a:r>
          </a:p>
          <a:p>
            <a:r>
              <a:rPr lang="es-ES" dirty="0" smtClean="0"/>
              <a:t>Tenemos perfil de liderazgo para actuar en políticas publicas?</a:t>
            </a:r>
          </a:p>
          <a:p>
            <a:r>
              <a:rPr lang="es-ES" dirty="0" smtClean="0"/>
              <a:t>Nuestras escuelas están inseridas en esta discusión? Y los currículos?</a:t>
            </a:r>
          </a:p>
          <a:p>
            <a:endParaRPr lang="pt-BR" dirty="0" smtClean="0"/>
          </a:p>
          <a:p>
            <a:pPr marL="0" indent="0" algn="ctr">
              <a:buNone/>
            </a:pPr>
            <a:r>
              <a:rPr lang="es-ES" b="1" dirty="0" smtClean="0"/>
              <a:t>postura más política, proactiva, crítica, defensor de la comunidad</a:t>
            </a:r>
            <a:endParaRPr lang="pt-BR" dirty="0"/>
          </a:p>
        </p:txBody>
      </p:sp>
      <p:sp>
        <p:nvSpPr>
          <p:cNvPr id="4" name="Espaço Reservado para Número de Slide 3"/>
          <p:cNvSpPr>
            <a:spLocks noGrp="1"/>
          </p:cNvSpPr>
          <p:nvPr>
            <p:ph type="sldNum" sz="quarter" idx="12"/>
          </p:nvPr>
        </p:nvSpPr>
        <p:spPr/>
        <p:txBody>
          <a:bodyPr/>
          <a:lstStyle/>
          <a:p>
            <a:fld id="{F969AFFE-727C-46F5-98F3-B26E43D62795}" type="slidenum">
              <a:rPr lang="pt-BR" smtClean="0"/>
              <a:pPr/>
              <a:t>40</a:t>
            </a:fld>
            <a:endParaRPr lang="pt-BR"/>
          </a:p>
        </p:txBody>
      </p:sp>
      <p:sp>
        <p:nvSpPr>
          <p:cNvPr id="5" name="Espaço Reservado para Rodapé 4"/>
          <p:cNvSpPr>
            <a:spLocks noGrp="1"/>
          </p:cNvSpPr>
          <p:nvPr>
            <p:ph type="ftr" sz="quarter" idx="11"/>
          </p:nvPr>
        </p:nvSpPr>
        <p:spPr>
          <a:xfrm>
            <a:off x="493041" y="6476998"/>
            <a:ext cx="6936479"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85918" y="2357430"/>
            <a:ext cx="4886332" cy="1673352"/>
          </a:xfrm>
        </p:spPr>
        <p:txBody>
          <a:bodyPr/>
          <a:lstStyle/>
          <a:p>
            <a:pPr algn="ctr"/>
            <a:r>
              <a:rPr lang="pt-BR" dirty="0" err="1" smtClean="0"/>
              <a:t>gracias</a:t>
            </a:r>
            <a:endParaRPr lang="pt-BR" dirty="0"/>
          </a:p>
        </p:txBody>
      </p:sp>
      <p:sp>
        <p:nvSpPr>
          <p:cNvPr id="3" name="Subtítulo 2"/>
          <p:cNvSpPr>
            <a:spLocks noGrp="1"/>
          </p:cNvSpPr>
          <p:nvPr>
            <p:ph type="subTitle" idx="1"/>
          </p:nvPr>
        </p:nvSpPr>
        <p:spPr>
          <a:xfrm>
            <a:off x="2000232" y="3714752"/>
            <a:ext cx="4357718" cy="642918"/>
          </a:xfrm>
        </p:spPr>
        <p:txBody>
          <a:bodyPr/>
          <a:lstStyle/>
          <a:p>
            <a:pPr algn="ctr"/>
            <a:r>
              <a:rPr lang="pt-BR" dirty="0" smtClean="0">
                <a:hlinkClick r:id="rId2"/>
              </a:rPr>
              <a:t>sueli.ferreira@gmail.com</a:t>
            </a:r>
            <a:endParaRPr lang="pt-BR" dirty="0" smtClean="0"/>
          </a:p>
          <a:p>
            <a:pPr algn="ctr"/>
            <a:r>
              <a:rPr lang="pt-BR" dirty="0" smtClean="0">
                <a:hlinkClick r:id="rId3"/>
              </a:rPr>
              <a:t>Iflalac.chair@gmail.com</a:t>
            </a:r>
            <a:endParaRPr lang="pt-BR" dirty="0" smtClean="0"/>
          </a:p>
        </p:txBody>
      </p:sp>
      <p:sp>
        <p:nvSpPr>
          <p:cNvPr id="4" name="Espaço Reservado para Número de Slide 3"/>
          <p:cNvSpPr>
            <a:spLocks noGrp="1"/>
          </p:cNvSpPr>
          <p:nvPr>
            <p:ph type="sldNum" sz="quarter" idx="12"/>
          </p:nvPr>
        </p:nvSpPr>
        <p:spPr/>
        <p:txBody>
          <a:bodyPr/>
          <a:lstStyle/>
          <a:p>
            <a:fld id="{F969AFFE-727C-46F5-98F3-B26E43D62795}" type="slidenum">
              <a:rPr lang="pt-BR" smtClean="0"/>
              <a:pPr/>
              <a:t>41</a:t>
            </a:fld>
            <a:endParaRPr lang="pt-BR"/>
          </a:p>
        </p:txBody>
      </p:sp>
      <p:sp>
        <p:nvSpPr>
          <p:cNvPr id="5" name="Espaço Reservado para Rodapé 4"/>
          <p:cNvSpPr>
            <a:spLocks noGrp="1"/>
          </p:cNvSpPr>
          <p:nvPr>
            <p:ph type="ftr" sz="quarter" idx="4294967295"/>
          </p:nvPr>
        </p:nvSpPr>
        <p:spPr>
          <a:xfrm>
            <a:off x="1285852" y="6476998"/>
            <a:ext cx="6862463" cy="381001"/>
          </a:xfrm>
        </p:spPr>
        <p:txBody>
          <a:bodyPr/>
          <a:lstStyle/>
          <a:p>
            <a:r>
              <a:rPr lang="pt-BR" dirty="0" smtClean="0"/>
              <a:t>Sueli Mara Ferreira – USP – IFLA LAC  - mar.2016 – </a:t>
            </a:r>
            <a:r>
              <a:rPr lang="pt-BR" dirty="0" smtClean="0">
                <a:hlinkClick r:id="rId2"/>
              </a:rPr>
              <a:t>sueli.ferreira@gmail.com</a:t>
            </a:r>
            <a:r>
              <a:rPr lang="pt-BR" dirty="0" smtClean="0"/>
              <a:t> / </a:t>
            </a:r>
            <a:r>
              <a:rPr lang="pt-BR" u="sng" dirty="0" smtClean="0">
                <a:solidFill>
                  <a:srgbClr val="00B0F0"/>
                </a:solidFill>
              </a:rPr>
              <a:t>iflalac.chair@gmail.com</a:t>
            </a:r>
            <a:endParaRPr lang="pt-BR" u="sng"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84636" y="116632"/>
            <a:ext cx="6307709" cy="1143000"/>
          </a:xfrm>
        </p:spPr>
        <p:txBody>
          <a:bodyPr>
            <a:normAutofit/>
          </a:bodyPr>
          <a:lstStyle/>
          <a:p>
            <a:r>
              <a:rPr lang="en-US" b="1" dirty="0" smtClean="0"/>
              <a:t>The </a:t>
            </a:r>
            <a:r>
              <a:rPr lang="en-US" i="1" dirty="0" smtClean="0"/>
              <a:t>IFLA Trend Report</a:t>
            </a:r>
            <a:endParaRPr lang="en-US" b="1" i="1" dirty="0"/>
          </a:p>
        </p:txBody>
      </p:sp>
      <p:sp>
        <p:nvSpPr>
          <p:cNvPr id="4" name="CaixaDeTexto 3"/>
          <p:cNvSpPr txBox="1"/>
          <p:nvPr/>
        </p:nvSpPr>
        <p:spPr>
          <a:xfrm>
            <a:off x="5803293" y="5872009"/>
            <a:ext cx="3197863" cy="1200329"/>
          </a:xfrm>
          <a:prstGeom prst="rect">
            <a:avLst/>
          </a:prstGeom>
          <a:noFill/>
        </p:spPr>
        <p:txBody>
          <a:bodyPr wrap="none" rtlCol="0">
            <a:spAutoFit/>
          </a:bodyPr>
          <a:lstStyle/>
          <a:p>
            <a:pPr algn="r"/>
            <a:r>
              <a:rPr lang="pt-BR" dirty="0" smtClean="0">
                <a:solidFill>
                  <a:schemeClr val="bg1"/>
                </a:solidFill>
              </a:rPr>
              <a:t>Tradução e adaptação do </a:t>
            </a:r>
            <a:r>
              <a:rPr lang="pt-BR" dirty="0" err="1" smtClean="0">
                <a:solidFill>
                  <a:schemeClr val="bg1"/>
                </a:solidFill>
              </a:rPr>
              <a:t>ppt</a:t>
            </a:r>
            <a:r>
              <a:rPr lang="pt-BR" dirty="0" smtClean="0">
                <a:solidFill>
                  <a:schemeClr val="bg1"/>
                </a:solidFill>
              </a:rPr>
              <a:t> de</a:t>
            </a:r>
          </a:p>
          <a:p>
            <a:pPr algn="r"/>
            <a:r>
              <a:rPr lang="fr-FR" dirty="0" smtClean="0">
                <a:solidFill>
                  <a:schemeClr val="bg1"/>
                </a:solidFill>
              </a:rPr>
              <a:t>Frédéric Blin, IFLA Treasurer</a:t>
            </a:r>
          </a:p>
          <a:p>
            <a:pPr algn="r"/>
            <a:r>
              <a:rPr lang="fr-FR" dirty="0" smtClean="0">
                <a:solidFill>
                  <a:schemeClr val="bg1"/>
                </a:solidFill>
              </a:rPr>
              <a:t>16jun2014</a:t>
            </a:r>
          </a:p>
          <a:p>
            <a:pPr algn="r"/>
            <a:endParaRPr lang="pt-BR" dirty="0"/>
          </a:p>
        </p:txBody>
      </p:sp>
      <p:sp>
        <p:nvSpPr>
          <p:cNvPr id="6" name="ZoneTexte 1"/>
          <p:cNvSpPr txBox="1"/>
          <p:nvPr/>
        </p:nvSpPr>
        <p:spPr>
          <a:xfrm>
            <a:off x="213142" y="1988840"/>
            <a:ext cx="8607330" cy="3970318"/>
          </a:xfrm>
          <a:prstGeom prst="rect">
            <a:avLst/>
          </a:prstGeom>
          <a:noFill/>
        </p:spPr>
        <p:txBody>
          <a:bodyPr wrap="square" rtlCol="0">
            <a:spAutoFit/>
          </a:bodyPr>
          <a:lstStyle/>
          <a:p>
            <a:pPr algn="just"/>
            <a:r>
              <a:rPr lang="es-ES" sz="2800" b="1" dirty="0" smtClean="0"/>
              <a:t>Objetivo principal: </a:t>
            </a:r>
            <a:r>
              <a:rPr lang="es-ES" sz="2800" dirty="0" smtClean="0"/>
              <a:t>hacer un recurso para los miembros de la IFLA a reflexionar sobre el futuro de las bibliotecas.</a:t>
            </a:r>
          </a:p>
          <a:p>
            <a:pPr algn="just"/>
            <a:endParaRPr lang="es-ES" sz="2800" b="1" dirty="0" smtClean="0"/>
          </a:p>
          <a:p>
            <a:pPr algn="just"/>
            <a:r>
              <a:rPr lang="es-ES" sz="2800" b="1" dirty="0" smtClean="0"/>
              <a:t>De dónde se deriva la perspectiva: </a:t>
            </a:r>
            <a:r>
              <a:rPr lang="es-ES" sz="2800" dirty="0" smtClean="0"/>
              <a:t>una mirada externa a la biblioteca para identificar como las tendencias principales, hoy y en futuro próximo afectan directamente el campo de la información y impactan potencialmente el papel y las actividades de las bibliotecas y el hacer de sus </a:t>
            </a:r>
            <a:r>
              <a:rPr lang="es-ES" sz="2800" dirty="0" err="1" smtClean="0"/>
              <a:t>profissionales</a:t>
            </a:r>
            <a:r>
              <a:rPr lang="es-ES" sz="2800" dirty="0" smtClean="0"/>
              <a:t>.</a:t>
            </a:r>
            <a:endParaRPr lang="fr-FR" sz="2800" dirty="0"/>
          </a:p>
        </p:txBody>
      </p:sp>
      <p:sp>
        <p:nvSpPr>
          <p:cNvPr id="8" name="CaixaDeTexto 7"/>
          <p:cNvSpPr txBox="1"/>
          <p:nvPr/>
        </p:nvSpPr>
        <p:spPr>
          <a:xfrm>
            <a:off x="5660677" y="5877272"/>
            <a:ext cx="3492879" cy="1200329"/>
          </a:xfrm>
          <a:prstGeom prst="rect">
            <a:avLst/>
          </a:prstGeom>
          <a:noFill/>
        </p:spPr>
        <p:txBody>
          <a:bodyPr wrap="none" rtlCol="0">
            <a:spAutoFit/>
          </a:bodyPr>
          <a:lstStyle/>
          <a:p>
            <a:pPr algn="r"/>
            <a:r>
              <a:rPr lang="pt-BR" dirty="0" err="1" smtClean="0"/>
              <a:t>Traducción</a:t>
            </a:r>
            <a:r>
              <a:rPr lang="pt-BR" dirty="0" smtClean="0"/>
              <a:t> y </a:t>
            </a:r>
            <a:r>
              <a:rPr lang="pt-BR" dirty="0" err="1" smtClean="0"/>
              <a:t>adaptación</a:t>
            </a:r>
            <a:r>
              <a:rPr lang="pt-BR" dirty="0" smtClean="0"/>
              <a:t> </a:t>
            </a:r>
            <a:r>
              <a:rPr lang="pt-BR" dirty="0" err="1" smtClean="0"/>
              <a:t>del</a:t>
            </a:r>
            <a:r>
              <a:rPr lang="pt-BR" dirty="0" smtClean="0"/>
              <a:t> </a:t>
            </a:r>
            <a:r>
              <a:rPr lang="pt-BR" dirty="0" err="1" smtClean="0"/>
              <a:t>ppt</a:t>
            </a:r>
            <a:r>
              <a:rPr lang="pt-BR" dirty="0" smtClean="0"/>
              <a:t> de</a:t>
            </a:r>
          </a:p>
          <a:p>
            <a:pPr algn="r"/>
            <a:r>
              <a:rPr lang="fr-FR" dirty="0" smtClean="0"/>
              <a:t>Frédéric Blin, IFLA Treasurer</a:t>
            </a:r>
          </a:p>
          <a:p>
            <a:pPr algn="r"/>
            <a:r>
              <a:rPr lang="fr-FR" dirty="0" smtClean="0"/>
              <a:t>16jun2014</a:t>
            </a:r>
          </a:p>
          <a:p>
            <a:pPr algn="r"/>
            <a:endParaRPr lang="pt-BR" dirty="0"/>
          </a:p>
        </p:txBody>
      </p:sp>
    </p:spTree>
    <p:extLst>
      <p:ext uri="{BB962C8B-B14F-4D97-AF65-F5344CB8AC3E}">
        <p14:creationId xmlns="" xmlns:p14="http://schemas.microsoft.com/office/powerpoint/2010/main" val="126860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0" y="1772816"/>
            <a:ext cx="9144000" cy="5355312"/>
          </a:xfrm>
          <a:prstGeom prst="rect">
            <a:avLst/>
          </a:prstGeom>
          <a:solidFill>
            <a:schemeClr val="tx1"/>
          </a:solidFill>
        </p:spPr>
        <p:txBody>
          <a:bodyPr wrap="square" rtlCol="0">
            <a:spAutoFit/>
          </a:bodyPr>
          <a:lstStyle/>
          <a:p>
            <a:endParaRPr lang="fr-FR" sz="3600"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a:solidFill>
                <a:schemeClr val="bg1"/>
              </a:solidFill>
            </a:endParaRPr>
          </a:p>
        </p:txBody>
      </p:sp>
      <p:sp>
        <p:nvSpPr>
          <p:cNvPr id="6" name="CaixaDeTexto 5"/>
          <p:cNvSpPr txBox="1"/>
          <p:nvPr/>
        </p:nvSpPr>
        <p:spPr>
          <a:xfrm>
            <a:off x="0" y="1412776"/>
            <a:ext cx="9144000" cy="369332"/>
          </a:xfrm>
          <a:prstGeom prst="rect">
            <a:avLst/>
          </a:prstGeom>
          <a:solidFill>
            <a:schemeClr val="tx1"/>
          </a:solidFill>
        </p:spPr>
        <p:txBody>
          <a:bodyPr wrap="square" rtlCol="0">
            <a:spAutoFit/>
          </a:bodyPr>
          <a:lstStyle/>
          <a:p>
            <a:endParaRPr lang="pt-BR" dirty="0"/>
          </a:p>
        </p:txBody>
      </p:sp>
      <p:sp>
        <p:nvSpPr>
          <p:cNvPr id="7" name="CaixaDeTexto 6"/>
          <p:cNvSpPr txBox="1"/>
          <p:nvPr/>
        </p:nvSpPr>
        <p:spPr>
          <a:xfrm>
            <a:off x="285720" y="1884385"/>
            <a:ext cx="3714775" cy="1508105"/>
          </a:xfrm>
          <a:prstGeom prst="rect">
            <a:avLst/>
          </a:prstGeom>
          <a:solidFill>
            <a:schemeClr val="bg1"/>
          </a:solidFill>
        </p:spPr>
        <p:txBody>
          <a:bodyPr wrap="square" rtlCol="0">
            <a:spAutoFit/>
          </a:bodyPr>
          <a:lstStyle/>
          <a:p>
            <a:r>
              <a:rPr lang="pt-BR" sz="2000" b="1" dirty="0" err="1" smtClean="0"/>
              <a:t>Tendencia</a:t>
            </a:r>
            <a:r>
              <a:rPr lang="pt-BR" sz="2000" b="1" dirty="0" smtClean="0"/>
              <a:t> 1  </a:t>
            </a:r>
          </a:p>
          <a:p>
            <a:r>
              <a:rPr lang="es-ES" b="1" dirty="0" smtClean="0"/>
              <a:t>LAS NUEVAS TECNOLOGÍAS EXPANDIRÁN Y, A SU VEZ, LIMITARÁN EL ACCESO A LA INFORMACIÓN</a:t>
            </a:r>
            <a:endParaRPr lang="pt-BR" b="1" dirty="0"/>
          </a:p>
        </p:txBody>
      </p:sp>
      <p:sp>
        <p:nvSpPr>
          <p:cNvPr id="8" name="CaixaDeTexto 7"/>
          <p:cNvSpPr txBox="1"/>
          <p:nvPr/>
        </p:nvSpPr>
        <p:spPr>
          <a:xfrm>
            <a:off x="2786050" y="3668831"/>
            <a:ext cx="3606180" cy="1231106"/>
          </a:xfrm>
          <a:prstGeom prst="rect">
            <a:avLst/>
          </a:prstGeom>
          <a:solidFill>
            <a:schemeClr val="bg1"/>
          </a:solidFill>
        </p:spPr>
        <p:txBody>
          <a:bodyPr wrap="none" rtlCol="0">
            <a:spAutoFit/>
          </a:bodyPr>
          <a:lstStyle/>
          <a:p>
            <a:r>
              <a:rPr lang="pt-BR" sz="2000" b="1" dirty="0" err="1" smtClean="0"/>
              <a:t>Tendencia</a:t>
            </a:r>
            <a:r>
              <a:rPr lang="pt-BR" sz="2000" b="1" dirty="0" smtClean="0"/>
              <a:t> 2</a:t>
            </a:r>
          </a:p>
          <a:p>
            <a:r>
              <a:rPr lang="es-ES" b="1" dirty="0" smtClean="0"/>
              <a:t>LA EDUCACIÓN EN LÍNEA</a:t>
            </a:r>
          </a:p>
          <a:p>
            <a:r>
              <a:rPr lang="es-ES" b="1" dirty="0" smtClean="0"/>
              <a:t>DEMOCRATIZARÁ Y MODIFICARÁ</a:t>
            </a:r>
          </a:p>
          <a:p>
            <a:r>
              <a:rPr lang="es-ES" b="1" dirty="0" smtClean="0"/>
              <a:t>EL APRENDIZAJE GLOBAL </a:t>
            </a:r>
            <a:endParaRPr lang="pt-BR" b="1" dirty="0"/>
          </a:p>
        </p:txBody>
      </p:sp>
      <p:sp>
        <p:nvSpPr>
          <p:cNvPr id="9" name="CaixaDeTexto 8"/>
          <p:cNvSpPr txBox="1"/>
          <p:nvPr/>
        </p:nvSpPr>
        <p:spPr>
          <a:xfrm>
            <a:off x="457200" y="5222230"/>
            <a:ext cx="3820790" cy="1231106"/>
          </a:xfrm>
          <a:prstGeom prst="rect">
            <a:avLst/>
          </a:prstGeom>
          <a:solidFill>
            <a:schemeClr val="bg1"/>
          </a:solidFill>
        </p:spPr>
        <p:txBody>
          <a:bodyPr wrap="none" rtlCol="0">
            <a:spAutoFit/>
          </a:bodyPr>
          <a:lstStyle/>
          <a:p>
            <a:r>
              <a:rPr lang="pt-BR" sz="2000" b="1" dirty="0" err="1" smtClean="0"/>
              <a:t>Tendencia</a:t>
            </a:r>
            <a:r>
              <a:rPr lang="pt-BR" sz="2000" b="1" dirty="0" smtClean="0"/>
              <a:t> 3</a:t>
            </a:r>
          </a:p>
          <a:p>
            <a:r>
              <a:rPr lang="es-ES" b="1" dirty="0" smtClean="0"/>
              <a:t>LOS LÍMITES DE LA PRIVACIDAD Y </a:t>
            </a:r>
          </a:p>
          <a:p>
            <a:r>
              <a:rPr lang="es-ES" b="1" dirty="0" smtClean="0"/>
              <a:t>LA PROTECCIÓN DE DATOS SERÁN </a:t>
            </a:r>
          </a:p>
          <a:p>
            <a:r>
              <a:rPr lang="es-ES" b="1" dirty="0" smtClean="0"/>
              <a:t>REDEFINIDOS</a:t>
            </a:r>
            <a:endParaRPr lang="pt-BR" b="1" dirty="0"/>
          </a:p>
        </p:txBody>
      </p:sp>
      <p:sp>
        <p:nvSpPr>
          <p:cNvPr id="10" name="CaixaDeTexto 9"/>
          <p:cNvSpPr txBox="1"/>
          <p:nvPr/>
        </p:nvSpPr>
        <p:spPr>
          <a:xfrm>
            <a:off x="4857752" y="1857364"/>
            <a:ext cx="3984552" cy="1508105"/>
          </a:xfrm>
          <a:prstGeom prst="rect">
            <a:avLst/>
          </a:prstGeom>
          <a:solidFill>
            <a:schemeClr val="bg1"/>
          </a:solidFill>
        </p:spPr>
        <p:txBody>
          <a:bodyPr wrap="square" rtlCol="0">
            <a:spAutoFit/>
          </a:bodyPr>
          <a:lstStyle/>
          <a:p>
            <a:r>
              <a:rPr lang="pt-BR" sz="2000" b="1" dirty="0" err="1" smtClean="0"/>
              <a:t>Tendencia</a:t>
            </a:r>
            <a:r>
              <a:rPr lang="pt-BR" sz="2000" b="1" dirty="0" smtClean="0"/>
              <a:t> 4</a:t>
            </a:r>
          </a:p>
          <a:p>
            <a:r>
              <a:rPr lang="es-ES" b="1" dirty="0" smtClean="0">
                <a:cs typeface="Arial" pitchFamily="34" charset="0"/>
              </a:rPr>
              <a:t>LAS SOCIEDADES HIPERCONECTADAS</a:t>
            </a:r>
          </a:p>
          <a:p>
            <a:r>
              <a:rPr lang="es-ES" b="1" dirty="0" smtClean="0">
                <a:cs typeface="Arial" pitchFamily="34" charset="0"/>
              </a:rPr>
              <a:t>ESCUCHARÁN Y </a:t>
            </a:r>
            <a:r>
              <a:rPr lang="es-ES" b="1" dirty="0" smtClean="0"/>
              <a:t>EMPODERARÁN NUEVAS VOCES Y GRUPOS </a:t>
            </a:r>
            <a:endParaRPr lang="pt-BR" b="1" dirty="0" smtClean="0"/>
          </a:p>
        </p:txBody>
      </p:sp>
      <p:sp>
        <p:nvSpPr>
          <p:cNvPr id="11" name="CaixaDeTexto 10"/>
          <p:cNvSpPr txBox="1"/>
          <p:nvPr/>
        </p:nvSpPr>
        <p:spPr>
          <a:xfrm>
            <a:off x="4643438" y="5253007"/>
            <a:ext cx="4198866" cy="1231106"/>
          </a:xfrm>
          <a:prstGeom prst="rect">
            <a:avLst/>
          </a:prstGeom>
          <a:solidFill>
            <a:schemeClr val="bg1"/>
          </a:solidFill>
        </p:spPr>
        <p:txBody>
          <a:bodyPr wrap="square" rtlCol="0">
            <a:spAutoFit/>
          </a:bodyPr>
          <a:lstStyle/>
          <a:p>
            <a:r>
              <a:rPr lang="pt-BR" sz="2000" b="1" dirty="0" err="1" smtClean="0"/>
              <a:t>Tendencia</a:t>
            </a:r>
            <a:r>
              <a:rPr lang="pt-BR" sz="2000" b="1" dirty="0" smtClean="0"/>
              <a:t> 5</a:t>
            </a:r>
          </a:p>
          <a:p>
            <a:r>
              <a:rPr lang="es-ES" b="1" dirty="0" smtClean="0"/>
              <a:t>LA ECONOMÍA GLOBAL DE LA INFORMACIÓN SE TRANSFORMARÁ</a:t>
            </a:r>
          </a:p>
          <a:p>
            <a:r>
              <a:rPr lang="es-ES" b="1" dirty="0" smtClean="0"/>
              <a:t>POR LAS NUEVAS TECNOLOGÍAS </a:t>
            </a:r>
            <a:endParaRPr lang="pt-BR" b="1" dirty="0" smtClean="0"/>
          </a:p>
        </p:txBody>
      </p:sp>
      <p:sp>
        <p:nvSpPr>
          <p:cNvPr id="12" name="Retângulo 11"/>
          <p:cNvSpPr/>
          <p:nvPr/>
        </p:nvSpPr>
        <p:spPr>
          <a:xfrm>
            <a:off x="395536" y="188640"/>
            <a:ext cx="8172400" cy="1323439"/>
          </a:xfrm>
          <a:prstGeom prst="rect">
            <a:avLst/>
          </a:prstGeom>
        </p:spPr>
        <p:txBody>
          <a:bodyPr wrap="square">
            <a:spAutoFit/>
          </a:bodyPr>
          <a:lstStyle/>
          <a:p>
            <a:pPr algn="ctr"/>
            <a:r>
              <a:rPr lang="es-ES" sz="4000" b="1" dirty="0" smtClean="0">
                <a:solidFill>
                  <a:schemeClr val="bg1"/>
                </a:solidFill>
              </a:rPr>
              <a:t>5 tendencias clave que cambiarán nuestro entorno de información</a:t>
            </a:r>
          </a:p>
        </p:txBody>
      </p:sp>
    </p:spTree>
    <p:extLst>
      <p:ext uri="{BB962C8B-B14F-4D97-AF65-F5344CB8AC3E}">
        <p14:creationId xmlns="" xmlns:p14="http://schemas.microsoft.com/office/powerpoint/2010/main" val="308645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00"/>
            <a:ext cx="9144000" cy="1251062"/>
          </a:xfrm>
        </p:spPr>
        <p:txBody>
          <a:bodyPr>
            <a:normAutofit fontScale="90000"/>
          </a:bodyPr>
          <a:lstStyle/>
          <a:p>
            <a:r>
              <a:rPr lang="es-ES" dirty="0" smtClean="0"/>
              <a:t>Actualización del Informe de Tendencias</a:t>
            </a:r>
            <a:endParaRPr lang="pt-BR" dirty="0"/>
          </a:p>
        </p:txBody>
      </p:sp>
      <p:sp>
        <p:nvSpPr>
          <p:cNvPr id="14" name="Espaço Reservado para Conteúdo 13"/>
          <p:cNvSpPr>
            <a:spLocks noGrp="1"/>
          </p:cNvSpPr>
          <p:nvPr>
            <p:ph sz="quarter" idx="4"/>
          </p:nvPr>
        </p:nvSpPr>
        <p:spPr>
          <a:xfrm>
            <a:off x="3059832" y="1825352"/>
            <a:ext cx="5626969" cy="4699992"/>
          </a:xfrm>
        </p:spPr>
        <p:txBody>
          <a:bodyPr>
            <a:noAutofit/>
          </a:bodyPr>
          <a:lstStyle/>
          <a:p>
            <a:r>
              <a:rPr lang="es-ES" sz="4000" dirty="0" smtClean="0"/>
              <a:t>+ 60  eventos en 30 países de todos los continentes,</a:t>
            </a:r>
          </a:p>
          <a:p>
            <a:r>
              <a:rPr lang="es-ES" sz="4000" dirty="0" smtClean="0"/>
              <a:t>traducido a 14  lenguas, </a:t>
            </a:r>
          </a:p>
          <a:p>
            <a:r>
              <a:rPr lang="es-ES" sz="4000" dirty="0" smtClean="0"/>
              <a:t>compilación de las conclusiones de dichas discusiones.</a:t>
            </a:r>
            <a:endParaRPr lang="pt-BR" sz="4000" dirty="0"/>
          </a:p>
        </p:txBody>
      </p:sp>
      <p:sp>
        <p:nvSpPr>
          <p:cNvPr id="7" name="Espaço Reservado para Rodapé 6"/>
          <p:cNvSpPr>
            <a:spLocks noGrp="1"/>
          </p:cNvSpPr>
          <p:nvPr>
            <p:ph type="ftr" sz="quarter" idx="11"/>
          </p:nvPr>
        </p:nvSpPr>
        <p:spPr>
          <a:xfrm>
            <a:off x="851669" y="6453336"/>
            <a:ext cx="7752779" cy="381001"/>
          </a:xfrm>
        </p:spPr>
        <p:txBody>
          <a:bodyPr/>
          <a:lstStyle/>
          <a:p>
            <a:r>
              <a:rPr lang="pt-BR" dirty="0" smtClean="0"/>
              <a:t>Sueli Mara Ferreira – USP – IFLA LAC  - nov. 2016 – </a:t>
            </a:r>
            <a:r>
              <a:rPr lang="pt-BR" dirty="0" smtClean="0">
                <a:hlinkClick r:id="rId2"/>
              </a:rPr>
              <a:t>iflalac@gmail.com</a:t>
            </a:r>
            <a:r>
              <a:rPr lang="pt-BR" dirty="0" smtClean="0"/>
              <a:t> ou sueli.ferreira@gmail.com</a:t>
            </a:r>
            <a:endParaRPr lang="pt-BR" dirty="0"/>
          </a:p>
        </p:txBody>
      </p:sp>
      <p:sp>
        <p:nvSpPr>
          <p:cNvPr id="8" name="Espaço Reservado para Número de Slide 7"/>
          <p:cNvSpPr>
            <a:spLocks noGrp="1"/>
          </p:cNvSpPr>
          <p:nvPr>
            <p:ph type="sldNum" sz="quarter" idx="12"/>
          </p:nvPr>
        </p:nvSpPr>
        <p:spPr/>
        <p:txBody>
          <a:bodyPr/>
          <a:lstStyle/>
          <a:p>
            <a:fld id="{F969AFFE-727C-46F5-98F3-B26E43D62795}" type="slidenum">
              <a:rPr lang="pt-BR" smtClean="0"/>
              <a:pPr/>
              <a:t>7</a:t>
            </a:fld>
            <a:endParaRPr lang="pt-B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323528" y="2132856"/>
            <a:ext cx="25717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latin typeface="Calibri" pitchFamily="34" charset="0"/>
              </a:rPr>
              <a:t>La </a:t>
            </a:r>
            <a:r>
              <a:rPr lang="pt-BR" b="1" dirty="0" err="1" smtClean="0">
                <a:latin typeface="Calibri" pitchFamily="34" charset="0"/>
              </a:rPr>
              <a:t>piedra</a:t>
            </a:r>
            <a:r>
              <a:rPr lang="pt-BR" b="1" dirty="0" smtClean="0">
                <a:latin typeface="Calibri" pitchFamily="34" charset="0"/>
              </a:rPr>
              <a:t> angular</a:t>
            </a:r>
            <a:endParaRPr lang="pt-BR" b="1" dirty="0">
              <a:latin typeface="Calibri" pitchFamily="34" charset="0"/>
            </a:endParaRPr>
          </a:p>
        </p:txBody>
      </p:sp>
      <p:sp>
        <p:nvSpPr>
          <p:cNvPr id="3" name="Espaço Reservado para Conteúdo 2"/>
          <p:cNvSpPr>
            <a:spLocks noGrp="1"/>
          </p:cNvSpPr>
          <p:nvPr>
            <p:ph sz="quarter" idx="1"/>
          </p:nvPr>
        </p:nvSpPr>
        <p:spPr>
          <a:xfrm>
            <a:off x="914400" y="1628800"/>
            <a:ext cx="8229600" cy="4625609"/>
          </a:xfrm>
        </p:spPr>
        <p:txBody>
          <a:bodyPr>
            <a:normAutofit fontScale="92500" lnSpcReduction="20000"/>
          </a:bodyPr>
          <a:lstStyle/>
          <a:p>
            <a:r>
              <a:rPr lang="pt-BR" dirty="0" err="1" smtClean="0"/>
              <a:t>Es</a:t>
            </a:r>
            <a:r>
              <a:rPr lang="pt-BR" dirty="0" smtClean="0"/>
              <a:t> </a:t>
            </a:r>
            <a:r>
              <a:rPr lang="pt-BR" dirty="0" err="1" smtClean="0"/>
              <a:t>el</a:t>
            </a:r>
            <a:r>
              <a:rPr lang="pt-BR" dirty="0" smtClean="0"/>
              <a:t> </a:t>
            </a:r>
            <a:r>
              <a:rPr lang="es-ES" b="1" dirty="0" smtClean="0">
                <a:solidFill>
                  <a:srgbClr val="C00000"/>
                </a:solidFill>
              </a:rPr>
              <a:t>Acceso a los contenidos digitales</a:t>
            </a:r>
          </a:p>
          <a:p>
            <a:pPr marL="594360" lvl="2" indent="-320040">
              <a:spcBef>
                <a:spcPts val="700"/>
              </a:spcBef>
              <a:buSzPct val="60000"/>
              <a:buNone/>
            </a:pPr>
            <a:r>
              <a:rPr lang="es-ES" sz="2800" dirty="0" smtClean="0">
                <a:solidFill>
                  <a:srgbClr val="00B050"/>
                </a:solidFill>
                <a:latin typeface="Calibri" pitchFamily="34" charset="0"/>
              </a:rPr>
              <a:t>- </a:t>
            </a:r>
            <a:r>
              <a:rPr lang="es-ES" sz="2800" dirty="0" smtClean="0">
                <a:solidFill>
                  <a:srgbClr val="00B050"/>
                </a:solidFill>
                <a:latin typeface="Calibri" pitchFamily="34" charset="0"/>
                <a:cs typeface="Arial" pitchFamily="34" charset="0"/>
              </a:rPr>
              <a:t>Declaración de la IFLA sobre Acceso Abierto</a:t>
            </a:r>
          </a:p>
          <a:p>
            <a:pPr marL="594360" lvl="2" indent="-320040">
              <a:spcBef>
                <a:spcPts val="700"/>
              </a:spcBef>
              <a:buSzPct val="60000"/>
              <a:buNone/>
            </a:pPr>
            <a:r>
              <a:rPr lang="es-ES" sz="2800" dirty="0" smtClean="0">
                <a:solidFill>
                  <a:srgbClr val="00B050"/>
                </a:solidFill>
                <a:latin typeface="Calibri" pitchFamily="34" charset="0"/>
              </a:rPr>
              <a:t>- Principios de la IFLA sobre el Préstamo electrónico (</a:t>
            </a:r>
            <a:r>
              <a:rPr lang="es-ES" sz="2800" dirty="0" err="1" smtClean="0">
                <a:solidFill>
                  <a:srgbClr val="00B050"/>
                </a:solidFill>
                <a:latin typeface="Calibri" pitchFamily="34" charset="0"/>
              </a:rPr>
              <a:t>eLending</a:t>
            </a:r>
            <a:r>
              <a:rPr lang="es-ES" sz="2800" dirty="0" smtClean="0">
                <a:solidFill>
                  <a:srgbClr val="00B050"/>
                </a:solidFill>
                <a:latin typeface="Calibri" pitchFamily="34" charset="0"/>
              </a:rPr>
              <a:t>)</a:t>
            </a:r>
          </a:p>
          <a:p>
            <a:pPr marL="594360" lvl="2" indent="-320040">
              <a:spcBef>
                <a:spcPts val="700"/>
              </a:spcBef>
              <a:buSzPct val="60000"/>
              <a:buNone/>
            </a:pPr>
            <a:r>
              <a:rPr lang="es-ES" sz="2800" dirty="0" smtClean="0">
                <a:solidFill>
                  <a:srgbClr val="00B050"/>
                </a:solidFill>
                <a:latin typeface="Calibri" pitchFamily="34" charset="0"/>
              </a:rPr>
              <a:t>- El Repositorio de publicaciones de la IFLA</a:t>
            </a:r>
          </a:p>
          <a:p>
            <a:pPr marL="594360" lvl="2" indent="-320040">
              <a:spcBef>
                <a:spcPts val="700"/>
              </a:spcBef>
              <a:buSzPct val="60000"/>
              <a:buNone/>
            </a:pPr>
            <a:r>
              <a:rPr lang="es-ES" sz="2800" dirty="0" smtClean="0">
                <a:solidFill>
                  <a:srgbClr val="00B050"/>
                </a:solidFill>
                <a:latin typeface="Calibri" pitchFamily="34" charset="0"/>
              </a:rPr>
              <a:t>- Estándares y guías para la práctica profesional</a:t>
            </a:r>
            <a:endParaRPr lang="ca-ES" sz="2800" dirty="0" smtClean="0">
              <a:solidFill>
                <a:srgbClr val="00B050"/>
              </a:solidFill>
              <a:latin typeface="Calibri" pitchFamily="34" charset="0"/>
            </a:endParaRPr>
          </a:p>
          <a:p>
            <a:pPr marL="435049" lvl="2">
              <a:buClr>
                <a:srgbClr val="FF0000"/>
              </a:buClr>
              <a:buNone/>
            </a:pPr>
            <a:r>
              <a:rPr lang="es-ES" sz="2800" i="1" dirty="0" smtClean="0">
                <a:solidFill>
                  <a:srgbClr val="00B050"/>
                </a:solidFill>
                <a:latin typeface="Calibri" pitchFamily="34" charset="0"/>
              </a:rPr>
              <a:t>- </a:t>
            </a:r>
            <a:r>
              <a:rPr lang="es-ES" sz="2800" i="1" dirty="0" err="1" smtClean="0">
                <a:solidFill>
                  <a:srgbClr val="00B050"/>
                </a:solidFill>
                <a:latin typeface="Calibri" pitchFamily="34" charset="0"/>
              </a:rPr>
              <a:t>Trend</a:t>
            </a:r>
            <a:r>
              <a:rPr lang="es-ES" sz="2800" i="1" dirty="0" smtClean="0">
                <a:solidFill>
                  <a:srgbClr val="00B050"/>
                </a:solidFill>
                <a:latin typeface="Calibri" pitchFamily="34" charset="0"/>
              </a:rPr>
              <a:t> </a:t>
            </a:r>
            <a:r>
              <a:rPr lang="es-ES" sz="2800" i="1" dirty="0" err="1" smtClean="0">
                <a:solidFill>
                  <a:srgbClr val="00B050"/>
                </a:solidFill>
                <a:latin typeface="Calibri" pitchFamily="34" charset="0"/>
              </a:rPr>
              <a:t>Report</a:t>
            </a:r>
            <a:r>
              <a:rPr lang="es-ES" sz="2800" i="1" dirty="0" smtClean="0">
                <a:solidFill>
                  <a:srgbClr val="00B050"/>
                </a:solidFill>
                <a:latin typeface="Calibri" pitchFamily="34" charset="0"/>
              </a:rPr>
              <a:t> - </a:t>
            </a:r>
            <a:r>
              <a:rPr lang="es-ES" sz="2800" dirty="0" smtClean="0">
                <a:solidFill>
                  <a:srgbClr val="00B050"/>
                </a:solidFill>
                <a:latin typeface="Calibri" pitchFamily="34" charset="0"/>
              </a:rPr>
              <a:t>(Informe de Tendencias) en las cuestiones que afectan el acceso a la información</a:t>
            </a:r>
            <a:endParaRPr lang="ca-ES" sz="2800" dirty="0" smtClean="0">
              <a:solidFill>
                <a:srgbClr val="00B050"/>
              </a:solidFill>
              <a:latin typeface="Calibri" pitchFamily="34" charset="0"/>
            </a:endParaRPr>
          </a:p>
          <a:p>
            <a:pPr marL="320040" lvl="1" indent="-320040">
              <a:spcBef>
                <a:spcPts val="700"/>
              </a:spcBef>
              <a:buClr>
                <a:schemeClr val="accent2"/>
              </a:buClr>
              <a:buSzPct val="60000"/>
              <a:buFont typeface="Wingdings"/>
              <a:buChar char=""/>
            </a:pPr>
            <a:endParaRPr lang="es-ES" sz="1700" b="1" dirty="0" smtClean="0">
              <a:solidFill>
                <a:srgbClr val="FF0000"/>
              </a:solidFill>
              <a:latin typeface="Arial" pitchFamily="34" charset="0"/>
              <a:cs typeface="Arial" pitchFamily="34" charset="0"/>
              <a:sym typeface="Arial" pitchFamily="34" charset="0"/>
            </a:endParaRPr>
          </a:p>
          <a:p>
            <a:pPr marL="320040" lvl="1" indent="-320040" algn="ctr">
              <a:spcBef>
                <a:spcPts val="700"/>
              </a:spcBef>
              <a:buClr>
                <a:schemeClr val="accent2"/>
              </a:buClr>
              <a:buSzPct val="60000"/>
              <a:buNone/>
            </a:pPr>
            <a:r>
              <a:rPr lang="pt-BR" sz="2000" b="1" dirty="0" smtClean="0">
                <a:solidFill>
                  <a:srgbClr val="00B050"/>
                </a:solidFill>
                <a:latin typeface="Calibri" pitchFamily="34" charset="0"/>
              </a:rPr>
              <a:t>Glória Pérez </a:t>
            </a:r>
            <a:r>
              <a:rPr lang="pt-BR" sz="2000" b="1" dirty="0" err="1" smtClean="0">
                <a:solidFill>
                  <a:srgbClr val="00B050"/>
                </a:solidFill>
                <a:latin typeface="Calibri" pitchFamily="34" charset="0"/>
              </a:rPr>
              <a:t>Sálmeron</a:t>
            </a:r>
            <a:endParaRPr lang="pt-BR" sz="2000" b="1" dirty="0" smtClean="0">
              <a:solidFill>
                <a:srgbClr val="00B050"/>
              </a:solidFill>
              <a:latin typeface="Calibri" pitchFamily="34" charset="0"/>
            </a:endParaRPr>
          </a:p>
          <a:p>
            <a:pPr marL="320040" lvl="1" indent="-320040" algn="ctr">
              <a:spcBef>
                <a:spcPts val="700"/>
              </a:spcBef>
              <a:buClr>
                <a:schemeClr val="accent2"/>
              </a:buClr>
              <a:buSzPct val="60000"/>
              <a:buNone/>
            </a:pPr>
            <a:r>
              <a:rPr lang="pt-BR" sz="2000" b="1" dirty="0" smtClean="0">
                <a:solidFill>
                  <a:srgbClr val="00B050"/>
                </a:solidFill>
                <a:latin typeface="Calibri" pitchFamily="34" charset="0"/>
              </a:rPr>
              <a:t>Presidente </a:t>
            </a:r>
            <a:r>
              <a:rPr lang="pt-BR" sz="2000" b="1" dirty="0" err="1" smtClean="0">
                <a:solidFill>
                  <a:srgbClr val="00B050"/>
                </a:solidFill>
                <a:latin typeface="Calibri" pitchFamily="34" charset="0"/>
              </a:rPr>
              <a:t>Electa</a:t>
            </a:r>
            <a:r>
              <a:rPr lang="pt-BR" sz="2000" b="1" dirty="0" smtClean="0">
                <a:solidFill>
                  <a:srgbClr val="00B050"/>
                </a:solidFill>
                <a:latin typeface="Calibri" pitchFamily="34" charset="0"/>
              </a:rPr>
              <a:t> IFLA</a:t>
            </a:r>
          </a:p>
          <a:p>
            <a:pPr marL="320040" lvl="1" indent="-320040" algn="ctr">
              <a:spcBef>
                <a:spcPts val="700"/>
              </a:spcBef>
              <a:buClr>
                <a:schemeClr val="accent2"/>
              </a:buClr>
              <a:buSzPct val="60000"/>
              <a:buNone/>
            </a:pPr>
            <a:r>
              <a:rPr lang="pt-BR" sz="2000" b="1" dirty="0" smtClean="0">
                <a:solidFill>
                  <a:srgbClr val="00B050"/>
                </a:solidFill>
                <a:latin typeface="Calibri" pitchFamily="34" charset="0"/>
              </a:rPr>
              <a:t>2015-2017</a:t>
            </a:r>
            <a:endParaRPr lang="ca-ES" sz="2000" b="1" dirty="0" smtClean="0">
              <a:solidFill>
                <a:srgbClr val="00B050"/>
              </a:solidFill>
              <a:latin typeface="Arial" pitchFamily="34" charset="0"/>
            </a:endParaRPr>
          </a:p>
          <a:p>
            <a:pPr marL="320040" lvl="1" indent="-320040">
              <a:spcBef>
                <a:spcPts val="700"/>
              </a:spcBef>
              <a:buClr>
                <a:schemeClr val="accent2"/>
              </a:buClr>
              <a:buSzPct val="60000"/>
              <a:buFont typeface="Wingdings"/>
              <a:buChar char=""/>
            </a:pPr>
            <a:endParaRPr lang="ca-ES" sz="2000" b="1" dirty="0" smtClean="0">
              <a:solidFill>
                <a:srgbClr val="82172E"/>
              </a:solidFill>
              <a:latin typeface="Arial" pitchFamily="34" charset="0"/>
              <a:cs typeface="Arial" pitchFamily="34" charset="0"/>
            </a:endParaRPr>
          </a:p>
          <a:p>
            <a:pPr marL="320040" lvl="1" indent="-320040">
              <a:spcBef>
                <a:spcPts val="700"/>
              </a:spcBef>
              <a:buClr>
                <a:schemeClr val="accent2"/>
              </a:buClr>
              <a:buSzPct val="60000"/>
              <a:buFont typeface="Wingdings"/>
              <a:buChar char=""/>
            </a:pPr>
            <a:endParaRPr lang="es-ES" b="1" dirty="0" smtClean="0">
              <a:solidFill>
                <a:srgbClr val="C00000"/>
              </a:solidFill>
            </a:endParaRPr>
          </a:p>
          <a:p>
            <a:endParaRPr lang="pt-BR" dirty="0"/>
          </a:p>
        </p:txBody>
      </p:sp>
      <p:pic>
        <p:nvPicPr>
          <p:cNvPr id="4" name="ifla-logo.jpg"/>
          <p:cNvPicPr>
            <a:picLocks noChangeAspect="1"/>
          </p:cNvPicPr>
          <p:nvPr/>
        </p:nvPicPr>
        <p:blipFill>
          <a:blip r:embed="rId2" cstate="print"/>
          <a:srcRect/>
          <a:stretch>
            <a:fillRect/>
          </a:stretch>
        </p:blipFill>
        <p:spPr bwMode="auto">
          <a:xfrm>
            <a:off x="7929618" y="-1"/>
            <a:ext cx="1214414" cy="1280995"/>
          </a:xfrm>
          <a:prstGeom prst="rect">
            <a:avLst/>
          </a:prstGeom>
          <a:noFill/>
          <a:ln w="12700">
            <a:noFill/>
            <a:miter lim="400000"/>
            <a:headEnd/>
            <a:tailEnd/>
          </a:ln>
        </p:spPr>
      </p:pic>
      <p:sp>
        <p:nvSpPr>
          <p:cNvPr id="5" name="Espaço Reservado para Número de Slide 4"/>
          <p:cNvSpPr>
            <a:spLocks noGrp="1"/>
          </p:cNvSpPr>
          <p:nvPr>
            <p:ph type="sldNum" sz="quarter" idx="12"/>
          </p:nvPr>
        </p:nvSpPr>
        <p:spPr/>
        <p:txBody>
          <a:bodyPr>
            <a:normAutofit/>
          </a:bodyPr>
          <a:lstStyle/>
          <a:p>
            <a:fld id="{0646C088-A8F4-461A-87F9-169F266ECF91}" type="slidenum">
              <a:rPr lang="en-US" smtClean="0"/>
              <a:pPr/>
              <a:t>8</a:t>
            </a:fld>
            <a:endParaRPr lang="en-US"/>
          </a:p>
        </p:txBody>
      </p:sp>
      <p:pic>
        <p:nvPicPr>
          <p:cNvPr id="7" name="Picture 2" descr="http://gloriaperezsalmeron.org/wp-content/uploads/2012/07/gloria-perez-salmeron-presentacion.jpg"/>
          <p:cNvPicPr>
            <a:picLocks noChangeAspect="1" noChangeArrowheads="1"/>
          </p:cNvPicPr>
          <p:nvPr/>
        </p:nvPicPr>
        <p:blipFill>
          <a:blip r:embed="rId3" cstate="print"/>
          <a:srcRect/>
          <a:stretch>
            <a:fillRect/>
          </a:stretch>
        </p:blipFill>
        <p:spPr bwMode="auto">
          <a:xfrm>
            <a:off x="1331640" y="5157192"/>
            <a:ext cx="2389034" cy="162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Foco </a:t>
            </a:r>
            <a:r>
              <a:rPr lang="pt-BR" dirty="0" err="1" smtClean="0"/>
              <a:t>hoy</a:t>
            </a:r>
            <a:endParaRPr lang="pt-BR" dirty="0"/>
          </a:p>
        </p:txBody>
      </p:sp>
      <p:sp>
        <p:nvSpPr>
          <p:cNvPr id="3" name="Espaço Reservado para Conteúdo 2"/>
          <p:cNvSpPr>
            <a:spLocks noGrp="1"/>
          </p:cNvSpPr>
          <p:nvPr>
            <p:ph idx="1"/>
          </p:nvPr>
        </p:nvSpPr>
        <p:spPr>
          <a:xfrm>
            <a:off x="611560" y="1700808"/>
            <a:ext cx="8229600" cy="4625609"/>
          </a:xfrm>
        </p:spPr>
        <p:txBody>
          <a:bodyPr/>
          <a:lstStyle/>
          <a:p>
            <a:pPr>
              <a:buNone/>
            </a:pPr>
            <a:r>
              <a:rPr lang="pt-BR" b="1" dirty="0" smtClean="0"/>
              <a:t>4 temas emergentes </a:t>
            </a:r>
            <a:r>
              <a:rPr lang="pt-BR" b="1" dirty="0" err="1" smtClean="0"/>
              <a:t>fundamentales</a:t>
            </a:r>
            <a:endParaRPr lang="pt-BR" b="1" dirty="0" smtClean="0"/>
          </a:p>
          <a:p>
            <a:endParaRPr lang="pt-BR" dirty="0" smtClean="0"/>
          </a:p>
          <a:p>
            <a:r>
              <a:rPr lang="pt-BR" dirty="0" err="1" smtClean="0"/>
              <a:t>Acceso</a:t>
            </a:r>
            <a:r>
              <a:rPr lang="pt-BR" dirty="0" smtClean="0"/>
              <a:t> a </a:t>
            </a:r>
            <a:r>
              <a:rPr lang="pt-BR" dirty="0" err="1" smtClean="0"/>
              <a:t>la</a:t>
            </a:r>
            <a:r>
              <a:rPr lang="pt-BR" dirty="0" smtClean="0"/>
              <a:t> </a:t>
            </a:r>
            <a:r>
              <a:rPr lang="pt-BR" dirty="0" err="1" smtClean="0"/>
              <a:t>información</a:t>
            </a:r>
            <a:r>
              <a:rPr lang="pt-BR" dirty="0" smtClean="0"/>
              <a:t> – Agenda ONU 2030</a:t>
            </a:r>
          </a:p>
          <a:p>
            <a:endParaRPr lang="pt-BR" dirty="0" smtClean="0"/>
          </a:p>
          <a:p>
            <a:r>
              <a:rPr lang="pt-BR" dirty="0" err="1" smtClean="0"/>
              <a:t>Derechos</a:t>
            </a:r>
            <a:r>
              <a:rPr lang="pt-BR" dirty="0" smtClean="0"/>
              <a:t> de autor</a:t>
            </a:r>
          </a:p>
          <a:p>
            <a:endParaRPr lang="pt-BR" dirty="0" smtClean="0"/>
          </a:p>
          <a:p>
            <a:r>
              <a:rPr lang="pt-BR" dirty="0" smtClean="0"/>
              <a:t>Tratado de </a:t>
            </a:r>
            <a:r>
              <a:rPr lang="pt-BR" dirty="0" err="1" smtClean="0"/>
              <a:t>Marrakesc</a:t>
            </a:r>
            <a:endParaRPr lang="pt-BR" dirty="0" smtClean="0"/>
          </a:p>
          <a:p>
            <a:endParaRPr lang="pt-BR" dirty="0" smtClean="0"/>
          </a:p>
          <a:p>
            <a:r>
              <a:rPr lang="pt-BR" dirty="0" err="1" smtClean="0"/>
              <a:t>Advocacy</a:t>
            </a:r>
            <a:endParaRPr lang="pt-BR" dirty="0" smtClean="0"/>
          </a:p>
          <a:p>
            <a:endParaRPr lang="pt-BR" dirty="0" smtClean="0"/>
          </a:p>
          <a:p>
            <a:endParaRPr lang="pt-BR" dirty="0"/>
          </a:p>
        </p:txBody>
      </p:sp>
      <p:sp>
        <p:nvSpPr>
          <p:cNvPr id="4" name="Espaço Reservado para Rodapé 3"/>
          <p:cNvSpPr>
            <a:spLocks noGrp="1"/>
          </p:cNvSpPr>
          <p:nvPr>
            <p:ph type="ftr" sz="quarter" idx="11"/>
          </p:nvPr>
        </p:nvSpPr>
        <p:spPr/>
        <p:txBody>
          <a:bodyPr/>
          <a:lstStyle/>
          <a:p>
            <a:r>
              <a:rPr lang="pt-BR" smtClean="0"/>
              <a:t>Sueli Mara Ferreira – USP – IFLA LAC Chair - nov. 2016 – sueli.ferreira@gmail.com  /  iflalac.chair@gmail.com</a:t>
            </a:r>
            <a:endParaRPr lang="pt-BR" dirty="0"/>
          </a:p>
        </p:txBody>
      </p:sp>
      <p:sp>
        <p:nvSpPr>
          <p:cNvPr id="5" name="Espaço Reservado para Número de Slide 4"/>
          <p:cNvSpPr>
            <a:spLocks noGrp="1"/>
          </p:cNvSpPr>
          <p:nvPr>
            <p:ph type="sldNum" sz="quarter" idx="12"/>
          </p:nvPr>
        </p:nvSpPr>
        <p:spPr/>
        <p:txBody>
          <a:bodyPr/>
          <a:lstStyle/>
          <a:p>
            <a:fld id="{F969AFFE-727C-46F5-98F3-B26E43D62795}" type="slidenum">
              <a:rPr lang="pt-BR" smtClean="0"/>
              <a:pPr/>
              <a:t>9</a:t>
            </a:fld>
            <a:r>
              <a:rPr lang="pt-BR" smtClean="0"/>
              <a:t>/32</a:t>
            </a:r>
            <a:endParaRPr lang="pt-BR"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2818</TotalTime>
  <Words>2594</Words>
  <Application>Microsoft Office PowerPoint</Application>
  <PresentationFormat>Presentación en pantalla (4:3)</PresentationFormat>
  <Paragraphs>324</Paragraphs>
  <Slides>41</Slides>
  <Notes>5</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Módulo</vt:lpstr>
      <vt:lpstr>Los bibliotecarios de América Latina y su involucramiento con las actividades internacionales desarrollada por IFLA  Mar del Plata, 11 noviembre 2016</vt:lpstr>
      <vt:lpstr>AGENDA</vt:lpstr>
      <vt:lpstr>Temas emergentes x IFLA</vt:lpstr>
      <vt:lpstr>Diapositiva 4</vt:lpstr>
      <vt:lpstr>The IFLA Trend Report</vt:lpstr>
      <vt:lpstr>Diapositiva 6</vt:lpstr>
      <vt:lpstr>Actualización del Informe de Tendencias</vt:lpstr>
      <vt:lpstr>La piedra angular</vt:lpstr>
      <vt:lpstr>Foco hoy</vt:lpstr>
      <vt:lpstr>ACCESO A LA INFORMACCIÓN</vt:lpstr>
      <vt:lpstr>ONU – AGENDA 2030 (2015)</vt:lpstr>
      <vt:lpstr>Aceso a la Información</vt:lpstr>
      <vt:lpstr>Objetivos del Desarrollo Sustentable   Global Goals www.globalgoals.org </vt:lpstr>
      <vt:lpstr> Algunos exemplos</vt:lpstr>
      <vt:lpstr>1. Na pobreza</vt:lpstr>
      <vt:lpstr>2. No hambre</vt:lpstr>
      <vt:lpstr>Diapositiva 17</vt:lpstr>
      <vt:lpstr>Diapositiva 18</vt:lpstr>
      <vt:lpstr>Diapositiva 19</vt:lpstr>
      <vt:lpstr>Plan de Desarollo Nacional</vt:lpstr>
      <vt:lpstr> Plan de Desarollo Nacional </vt:lpstr>
      <vt:lpstr>IFLA Toolkit Agenda 2030</vt:lpstr>
      <vt:lpstr>Preguntas iniciais</vt:lpstr>
      <vt:lpstr>Derechos de autor </vt:lpstr>
      <vt:lpstr>Diapositiva 25</vt:lpstr>
      <vt:lpstr>Diapositiva 26</vt:lpstr>
      <vt:lpstr>Marco regulador global </vt:lpstr>
      <vt:lpstr>Estudio de Kenneth Crews 2014 Solicitado por la OMPI</vt:lpstr>
      <vt:lpstr>VERMELHO: SIN L&amp;E AZUL: DISTINTAS ABORDAGENS PARA L&amp;E</vt:lpstr>
      <vt:lpstr>Equilibrio entre ACCESO y PROTECCIÓN</vt:lpstr>
      <vt:lpstr>http://www.ifla.org/ES/copyright-tlib</vt:lpstr>
      <vt:lpstr>Tratado de Marrakech</vt:lpstr>
      <vt:lpstr>Tratado Internacional de Marrakech</vt:lpstr>
      <vt:lpstr>Tratado Internacional de Marrakech</vt:lpstr>
      <vt:lpstr>Países que ya ratificaran</vt:lpstr>
      <vt:lpstr>E ahora?</vt:lpstr>
      <vt:lpstr>Programa Internacional de Advocacy</vt:lpstr>
      <vt:lpstr>Programa Internacional de Advocacy</vt:lpstr>
      <vt:lpstr>O que nosotros podemos hacer?</vt:lpstr>
      <vt:lpstr>Enfim...</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bibliotecas brasileiras podem, devem e sabem como fomentar  políticas públicas estratégicas em nosso país?</dc:title>
  <dc:creator>avaliador</dc:creator>
  <cp:lastModifiedBy>presenta</cp:lastModifiedBy>
  <cp:revision>25</cp:revision>
  <dcterms:created xsi:type="dcterms:W3CDTF">2015-07-22T14:35:54Z</dcterms:created>
  <dcterms:modified xsi:type="dcterms:W3CDTF">2016-11-11T16:01:13Z</dcterms:modified>
</cp:coreProperties>
</file>