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-5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09622-35E5-408E-8E5E-76F5F202E9BB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F342-3451-4BEC-8E97-06BC2D07D71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6CF2-EB92-49F7-A4C0-EFAFA9D37141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5B5F-24C2-49E0-9E14-7AB05A1665F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F7CF4-B079-4AE2-93F6-DD32C604EC8F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B2A5-180B-4E31-BAAC-B8E811C047B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3950E-37F4-44F3-A242-F996E3AC24EB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E147-F13B-4C08-9CD4-9638EE51460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1BD11-4081-4187-AB61-55C5F04B6B0F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322E8-DC39-4325-AADB-16EA1A6A74C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27FB1-1E3E-4E78-8E9E-EEC6C8360845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A60F-6987-470E-A748-E097CC5FC32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C1113-2BB8-43D5-B4B9-B2385E20DBA4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29BA5-B78D-49D6-BEF9-547F239D8B7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824B9-6A79-427D-93AD-CB902F6EC93B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66596-7D3E-4847-915A-89A8EE4EBB4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F3BAB-421C-4B38-8E29-48C4067213A9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F668-66F1-47B2-9CC1-52A1CFC2E94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9BBD3-F194-44C1-850F-31C442CA8781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F4633-53D4-4862-881B-FD8ADDCA476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26DB6-A51A-40B7-919A-35D830D8D7EF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6067-ED88-43EC-9819-BBB23984297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2253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236424-4812-47BC-9675-A515C515E435}" type="datetimeFigureOut">
              <a:rPr lang="es-AR"/>
              <a:pPr>
                <a:defRPr/>
              </a:pPr>
              <a:t>11/11/2011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9F0BE2-D8DA-4803-AED5-7E933B70FE5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Hoja_de_c_lculo_de_Microsoft_Office_Excel_97-20032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Hoja_de_c_lculo_de_Microsoft_Office_Excel_97-20033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ctrTitle"/>
          </p:nvPr>
        </p:nvSpPr>
        <p:spPr>
          <a:xfrm>
            <a:off x="428625" y="285750"/>
            <a:ext cx="8286750" cy="6215063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defRPr/>
            </a:pPr>
            <a:r>
              <a:rPr lang="es-PE" dirty="0" smtClean="0">
                <a:latin typeface="+mn-lt"/>
                <a:cs typeface="Arial" pitchFamily="34" charset="0"/>
              </a:rPr>
              <a:t>Condiciones y Medio Ambiente de Trabajo en las Bibliotecas: Un estudio de las condiciones ambientales y su percepción por parte de los trabajadores en Gral. </a:t>
            </a:r>
            <a:r>
              <a:rPr lang="es-PE" dirty="0" err="1" smtClean="0">
                <a:latin typeface="+mn-lt"/>
                <a:cs typeface="Arial" pitchFamily="34" charset="0"/>
              </a:rPr>
              <a:t>Pueyrredón</a:t>
            </a:r>
            <a:r>
              <a:rPr lang="es-PE" dirty="0" smtClean="0">
                <a:latin typeface="+mn-lt"/>
                <a:cs typeface="Arial" pitchFamily="34" charset="0"/>
              </a:rPr>
              <a:t>, </a:t>
            </a:r>
            <a:r>
              <a:rPr lang="es-PE" dirty="0" err="1" smtClean="0">
                <a:latin typeface="+mn-lt"/>
                <a:cs typeface="Arial" pitchFamily="34" charset="0"/>
              </a:rPr>
              <a:t>Pcia</a:t>
            </a:r>
            <a:r>
              <a:rPr lang="es-PE" dirty="0" smtClean="0">
                <a:latin typeface="+mn-lt"/>
                <a:cs typeface="Arial" pitchFamily="34" charset="0"/>
              </a:rPr>
              <a:t>. </a:t>
            </a:r>
            <a:r>
              <a:rPr lang="es-PE" dirty="0" err="1" smtClean="0">
                <a:latin typeface="+mn-lt"/>
                <a:cs typeface="Arial" pitchFamily="34" charset="0"/>
              </a:rPr>
              <a:t>Bs.As</a:t>
            </a:r>
            <a:r>
              <a:rPr lang="es-PE" dirty="0" smtClean="0">
                <a:latin typeface="+mn-lt"/>
                <a:cs typeface="Arial" pitchFamily="34" charset="0"/>
              </a:rPr>
              <a:t>. Argentina.       2008-2009.</a:t>
            </a:r>
            <a:r>
              <a:rPr lang="es-PE" b="1" dirty="0" smtClean="0">
                <a:latin typeface="+mn-lt"/>
                <a:cs typeface="Arial" pitchFamily="34" charset="0"/>
              </a:rPr>
              <a:t> </a:t>
            </a:r>
            <a:r>
              <a:rPr lang="es-AR" dirty="0" smtClean="0">
                <a:latin typeface="+mn-lt"/>
                <a:cs typeface="Arial" pitchFamily="34" charset="0"/>
              </a:rPr>
              <a:t/>
            </a:r>
            <a:br>
              <a:rPr lang="es-AR" dirty="0" smtClean="0">
                <a:latin typeface="+mn-lt"/>
                <a:cs typeface="Arial" pitchFamily="34" charset="0"/>
              </a:rPr>
            </a:br>
            <a:r>
              <a:rPr lang="es-PE" sz="3000" b="1" u="sng" dirty="0" smtClean="0">
                <a:latin typeface="+mn-lt"/>
                <a:cs typeface="Arial" pitchFamily="34" charset="0"/>
              </a:rPr>
              <a:t>Autores:</a:t>
            </a:r>
            <a:r>
              <a:rPr lang="es-PE" sz="3000" dirty="0" smtClean="0">
                <a:latin typeface="+mn-lt"/>
                <a:cs typeface="Arial" pitchFamily="34" charset="0"/>
              </a:rPr>
              <a:t>  Lic. María Laura </a:t>
            </a:r>
            <a:r>
              <a:rPr lang="es-PE" sz="3000" dirty="0" err="1" smtClean="0">
                <a:latin typeface="+mn-lt"/>
                <a:cs typeface="Arial" pitchFamily="34" charset="0"/>
              </a:rPr>
              <a:t>Laguarde</a:t>
            </a:r>
            <a:r>
              <a:rPr lang="es-PE" sz="3000" dirty="0" smtClean="0">
                <a:latin typeface="+mn-lt"/>
                <a:cs typeface="Arial" pitchFamily="34" charset="0"/>
              </a:rPr>
              <a:t> - Lic. Rubens Ramón </a:t>
            </a:r>
            <a:r>
              <a:rPr lang="es-PE" sz="3000" smtClean="0">
                <a:latin typeface="+mn-lt"/>
                <a:cs typeface="Arial" pitchFamily="34" charset="0"/>
              </a:rPr>
              <a:t>Méndez </a:t>
            </a:r>
            <a:r>
              <a:rPr lang="es-PE" sz="3000" smtClean="0">
                <a:latin typeface="+mn-lt"/>
                <a:cs typeface="Arial" pitchFamily="34" charset="0"/>
              </a:rPr>
              <a:t>- </a:t>
            </a:r>
            <a:r>
              <a:rPr lang="es-PE" sz="3000" dirty="0" smtClean="0">
                <a:latin typeface="+mn-lt"/>
                <a:cs typeface="Arial" pitchFamily="34" charset="0"/>
              </a:rPr>
              <a:t>Lic. Verónica </a:t>
            </a:r>
            <a:r>
              <a:rPr lang="es-PE" sz="3000" dirty="0" err="1" smtClean="0">
                <a:latin typeface="+mn-lt"/>
                <a:cs typeface="Arial" pitchFamily="34" charset="0"/>
              </a:rPr>
              <a:t>Gauchi</a:t>
            </a:r>
            <a:r>
              <a:rPr lang="es-PE" sz="3000" dirty="0" smtClean="0">
                <a:latin typeface="+mn-lt"/>
                <a:cs typeface="Arial" pitchFamily="34" charset="0"/>
              </a:rPr>
              <a:t> - </a:t>
            </a:r>
            <a:r>
              <a:rPr lang="es-PE" sz="3000" dirty="0" smtClean="0"/>
              <a:t>Olga </a:t>
            </a:r>
            <a:r>
              <a:rPr lang="es-PE" sz="3000" dirty="0" err="1" smtClean="0"/>
              <a:t>Peluchi</a:t>
            </a:r>
            <a:r>
              <a:rPr lang="es-PE" sz="3000" dirty="0" smtClean="0"/>
              <a:t> - Oscar Fernández</a:t>
            </a:r>
            <a:r>
              <a:rPr lang="es-PE" sz="3200" dirty="0" smtClean="0"/>
              <a:t>.</a:t>
            </a:r>
            <a:r>
              <a:rPr lang="es-PE" sz="3200" dirty="0" smtClean="0">
                <a:latin typeface="+mn-lt"/>
                <a:cs typeface="Arial" pitchFamily="34" charset="0"/>
              </a:rPr>
              <a:t> </a:t>
            </a:r>
            <a:endParaRPr lang="es-AR" sz="3200" dirty="0" smtClean="0">
              <a:latin typeface="+mn-lt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3438" y="714375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1 Título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417637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AR" smtClean="0"/>
              <a:t>Riesgos del ambiente físico </a:t>
            </a:r>
            <a:r>
              <a:rPr lang="es-AR" sz="4000" smtClean="0"/>
              <a:t>Percepción de los trabajadores</a:t>
            </a:r>
          </a:p>
        </p:txBody>
      </p:sp>
      <p:graphicFrame>
        <p:nvGraphicFramePr>
          <p:cNvPr id="2050" name="4 Marcador de contenido"/>
          <p:cNvGraphicFramePr>
            <a:graphicFrameLocks noGrp="1"/>
          </p:cNvGraphicFramePr>
          <p:nvPr>
            <p:ph idx="1"/>
          </p:nvPr>
        </p:nvGraphicFramePr>
        <p:xfrm>
          <a:off x="881063" y="1857375"/>
          <a:ext cx="7324725" cy="4525963"/>
        </p:xfrm>
        <a:graphic>
          <a:graphicData uri="http://schemas.openxmlformats.org/presentationml/2006/ole">
            <p:oleObj spid="_x0000_s2050" name="Gráfico" r:id="rId4" imgW="7078929" imgH="4373788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Título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29625" cy="2071687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AR" smtClean="0"/>
              <a:t>Riesgos del ambiente químico/biologico</a:t>
            </a:r>
            <a:br>
              <a:rPr lang="es-AR" smtClean="0"/>
            </a:br>
            <a:r>
              <a:rPr lang="es-AR" smtClean="0"/>
              <a:t> </a:t>
            </a:r>
            <a:r>
              <a:rPr lang="es-AR" sz="4000" smtClean="0"/>
              <a:t>Percepción de los trabajadores</a:t>
            </a:r>
          </a:p>
        </p:txBody>
      </p:sp>
      <p:graphicFrame>
        <p:nvGraphicFramePr>
          <p:cNvPr id="307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50" y="2500313"/>
          <a:ext cx="8443913" cy="4025900"/>
        </p:xfrm>
        <a:graphic>
          <a:graphicData uri="http://schemas.openxmlformats.org/presentationml/2006/ole">
            <p:oleObj spid="_x0000_s3074" r:id="rId4" imgW="8443692" imgH="438340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85875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PE" smtClean="0">
                <a:latin typeface="Arial" charset="0"/>
                <a:cs typeface="Arial" charset="0"/>
              </a:rPr>
              <a:t>Posibles riesgos a los que se encuentran expuestos </a:t>
            </a:r>
            <a:endParaRPr lang="es-AR" smtClean="0">
              <a:latin typeface="Arial" charset="0"/>
              <a:cs typeface="Arial" charset="0"/>
            </a:endParaRPr>
          </a:p>
        </p:txBody>
      </p:sp>
      <p:sp>
        <p:nvSpPr>
          <p:cNvPr id="27651" name="2 Marcador de contenido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52863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La infraestructura edilicia, techos</a:t>
            </a:r>
            <a:endParaRPr lang="es-AR" sz="30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Las deficiencias en el espacio para albergar el material</a:t>
            </a:r>
            <a:endParaRPr lang="es-AR" sz="30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Medidas de seguridad inadecuadas</a:t>
            </a:r>
            <a:endParaRPr lang="es-AR" sz="30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Riesgos químicos, polvillo</a:t>
            </a:r>
            <a:endParaRPr lang="es-AR" sz="30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Riesgos biológicos provocados por condiciones de suciedad o características propias del material, contacto con hongos, ácaros y pulgas.</a:t>
            </a:r>
            <a:endParaRPr lang="es-AR" sz="30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Riesgos físicos, iluminación artificial</a:t>
            </a:r>
            <a:endParaRPr lang="es-AR" sz="3000" smtClean="0">
              <a:latin typeface="Arial" charset="0"/>
              <a:cs typeface="Arial" charset="0"/>
            </a:endParaRPr>
          </a:p>
          <a:p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Rectángulo"/>
          <p:cNvSpPr>
            <a:spLocks noChangeArrowheads="1"/>
          </p:cNvSpPr>
          <p:nvPr/>
        </p:nvSpPr>
        <p:spPr bwMode="auto">
          <a:xfrm>
            <a:off x="428625" y="857250"/>
            <a:ext cx="821531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PE" sz="3000"/>
              <a:t>En relación a la tecnología utilizada y a los medios de alcance y transporte del material, si bien no pueden mencionarse como probables indicadores de riesgo debido a la frecuencia de uso, son interesantes los datos aportados por los encuestados y deberían tenerse en cuenta para su modificación. </a:t>
            </a:r>
            <a:endParaRPr lang="es-AR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ctrTitle"/>
          </p:nvPr>
        </p:nvSpPr>
        <p:spPr>
          <a:xfrm>
            <a:off x="642938" y="285750"/>
            <a:ext cx="7858125" cy="11430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s-PE" smtClean="0">
                <a:latin typeface="Arial" charset="0"/>
                <a:cs typeface="Arial" charset="0"/>
              </a:rPr>
              <a:t>Objetivos</a:t>
            </a:r>
            <a:endParaRPr lang="es-AR" smtClean="0">
              <a:latin typeface="Arial" charset="0"/>
              <a:cs typeface="Arial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38" y="1571625"/>
            <a:ext cx="7786687" cy="500062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PE" sz="11200" dirty="0" smtClean="0">
                <a:latin typeface="Arial" pitchFamily="34" charset="0"/>
                <a:cs typeface="Arial" pitchFamily="34" charset="0"/>
              </a:rPr>
              <a:t> </a:t>
            </a:r>
            <a:endParaRPr lang="es-AR" sz="11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PE" sz="11200" dirty="0" smtClean="0">
                <a:latin typeface="Arial" pitchFamily="34" charset="0"/>
                <a:cs typeface="Arial" pitchFamily="34" charset="0"/>
              </a:rPr>
              <a:t>Explorar acerca de las condiciones del medio ambiente de trabajo de los bibliotecarios.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11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PE" sz="11200" dirty="0" smtClean="0">
                <a:latin typeface="Arial" pitchFamily="34" charset="0"/>
                <a:cs typeface="Arial" pitchFamily="34" charset="0"/>
              </a:rPr>
              <a:t>Explorar la percepción de los trabajadores de bibliotecas acerca de las condiciones de  su medio ambiente de trabajo.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11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PE" sz="11200" dirty="0" smtClean="0">
                <a:latin typeface="Arial" pitchFamily="34" charset="0"/>
                <a:cs typeface="Arial" pitchFamily="34" charset="0"/>
              </a:rPr>
              <a:t>Comparar los datos obtenidos para establecer cuales condiciones ambientales pueden llegar a influir en la valoración de riesgo de los bibliotecarios.</a:t>
            </a:r>
            <a:endParaRPr lang="es-AR" sz="11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6700" dirty="0" smtClean="0">
                <a:latin typeface="Arial" pitchFamily="34" charset="0"/>
                <a:cs typeface="Arial" pitchFamily="34" charset="0"/>
              </a:rPr>
              <a:t> </a:t>
            </a:r>
            <a:endParaRPr lang="es-AR" sz="67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54112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s-PE" smtClean="0">
                <a:latin typeface="Arial" charset="0"/>
                <a:cs typeface="Arial" charset="0"/>
              </a:rPr>
              <a:t>Fuentes de datos</a:t>
            </a:r>
            <a:endParaRPr lang="es-AR" smtClean="0">
              <a:latin typeface="Arial" charset="0"/>
              <a:cs typeface="Arial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PE" dirty="0" smtClean="0">
                <a:latin typeface="Arial" pitchFamily="34" charset="0"/>
                <a:cs typeface="Arial" pitchFamily="34" charset="0"/>
              </a:rPr>
              <a:t>Para la recolección de datos se utilizan dos métodos: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s-PE" dirty="0" smtClean="0">
                <a:latin typeface="Arial" pitchFamily="34" charset="0"/>
                <a:cs typeface="Arial" pitchFamily="34" charset="0"/>
              </a:rPr>
              <a:t>la observación directa, observación y análisis critico de las condiciones ambientales existentes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s-PE" dirty="0" smtClean="0">
                <a:latin typeface="Arial" pitchFamily="34" charset="0"/>
                <a:cs typeface="Arial" pitchFamily="34" charset="0"/>
              </a:rPr>
              <a:t>administración y análisis de los datos relevados en una encuesta de percepción de los bibliotecarios en relación a su medio ambiente de trabajo.  </a:t>
            </a:r>
            <a:endParaRPr lang="es-AR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s-AR" smtClean="0">
                <a:latin typeface="Arial" charset="0"/>
                <a:cs typeface="Arial" charset="0"/>
              </a:rPr>
              <a:t>Unidad de análisis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PE" sz="9600" b="1" dirty="0" smtClean="0">
                <a:latin typeface="Arial" pitchFamily="34" charset="0"/>
                <a:cs typeface="Arial" pitchFamily="34" charset="0"/>
              </a:rPr>
              <a:t>Para la observación directa: 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se seleccionaron como unidad de análisis una biblioteca representativa de cada zona, en relación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a la cantidad de usuarios, movimiento de los mismos y colección existente. 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 Con respecto a su ubicación en la ciudad, dos de ellas con características urbanas y una </a:t>
            </a:r>
            <a:r>
              <a:rPr lang="es-PE" sz="9600" dirty="0" err="1" smtClean="0">
                <a:latin typeface="Arial" pitchFamily="34" charset="0"/>
                <a:cs typeface="Arial" pitchFamily="34" charset="0"/>
              </a:rPr>
              <a:t>semiurbana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. Las bibliotecas observadas fueron:</a:t>
            </a:r>
            <a:endParaRPr lang="es-AR" sz="96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PE" sz="9600" dirty="0" smtClean="0">
                <a:latin typeface="Arial" pitchFamily="34" charset="0"/>
                <a:cs typeface="Arial" pitchFamily="34" charset="0"/>
              </a:rPr>
              <a:t>	Bibliotecas públicas municipales Gral. Belgrano</a:t>
            </a:r>
            <a:r>
              <a:rPr lang="es-AR" sz="9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 Leopoldo </a:t>
            </a:r>
            <a:r>
              <a:rPr lang="es-PE" sz="9600" dirty="0" err="1" smtClean="0">
                <a:latin typeface="Arial" pitchFamily="34" charset="0"/>
                <a:cs typeface="Arial" pitchFamily="34" charset="0"/>
              </a:rPr>
              <a:t>Lugones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 y Revolución de Mayo.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96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PE" sz="9600" b="1" dirty="0" smtClean="0">
                <a:latin typeface="Arial" pitchFamily="34" charset="0"/>
                <a:cs typeface="Arial" pitchFamily="34" charset="0"/>
              </a:rPr>
              <a:t>Para la encuesta: 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se distribuyo y recogió en el mismo periodo de tiempo en todas las bibliotecas públicas municipales, al personal  bibliotecario que se encontraba presente en el 2008-2009. </a:t>
            </a:r>
            <a:r>
              <a:rPr lang="es-PE" sz="9600" dirty="0" err="1" smtClean="0">
                <a:latin typeface="Arial" pitchFamily="34" charset="0"/>
                <a:cs typeface="Arial" pitchFamily="34" charset="0"/>
              </a:rPr>
              <a:t>Encuestandose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 el 89% de la </a:t>
            </a:r>
            <a:r>
              <a:rPr lang="es-PE" sz="9600" dirty="0" err="1" smtClean="0">
                <a:latin typeface="Arial" pitchFamily="34" charset="0"/>
                <a:cs typeface="Arial" pitchFamily="34" charset="0"/>
              </a:rPr>
              <a:t>poblacion</a:t>
            </a:r>
            <a:r>
              <a:rPr lang="es-PE" sz="9600" dirty="0" smtClean="0">
                <a:latin typeface="Arial" pitchFamily="34" charset="0"/>
                <a:cs typeface="Arial" pitchFamily="34" charset="0"/>
              </a:rPr>
              <a:t> distribuida entre 33 bibliotecas (municipales y protegidas).</a:t>
            </a:r>
            <a:endParaRPr lang="es-AR" sz="96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285750" y="214313"/>
            <a:ext cx="8643938" cy="1417637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s-AR" smtClean="0"/>
              <a:t>Riesgos tecnológicos y de seguridad</a:t>
            </a:r>
            <a:br>
              <a:rPr lang="es-AR" smtClean="0"/>
            </a:br>
            <a:r>
              <a:rPr lang="es-AR" smtClean="0"/>
              <a:t> </a:t>
            </a:r>
            <a:r>
              <a:rPr lang="es-AR" sz="4000" smtClean="0"/>
              <a:t>Datos de la observación directa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5257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s-MX" sz="3000" b="1" smtClean="0">
                <a:latin typeface="Arial" charset="0"/>
                <a:cs typeface="Arial" charset="0"/>
              </a:rPr>
              <a:t>Locales de trabajo</a:t>
            </a:r>
          </a:p>
          <a:p>
            <a:pPr eaLnBrk="1" hangingPunct="1"/>
            <a:r>
              <a:rPr lang="es-AR" sz="3000" smtClean="0">
                <a:latin typeface="Arial" charset="0"/>
                <a:cs typeface="Arial" charset="0"/>
              </a:rPr>
              <a:t> Deficiencias en techos y en los espacios de circulación en el sector de estanterías, </a:t>
            </a:r>
            <a:r>
              <a:rPr lang="es-PE" sz="3000" smtClean="0">
                <a:latin typeface="Arial" charset="0"/>
                <a:cs typeface="Arial" charset="0"/>
              </a:rPr>
              <a:t>en el espacio administrativo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s-PE" sz="3000" b="1" smtClean="0">
                <a:latin typeface="Arial" charset="0"/>
                <a:cs typeface="Arial" charset="0"/>
              </a:rPr>
              <a:t>Medios técnicos y de desplazamiento y manipulación del material</a:t>
            </a:r>
          </a:p>
          <a:p>
            <a:pPr algn="just" eaLnBrk="1" hangingPunct="1"/>
            <a:r>
              <a:rPr lang="es-PE" sz="3000" smtClean="0">
                <a:latin typeface="Arial" charset="0"/>
                <a:cs typeface="Arial" charset="0"/>
              </a:rPr>
              <a:t>Medios técnicos básicos y desactualizados. Mediana  frecuencia de uso. Escasos medios de transporte y/o alcance para manipulación de material. </a:t>
            </a:r>
            <a:endParaRPr lang="es-AR" sz="3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Marcador de contenido"/>
          <p:cNvSpPr>
            <a:spLocks noGrp="1"/>
          </p:cNvSpPr>
          <p:nvPr>
            <p:ph idx="4294967295"/>
          </p:nvPr>
        </p:nvSpPr>
        <p:spPr>
          <a:xfrm>
            <a:off x="428625" y="500063"/>
            <a:ext cx="8229600" cy="600075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MX" sz="3000" b="1" smtClean="0">
                <a:latin typeface="Arial" charset="0"/>
                <a:cs typeface="Arial" charset="0"/>
              </a:rPr>
              <a:t>Medidas de seguridad</a:t>
            </a:r>
            <a:endParaRPr lang="es-MX" sz="3000" smtClean="0">
              <a:latin typeface="Arial" charset="0"/>
              <a:cs typeface="Arial" charset="0"/>
            </a:endParaRPr>
          </a:p>
          <a:p>
            <a:pPr algn="just"/>
            <a:r>
              <a:rPr lang="es-MX" sz="3000" smtClean="0">
                <a:latin typeface="Arial" charset="0"/>
                <a:cs typeface="Arial" charset="0"/>
              </a:rPr>
              <a:t>Las instalaciones de electricidad no se adecuan a las normas de seguridad establecidas</a:t>
            </a:r>
            <a:endParaRPr lang="es-PE" sz="3000" smtClean="0">
              <a:latin typeface="Arial" charset="0"/>
              <a:cs typeface="Arial" charset="0"/>
            </a:endParaRPr>
          </a:p>
          <a:p>
            <a:pPr algn="just"/>
            <a:r>
              <a:rPr lang="es-MX" sz="3000" smtClean="0">
                <a:latin typeface="Arial" charset="0"/>
                <a:cs typeface="Arial" charset="0"/>
              </a:rPr>
              <a:t>Las medidas de seguridad para casos de emergencia no son las adecuadas (matafuegos, salidas de emergencia, señalización, alarmas contra incendios, plan de evacuación, simulacros) , sin condiciones adecuadas de mantenimiento.</a:t>
            </a:r>
          </a:p>
          <a:p>
            <a:r>
              <a:rPr lang="es-PE" sz="3000" smtClean="0">
                <a:latin typeface="Arial" charset="0"/>
                <a:cs typeface="Arial" charset="0"/>
              </a:rPr>
              <a:t>Los planes de evacuación y simulacros son inexistentes.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42875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AR" smtClean="0">
                <a:latin typeface="Arial" charset="0"/>
                <a:cs typeface="Arial" charset="0"/>
              </a:rPr>
              <a:t>Riesgos  del ambiente físico</a:t>
            </a:r>
            <a:br>
              <a:rPr lang="es-AR" smtClean="0">
                <a:latin typeface="Arial" charset="0"/>
                <a:cs typeface="Arial" charset="0"/>
              </a:rPr>
            </a:br>
            <a:r>
              <a:rPr lang="es-AR" smtClean="0">
                <a:latin typeface="Arial" charset="0"/>
                <a:cs typeface="Arial" charset="0"/>
              </a:rPr>
              <a:t> </a:t>
            </a:r>
            <a:r>
              <a:rPr lang="es-AR" sz="4000" smtClean="0">
                <a:latin typeface="Arial" charset="0"/>
                <a:cs typeface="Arial" charset="0"/>
              </a:rPr>
              <a:t>Datos de la observación directa</a:t>
            </a:r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357188" y="2000250"/>
            <a:ext cx="8572500" cy="42148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PE" sz="3000" smtClean="0">
                <a:latin typeface="Arial" charset="0"/>
                <a:cs typeface="Arial" charset="0"/>
              </a:rPr>
              <a:t>La iluminación natural y artificial es insuficiente,  en relación a la actividad que se desarrolla. </a:t>
            </a:r>
          </a:p>
          <a:p>
            <a:pPr algn="just">
              <a:buFont typeface="Wingdings" pitchFamily="2" charset="2"/>
              <a:buChar char="Ø"/>
            </a:pPr>
            <a:endParaRPr lang="es-PE" sz="300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MX" sz="3000" smtClean="0">
                <a:latin typeface="Arial" charset="0"/>
                <a:cs typeface="Arial" charset="0"/>
              </a:rPr>
              <a:t>La ventilación se realiza de forma natural, siendo la misma insuficiente debido a la circulación de gente y a las dimensiones del local.</a:t>
            </a:r>
            <a:endParaRPr lang="es-AR" sz="3000" smtClean="0">
              <a:latin typeface="Arial" charset="0"/>
              <a:cs typeface="Arial" charset="0"/>
            </a:endParaRPr>
          </a:p>
          <a:p>
            <a:endParaRPr lang="es-A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>
          <a:xfrm>
            <a:off x="357188" y="142875"/>
            <a:ext cx="8372475" cy="1857375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AR" smtClean="0">
                <a:latin typeface="Arial" charset="0"/>
                <a:cs typeface="Arial" charset="0"/>
              </a:rPr>
              <a:t>Riesgos del ambiente químico/biologico</a:t>
            </a:r>
            <a:br>
              <a:rPr lang="es-AR" smtClean="0">
                <a:latin typeface="Arial" charset="0"/>
                <a:cs typeface="Arial" charset="0"/>
              </a:rPr>
            </a:br>
            <a:r>
              <a:rPr lang="es-AR" smtClean="0">
                <a:latin typeface="Arial" charset="0"/>
                <a:cs typeface="Arial" charset="0"/>
              </a:rPr>
              <a:t> </a:t>
            </a:r>
            <a:r>
              <a:rPr lang="es-AR" sz="4000" smtClean="0">
                <a:latin typeface="Arial" charset="0"/>
                <a:cs typeface="Arial" charset="0"/>
              </a:rPr>
              <a:t>Datos de la observación directa</a:t>
            </a:r>
          </a:p>
        </p:txBody>
      </p:sp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357188" y="2143125"/>
            <a:ext cx="8429625" cy="4714875"/>
          </a:xfrm>
        </p:spPr>
        <p:txBody>
          <a:bodyPr/>
          <a:lstStyle/>
          <a:p>
            <a:pPr algn="just"/>
            <a:r>
              <a:rPr lang="es-PE" sz="3000" smtClean="0">
                <a:latin typeface="Arial" charset="0"/>
                <a:cs typeface="Arial" charset="0"/>
              </a:rPr>
              <a:t>De los posibles agentes químicos el único observado es el polvillo suspendido en el aire perteneciente al ambiente por la circulación de gente y el material que se manipula, como también su ubicación geográfica.</a:t>
            </a:r>
          </a:p>
          <a:p>
            <a:pPr algn="just"/>
            <a:r>
              <a:rPr lang="es-MX" sz="3000" smtClean="0">
                <a:latin typeface="Arial" charset="0"/>
                <a:cs typeface="Arial" charset="0"/>
              </a:rPr>
              <a:t>Del tipo de material se puede inferir la presencia de agentes biológicos no peligrosos (como ácaros, pulgas, bacterias, etc.) y comúnmente peligrosos (como arañas, roedores, etc.).</a:t>
            </a:r>
            <a:endParaRPr lang="es-AR" sz="3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1 Título"/>
          <p:cNvSpPr>
            <a:spLocks noGrp="1"/>
          </p:cNvSpPr>
          <p:nvPr>
            <p:ph type="title"/>
          </p:nvPr>
        </p:nvSpPr>
        <p:spPr>
          <a:xfrm>
            <a:off x="285750" y="214313"/>
            <a:ext cx="8643938" cy="1417637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AR" smtClean="0"/>
              <a:t>Riesgos Tecnológicos y de Seguridad </a:t>
            </a:r>
            <a:r>
              <a:rPr lang="es-AR" sz="4000" smtClean="0">
                <a:cs typeface="Arial" charset="0"/>
              </a:rPr>
              <a:t>Percepción</a:t>
            </a:r>
            <a:r>
              <a:rPr lang="es-AR" sz="4000" smtClean="0"/>
              <a:t> de los trabajadores</a:t>
            </a:r>
          </a:p>
        </p:txBody>
      </p:sp>
      <p:graphicFrame>
        <p:nvGraphicFramePr>
          <p:cNvPr id="1026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28625" y="1714500"/>
          <a:ext cx="8423275" cy="4857750"/>
        </p:xfrm>
        <a:graphic>
          <a:graphicData uri="http://schemas.openxmlformats.org/presentationml/2006/ole">
            <p:oleObj spid="_x0000_s1026" name="Gráfico" r:id="rId4" imgW="7078929" imgH="438156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520</Words>
  <Application>Microsoft Office PowerPoint</Application>
  <PresentationFormat>Presentación en pantalla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Tema de Office</vt:lpstr>
      <vt:lpstr>Gráfico</vt:lpstr>
      <vt:lpstr>Hoja de cálculo de Microsoft Office Excel 97-2003</vt:lpstr>
      <vt:lpstr>Condiciones y Medio Ambiente de Trabajo en las Bibliotecas: Un estudio de las condiciones ambientales y su percepción por parte de los trabajadores en Gral. Pueyrredón, Pcia. Bs.As. Argentina.       2008-2009.  Autores:  Lic. María Laura Laguarde - Lic. Rubens Ramón Méndez - Lic. Verónica Gauchi - Olga Peluchi - Oscar Fernández. </vt:lpstr>
      <vt:lpstr>Objetivos</vt:lpstr>
      <vt:lpstr>Fuentes de datos</vt:lpstr>
      <vt:lpstr>Unidad de análisis</vt:lpstr>
      <vt:lpstr>Riesgos tecnológicos y de seguridad  Datos de la observación directa</vt:lpstr>
      <vt:lpstr>Diapositiva 6</vt:lpstr>
      <vt:lpstr>Riesgos  del ambiente físico  Datos de la observación directa</vt:lpstr>
      <vt:lpstr>Riesgos del ambiente químico/biologico  Datos de la observación directa</vt:lpstr>
      <vt:lpstr>Riesgos Tecnológicos y de Seguridad Percepción de los trabajadores</vt:lpstr>
      <vt:lpstr>Riesgos del ambiente físico Percepción de los trabajadores</vt:lpstr>
      <vt:lpstr>Riesgos del ambiente químico/biologico  Percepción de los trabajadores</vt:lpstr>
      <vt:lpstr>Posibles riesgos a los que se encuentran expuestos 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</dc:title>
  <dc:creator>laura</dc:creator>
  <cp:lastModifiedBy>presenta</cp:lastModifiedBy>
  <cp:revision>71</cp:revision>
  <dcterms:created xsi:type="dcterms:W3CDTF">2011-10-25T22:44:31Z</dcterms:created>
  <dcterms:modified xsi:type="dcterms:W3CDTF">2011-11-11T16:52:05Z</dcterms:modified>
</cp:coreProperties>
</file>