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81" r:id="rId5"/>
    <p:sldId id="268" r:id="rId6"/>
    <p:sldId id="269" r:id="rId7"/>
    <p:sldId id="272" r:id="rId8"/>
    <p:sldId id="274" r:id="rId9"/>
    <p:sldId id="265" r:id="rId10"/>
    <p:sldId id="266" r:id="rId11"/>
    <p:sldId id="275" r:id="rId12"/>
    <p:sldId id="276" r:id="rId13"/>
    <p:sldId id="279" r:id="rId14"/>
    <p:sldId id="280" r:id="rId1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p:cViewPr>
        <p:scale>
          <a:sx n="77" d="100"/>
          <a:sy n="77" d="100"/>
        </p:scale>
        <p:origin x="-119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79463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599404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427314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32679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398239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83109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49756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92877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288544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132900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4AFED19-7C47-4740-953B-A3DA1FB2F85B}" type="datetimeFigureOut">
              <a:rPr lang="es-AR" smtClean="0"/>
              <a:t>09/10/2014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FD74B55F-7731-4BBF-A8C3-23000AC2DF99}" type="slidenum">
              <a:rPr lang="es-AR" smtClean="0"/>
              <a:t>‹Nº›</a:t>
            </a:fld>
            <a:endParaRPr lang="es-AR"/>
          </a:p>
        </p:txBody>
      </p:sp>
    </p:spTree>
    <p:extLst>
      <p:ext uri="{BB962C8B-B14F-4D97-AF65-F5344CB8AC3E}">
        <p14:creationId xmlns:p14="http://schemas.microsoft.com/office/powerpoint/2010/main" val="1415682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AFED19-7C47-4740-953B-A3DA1FB2F85B}" type="datetimeFigureOut">
              <a:rPr lang="es-AR" smtClean="0"/>
              <a:t>09/10/2014</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4B55F-7731-4BBF-A8C3-23000AC2DF99}" type="slidenum">
              <a:rPr lang="es-AR" smtClean="0"/>
              <a:t>‹Nº›</a:t>
            </a:fld>
            <a:endParaRPr lang="es-AR"/>
          </a:p>
        </p:txBody>
      </p:sp>
    </p:spTree>
    <p:extLst>
      <p:ext uri="{BB962C8B-B14F-4D97-AF65-F5344CB8AC3E}">
        <p14:creationId xmlns:p14="http://schemas.microsoft.com/office/powerpoint/2010/main" val="3477712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mailto:rafaelastefanizzi@hot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332656"/>
            <a:ext cx="7992888" cy="1200329"/>
          </a:xfrm>
          <a:prstGeom prst="rect">
            <a:avLst/>
          </a:prstGeom>
          <a:noFill/>
        </p:spPr>
        <p:txBody>
          <a:bodyPr wrap="square" lIns="91440" tIns="45720" rIns="91440" bIns="45720">
            <a:spAutoFit/>
          </a:bodyPr>
          <a:lstStyle/>
          <a:p>
            <a:pPr algn="ctr"/>
            <a:endParaRPr lang="es-ES" b="1" i="1" dirty="0" smtClean="0">
              <a:solidFill>
                <a:srgbClr val="7030A0"/>
              </a:solidFill>
            </a:endParaRPr>
          </a:p>
          <a:p>
            <a:pPr algn="ctr"/>
            <a:r>
              <a:rPr lang="es-ES" b="1" i="1" dirty="0" smtClean="0">
                <a:solidFill>
                  <a:srgbClr val="7030A0"/>
                </a:solidFill>
              </a:rPr>
              <a:t>V Jornada “Temas Actuales en Bibliotecología”. Centro Médico de Mar del Plata</a:t>
            </a:r>
            <a:br>
              <a:rPr lang="es-ES" b="1" i="1" dirty="0" smtClean="0">
                <a:solidFill>
                  <a:srgbClr val="7030A0"/>
                </a:solidFill>
              </a:rPr>
            </a:br>
            <a:r>
              <a:rPr lang="es-ES" b="1" i="1" dirty="0" smtClean="0">
                <a:solidFill>
                  <a:srgbClr val="7030A0"/>
                </a:solidFill>
              </a:rPr>
              <a:t>31 de octubre de 2014, Mar del Plata, Argentina</a:t>
            </a:r>
            <a:br>
              <a:rPr lang="es-ES" b="1" i="1" dirty="0" smtClean="0">
                <a:solidFill>
                  <a:srgbClr val="7030A0"/>
                </a:solidFill>
              </a:rPr>
            </a:br>
            <a:endParaRPr lang="es-ES"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
        <p:nvSpPr>
          <p:cNvPr id="7" name="Rectangle 1"/>
          <p:cNvSpPr>
            <a:spLocks noChangeArrowheads="1"/>
          </p:cNvSpPr>
          <p:nvPr/>
        </p:nvSpPr>
        <p:spPr bwMode="auto">
          <a:xfrm>
            <a:off x="899592" y="1991475"/>
            <a:ext cx="748883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3600" b="1" i="0" u="none" strike="noStrike" cap="none" normalizeH="0" baseline="0" dirty="0" smtClean="0">
                <a:ln>
                  <a:noFill/>
                </a:ln>
                <a:solidFill>
                  <a:schemeClr val="tx1"/>
                </a:solidFill>
                <a:effectLst>
                  <a:outerShdw blurRad="38100" dist="38100" dir="2700000" algn="tl">
                    <a:srgbClr val="000000">
                      <a:alpha val="43137"/>
                    </a:srgbClr>
                  </a:outerShdw>
                </a:effectLst>
                <a:latin typeface="+mj-lt"/>
                <a:ea typeface="Times New Roman" pitchFamily="18" charset="0"/>
                <a:cs typeface="Arial" pitchFamily="34" charset="0"/>
              </a:rPr>
              <a:t>Bibliotecas hospitalarias</a:t>
            </a:r>
            <a:r>
              <a:rPr kumimoji="0" lang="es-AR" sz="3600" b="1" i="0" u="none" strike="noStrike" cap="none" normalizeH="0" baseline="0" dirty="0" smtClean="0">
                <a:ln>
                  <a:noFill/>
                </a:ln>
                <a:solidFill>
                  <a:schemeClr val="tx1"/>
                </a:solidFill>
                <a:effectLst>
                  <a:outerShdw blurRad="38100" dist="38100" dir="2700000" algn="tl">
                    <a:srgbClr val="000000">
                      <a:alpha val="43137"/>
                    </a:srgbClr>
                  </a:outerShdw>
                </a:effectLst>
                <a:latin typeface="+mj-lt"/>
                <a:ea typeface="Times New Roman" pitchFamily="18" charset="0"/>
                <a:cs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AR" sz="3600" b="1" i="0" u="none" strike="noStrike" cap="none" normalizeH="0" baseline="0" dirty="0" smtClean="0">
                <a:ln>
                  <a:noFill/>
                </a:ln>
                <a:solidFill>
                  <a:schemeClr val="tx1"/>
                </a:solidFill>
                <a:effectLst>
                  <a:outerShdw blurRad="38100" dist="38100" dir="2700000" algn="tl">
                    <a:srgbClr val="000000">
                      <a:alpha val="43137"/>
                    </a:srgbClr>
                  </a:outerShdw>
                </a:effectLst>
                <a:latin typeface="+mj-lt"/>
                <a:ea typeface="Times New Roman" pitchFamily="18" charset="0"/>
                <a:cs typeface="Arial" pitchFamily="34" charset="0"/>
              </a:rPr>
              <a:t>lectura y actividades para niños en la ciudad de La Plata</a:t>
            </a:r>
          </a:p>
        </p:txBody>
      </p:sp>
      <p:sp>
        <p:nvSpPr>
          <p:cNvPr id="10" name="9 Rectángulo"/>
          <p:cNvSpPr/>
          <p:nvPr/>
        </p:nvSpPr>
        <p:spPr>
          <a:xfrm>
            <a:off x="6245308" y="4147339"/>
            <a:ext cx="1999100" cy="369332"/>
          </a:xfrm>
          <a:prstGeom prst="rect">
            <a:avLst/>
          </a:prstGeom>
        </p:spPr>
        <p:txBody>
          <a:bodyPr wrap="square">
            <a:spAutoFit/>
          </a:bodyPr>
          <a:lstStyle/>
          <a:p>
            <a:pPr lvl="0" algn="ctr"/>
            <a:r>
              <a:rPr lang="es-AR" b="1" dirty="0" smtClean="0"/>
              <a:t>Rafaela </a:t>
            </a:r>
            <a:r>
              <a:rPr lang="es-AR" b="1" dirty="0" err="1" smtClean="0"/>
              <a:t>Stefanizzi</a:t>
            </a:r>
            <a:endParaRPr lang="es-ES" b="1" spc="50" dirty="0">
              <a:ln w="13500">
                <a:solidFill>
                  <a:srgbClr val="4F81BD">
                    <a:shade val="2500"/>
                    <a:alpha val="6500"/>
                  </a:srgbClr>
                </a:solidFill>
                <a:prstDash val="solid"/>
              </a:ln>
              <a:solidFill>
                <a:srgbClr val="4F81BD">
                  <a:tint val="3000"/>
                  <a:alpha val="95000"/>
                </a:srgbClr>
              </a:solidFill>
              <a:effectLst>
                <a:innerShdw blurRad="50900" dist="38500" dir="13500000">
                  <a:srgbClr val="000000">
                    <a:alpha val="60000"/>
                  </a:srgbClr>
                </a:innerShdw>
              </a:effectLst>
            </a:endParaRPr>
          </a:p>
        </p:txBody>
      </p:sp>
      <p:sp>
        <p:nvSpPr>
          <p:cNvPr id="13" name="12 Rectángulo"/>
          <p:cNvSpPr/>
          <p:nvPr/>
        </p:nvSpPr>
        <p:spPr>
          <a:xfrm>
            <a:off x="1979712" y="4942909"/>
            <a:ext cx="6264696" cy="646331"/>
          </a:xfrm>
          <a:prstGeom prst="rect">
            <a:avLst/>
          </a:prstGeom>
        </p:spPr>
        <p:txBody>
          <a:bodyPr wrap="square">
            <a:spAutoFit/>
          </a:bodyPr>
          <a:lstStyle/>
          <a:p>
            <a:pPr lvl="0" algn="ctr"/>
            <a:r>
              <a:rPr lang="es-AR" dirty="0"/>
              <a:t>Departamento de Bibliotecología, Facultad de Humanidades y Ciencias de la Educación, Universidad Nacional de La </a:t>
            </a:r>
            <a:r>
              <a:rPr lang="es-AR" dirty="0" smtClean="0"/>
              <a:t>Plata</a:t>
            </a:r>
            <a:endParaRPr lang="es-ES" sz="5400" b="1" spc="50" dirty="0">
              <a:ln w="13500">
                <a:solidFill>
                  <a:srgbClr val="4F81BD">
                    <a:shade val="2500"/>
                    <a:alpha val="6500"/>
                  </a:srgbClr>
                </a:solidFill>
                <a:prstDash val="solid"/>
              </a:ln>
              <a:solidFill>
                <a:srgbClr val="4F81BD">
                  <a:tint val="3000"/>
                  <a:alpha val="95000"/>
                </a:srgb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200358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32519" y="260648"/>
            <a:ext cx="7214655" cy="4093428"/>
          </a:xfrm>
          <a:prstGeom prst="rect">
            <a:avLst/>
          </a:prstGeom>
          <a:noFill/>
        </p:spPr>
        <p:txBody>
          <a:bodyPr wrap="square" lIns="91440" tIns="45720" rIns="91440" bIns="45720">
            <a:spAutoFit/>
          </a:bodyPr>
          <a:lstStyle/>
          <a:p>
            <a:pPr marL="457200" indent="-457200">
              <a:buBlip>
                <a:blip r:embed="rId2"/>
              </a:buBlip>
            </a:pPr>
            <a:r>
              <a:rPr lang="es-AR" sz="2600" dirty="0" smtClean="0"/>
              <a:t>Para Velasco (2004) los bibliotecarios que trabajan en estas bibliotecas deben poseer una preparación especial para tratar con personas con enfermedades, a veces muy complejas, es muy común que en ellas colaboren voluntarios que si bien no tienen una formación académica, cumplen funciones vinculadas a las de un </a:t>
            </a:r>
            <a:r>
              <a:rPr lang="es-AR" sz="2600" dirty="0" smtClean="0"/>
              <a:t>bibliotecario</a:t>
            </a:r>
            <a:r>
              <a:rPr lang="es-AR" sz="2600" dirty="0" smtClean="0"/>
              <a:t>.</a:t>
            </a:r>
          </a:p>
          <a:p>
            <a:endParaRPr lang="es-AR" sz="2600" dirty="0" smtClean="0"/>
          </a:p>
          <a:p>
            <a:pPr marL="457200" indent="-457200">
              <a:buBlip>
                <a:blip r:embed="rId2"/>
              </a:buBlip>
            </a:pPr>
            <a:endParaRPr lang="es-AR" sz="2600" dirty="0" smtClean="0"/>
          </a:p>
        </p:txBody>
      </p:sp>
      <p:sp>
        <p:nvSpPr>
          <p:cNvPr id="3" name="2 Rectángulo"/>
          <p:cNvSpPr/>
          <p:nvPr/>
        </p:nvSpPr>
        <p:spPr>
          <a:xfrm>
            <a:off x="832519" y="3717032"/>
            <a:ext cx="7339881" cy="2893100"/>
          </a:xfrm>
          <a:prstGeom prst="rect">
            <a:avLst/>
          </a:prstGeom>
          <a:noFill/>
        </p:spPr>
        <p:txBody>
          <a:bodyPr wrap="square" lIns="91440" tIns="45720" rIns="91440" bIns="45720">
            <a:spAutoFit/>
          </a:bodyPr>
          <a:lstStyle/>
          <a:p>
            <a:pPr marL="457200" indent="-457200">
              <a:buBlip>
                <a:blip r:embed="rId2"/>
              </a:buBlip>
            </a:pPr>
            <a:r>
              <a:rPr lang="es-AR" sz="2600" dirty="0"/>
              <a:t>Ferreira (2003, p.42) señala que el papel que desempeña el bibliotecario dentro de la actividad de Biblioterapia es sumamente discutido por diversos autores, algunos consideran que debe tener una preparación en otro campo científico como: medicina, psicología o educación.</a:t>
            </a:r>
            <a:br>
              <a:rPr lang="es-AR" sz="2600" dirty="0"/>
            </a:br>
            <a:r>
              <a:rPr lang="es-AR" sz="2600" dirty="0"/>
              <a:t> </a:t>
            </a:r>
            <a:endParaRPr lang="es-ES" sz="26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214972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88640"/>
            <a:ext cx="7772400" cy="1008113"/>
          </a:xfrm>
        </p:spPr>
        <p:txBody>
          <a:bodyPr>
            <a:normAutofit/>
          </a:bodyPr>
          <a:lstStyle/>
          <a:p>
            <a:r>
              <a:rPr lang="es-AR" sz="3000" b="1" dirty="0" smtClean="0"/>
              <a:t>Pautas que debe cumplir el bibliotecario para realizar la biblioterapia </a:t>
            </a:r>
            <a:endParaRPr lang="es-AR" sz="3000" b="1" dirty="0"/>
          </a:p>
        </p:txBody>
      </p:sp>
      <p:sp>
        <p:nvSpPr>
          <p:cNvPr id="3" name="2 Subtítulo"/>
          <p:cNvSpPr>
            <a:spLocks noGrp="1"/>
          </p:cNvSpPr>
          <p:nvPr>
            <p:ph type="subTitle" idx="1"/>
          </p:nvPr>
        </p:nvSpPr>
        <p:spPr>
          <a:xfrm>
            <a:off x="395536" y="1340768"/>
            <a:ext cx="8496944" cy="5184576"/>
          </a:xfrm>
        </p:spPr>
        <p:txBody>
          <a:bodyPr>
            <a:noAutofit/>
          </a:bodyPr>
          <a:lstStyle/>
          <a:p>
            <a:pPr marL="342900" indent="-342900" algn="l">
              <a:buBlip>
                <a:blip r:embed="rId2"/>
              </a:buBlip>
            </a:pPr>
            <a:r>
              <a:rPr lang="es-AR" sz="2500" dirty="0" smtClean="0">
                <a:solidFill>
                  <a:schemeClr val="tx1"/>
                </a:solidFill>
              </a:rPr>
              <a:t>Prever </a:t>
            </a:r>
            <a:r>
              <a:rPr lang="es-AR" sz="2500" dirty="0">
                <a:solidFill>
                  <a:schemeClr val="tx1"/>
                </a:solidFill>
              </a:rPr>
              <a:t>un lugar adecuado para realizar las reuniones de </a:t>
            </a:r>
            <a:r>
              <a:rPr lang="es-AR" sz="2500" dirty="0" smtClean="0">
                <a:solidFill>
                  <a:schemeClr val="tx1"/>
                </a:solidFill>
              </a:rPr>
              <a:t>grupo.</a:t>
            </a:r>
          </a:p>
          <a:p>
            <a:pPr marL="342900" indent="-342900" algn="l">
              <a:buBlip>
                <a:blip r:embed="rId2"/>
              </a:buBlip>
            </a:pPr>
            <a:r>
              <a:rPr lang="es-AR" sz="2500" dirty="0" smtClean="0">
                <a:solidFill>
                  <a:schemeClr val="tx1"/>
                </a:solidFill>
              </a:rPr>
              <a:t>Formar </a:t>
            </a:r>
            <a:r>
              <a:rPr lang="es-AR" sz="2500" dirty="0">
                <a:solidFill>
                  <a:schemeClr val="tx1"/>
                </a:solidFill>
              </a:rPr>
              <a:t>grupos homogéneos para lectura y discusión de temas previamente </a:t>
            </a:r>
            <a:r>
              <a:rPr lang="es-AR" sz="2500" dirty="0" smtClean="0">
                <a:solidFill>
                  <a:schemeClr val="tx1"/>
                </a:solidFill>
              </a:rPr>
              <a:t>escogidos.</a:t>
            </a:r>
          </a:p>
          <a:p>
            <a:pPr marL="342900" indent="-342900" algn="l">
              <a:buBlip>
                <a:blip r:embed="rId2"/>
              </a:buBlip>
            </a:pPr>
            <a:r>
              <a:rPr lang="es-AR" sz="2500" dirty="0" smtClean="0">
                <a:solidFill>
                  <a:schemeClr val="tx1"/>
                </a:solidFill>
              </a:rPr>
              <a:t>Preparar </a:t>
            </a:r>
            <a:r>
              <a:rPr lang="es-AR" sz="2500" dirty="0">
                <a:solidFill>
                  <a:schemeClr val="tx1"/>
                </a:solidFill>
              </a:rPr>
              <a:t>lista de material bibliográfico adecuado para cada grupo y escoger otros materiales (films, música, etc.), de acuerdo con la edad y el nivel social y cultural de los participantes. </a:t>
            </a:r>
            <a:endParaRPr lang="es-AR" sz="2500" dirty="0" smtClean="0">
              <a:solidFill>
                <a:schemeClr val="tx1"/>
              </a:solidFill>
            </a:endParaRPr>
          </a:p>
          <a:p>
            <a:pPr marL="342900" indent="-342900" algn="l">
              <a:buBlip>
                <a:blip r:embed="rId2"/>
              </a:buBlip>
            </a:pPr>
            <a:r>
              <a:rPr lang="es-AR" sz="2500" dirty="0">
                <a:solidFill>
                  <a:schemeClr val="tx1"/>
                </a:solidFill>
              </a:rPr>
              <a:t>S</a:t>
            </a:r>
            <a:r>
              <a:rPr lang="es-AR" sz="2500" dirty="0" smtClean="0">
                <a:solidFill>
                  <a:schemeClr val="tx1"/>
                </a:solidFill>
              </a:rPr>
              <a:t>eleccionar </a:t>
            </a:r>
            <a:r>
              <a:rPr lang="es-AR" sz="2500" dirty="0">
                <a:solidFill>
                  <a:schemeClr val="tx1"/>
                </a:solidFill>
              </a:rPr>
              <a:t>material que contenga situaciones familiares con los participantes del grupo, pero que precisamente no cuenten situaciones idénticas vividas por las personas involucradas en el proceso.</a:t>
            </a:r>
          </a:p>
          <a:p>
            <a:pPr lvl="0" algn="l"/>
            <a:r>
              <a:rPr lang="es-AR" sz="2500" dirty="0" smtClean="0">
                <a:solidFill>
                  <a:schemeClr val="tx1"/>
                </a:solidFill>
              </a:rPr>
              <a:t> </a:t>
            </a:r>
            <a:endParaRPr lang="es-AR" sz="2500" dirty="0">
              <a:solidFill>
                <a:schemeClr val="tx1"/>
              </a:solidFill>
            </a:endParaRPr>
          </a:p>
          <a:p>
            <a:pPr algn="l"/>
            <a:endParaRPr lang="es-AR" sz="2500" dirty="0"/>
          </a:p>
        </p:txBody>
      </p:sp>
    </p:spTree>
    <p:extLst>
      <p:ext uri="{BB962C8B-B14F-4D97-AF65-F5344CB8AC3E}">
        <p14:creationId xmlns:p14="http://schemas.microsoft.com/office/powerpoint/2010/main" val="241911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smtClean="0"/>
              <a:t>Estudio de casos</a:t>
            </a:r>
            <a:endParaRPr lang="es-AR" b="1" dirty="0"/>
          </a:p>
        </p:txBody>
      </p:sp>
      <p:sp>
        <p:nvSpPr>
          <p:cNvPr id="3" name="2 Marcador de contenido"/>
          <p:cNvSpPr>
            <a:spLocks noGrp="1"/>
          </p:cNvSpPr>
          <p:nvPr>
            <p:ph idx="1"/>
          </p:nvPr>
        </p:nvSpPr>
        <p:spPr/>
        <p:txBody>
          <a:bodyPr/>
          <a:lstStyle/>
          <a:p>
            <a:endParaRPr lang="es-AR" dirty="0" smtClean="0"/>
          </a:p>
          <a:p>
            <a:pPr>
              <a:buBlip>
                <a:blip r:embed="rId2"/>
              </a:buBlip>
            </a:pPr>
            <a:r>
              <a:rPr lang="es-AR" dirty="0" smtClean="0"/>
              <a:t> Biblioteca Ambulante del Hospital de Niños "</a:t>
            </a:r>
            <a:r>
              <a:rPr lang="es-AR" i="1" dirty="0" smtClean="0"/>
              <a:t>Sor María </a:t>
            </a:r>
            <a:r>
              <a:rPr lang="es-AR" i="1" dirty="0" err="1" smtClean="0"/>
              <a:t>Ludovica</a:t>
            </a:r>
            <a:r>
              <a:rPr lang="es-AR" dirty="0" smtClean="0"/>
              <a:t>" </a:t>
            </a:r>
          </a:p>
          <a:p>
            <a:pPr>
              <a:buBlip>
                <a:blip r:embed="rId2"/>
              </a:buBlip>
            </a:pPr>
            <a:endParaRPr lang="es-AR" dirty="0"/>
          </a:p>
          <a:p>
            <a:pPr>
              <a:buBlip>
                <a:blip r:embed="rId2"/>
              </a:buBlip>
            </a:pPr>
            <a:r>
              <a:rPr lang="es-AR" dirty="0" smtClean="0"/>
              <a:t> Biblioteca Hospital Zonal especializado en pediatría “</a:t>
            </a:r>
            <a:r>
              <a:rPr lang="es-AR" i="1" dirty="0" smtClean="0"/>
              <a:t>Noel </a:t>
            </a:r>
            <a:r>
              <a:rPr lang="es-AR" i="1" dirty="0" err="1" smtClean="0"/>
              <a:t>Sbarra</a:t>
            </a:r>
            <a:r>
              <a:rPr lang="es-AR" dirty="0" smtClean="0"/>
              <a:t>” (Ex Casa Cuna) </a:t>
            </a:r>
            <a:endParaRPr lang="es-AR" dirty="0"/>
          </a:p>
        </p:txBody>
      </p:sp>
    </p:spTree>
    <p:extLst>
      <p:ext uri="{BB962C8B-B14F-4D97-AF65-F5344CB8AC3E}">
        <p14:creationId xmlns:p14="http://schemas.microsoft.com/office/powerpoint/2010/main" val="3765574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8" y="332657"/>
            <a:ext cx="7556376" cy="1080120"/>
          </a:xfrm>
        </p:spPr>
        <p:txBody>
          <a:bodyPr/>
          <a:lstStyle/>
          <a:p>
            <a:r>
              <a:rPr lang="es-AR" b="1" dirty="0" smtClean="0"/>
              <a:t>Metodología utilizada </a:t>
            </a:r>
            <a:endParaRPr lang="es-AR" b="1" dirty="0"/>
          </a:p>
        </p:txBody>
      </p:sp>
      <p:sp>
        <p:nvSpPr>
          <p:cNvPr id="3" name="2 Subtítulo"/>
          <p:cNvSpPr>
            <a:spLocks noGrp="1"/>
          </p:cNvSpPr>
          <p:nvPr>
            <p:ph type="subTitle" idx="1"/>
          </p:nvPr>
        </p:nvSpPr>
        <p:spPr>
          <a:xfrm>
            <a:off x="755576" y="1484784"/>
            <a:ext cx="7632848" cy="4824536"/>
          </a:xfrm>
        </p:spPr>
        <p:txBody>
          <a:bodyPr>
            <a:normAutofit/>
          </a:bodyPr>
          <a:lstStyle/>
          <a:p>
            <a:pPr algn="l"/>
            <a:r>
              <a:rPr lang="es-AR" dirty="0" smtClean="0">
                <a:solidFill>
                  <a:schemeClr val="tx1"/>
                </a:solidFill>
              </a:rPr>
              <a:t>Se realizaron las entrevistas </a:t>
            </a:r>
            <a:r>
              <a:rPr lang="es-AR" dirty="0" err="1">
                <a:solidFill>
                  <a:schemeClr val="tx1"/>
                </a:solidFill>
              </a:rPr>
              <a:t>semi</a:t>
            </a:r>
            <a:r>
              <a:rPr lang="es-AR" dirty="0">
                <a:solidFill>
                  <a:schemeClr val="tx1"/>
                </a:solidFill>
              </a:rPr>
              <a:t> </a:t>
            </a:r>
            <a:r>
              <a:rPr lang="es-AR" dirty="0" smtClean="0">
                <a:solidFill>
                  <a:schemeClr val="tx1"/>
                </a:solidFill>
              </a:rPr>
              <a:t>estructuradas </a:t>
            </a:r>
            <a:r>
              <a:rPr lang="es-AR" dirty="0">
                <a:solidFill>
                  <a:schemeClr val="tx1"/>
                </a:solidFill>
              </a:rPr>
              <a:t>en profundidad </a:t>
            </a:r>
            <a:r>
              <a:rPr lang="es-AR" dirty="0" smtClean="0">
                <a:solidFill>
                  <a:schemeClr val="tx1"/>
                </a:solidFill>
              </a:rPr>
              <a:t>a las </a:t>
            </a:r>
            <a:r>
              <a:rPr lang="es-AR" dirty="0">
                <a:solidFill>
                  <a:schemeClr val="tx1"/>
                </a:solidFill>
              </a:rPr>
              <a:t>responsables </a:t>
            </a:r>
            <a:r>
              <a:rPr lang="es-AR" dirty="0" smtClean="0">
                <a:solidFill>
                  <a:schemeClr val="tx1"/>
                </a:solidFill>
              </a:rPr>
              <a:t>de los lugares </a:t>
            </a:r>
            <a:r>
              <a:rPr lang="es-AR" dirty="0">
                <a:solidFill>
                  <a:schemeClr val="tx1"/>
                </a:solidFill>
              </a:rPr>
              <a:t>para intentar </a:t>
            </a:r>
            <a:r>
              <a:rPr lang="es-AR" dirty="0" smtClean="0">
                <a:solidFill>
                  <a:schemeClr val="tx1"/>
                </a:solidFill>
              </a:rPr>
              <a:t>conocer:</a:t>
            </a:r>
          </a:p>
          <a:p>
            <a:pPr marL="457200" indent="-457200" algn="l">
              <a:buBlip>
                <a:blip r:embed="rId2"/>
              </a:buBlip>
            </a:pPr>
            <a:r>
              <a:rPr lang="es-AR" dirty="0" smtClean="0">
                <a:solidFill>
                  <a:schemeClr val="tx1"/>
                </a:solidFill>
              </a:rPr>
              <a:t>Material de trabajo</a:t>
            </a:r>
          </a:p>
          <a:p>
            <a:pPr marL="457200" indent="-457200" algn="l">
              <a:buBlip>
                <a:blip r:embed="rId2"/>
              </a:buBlip>
            </a:pPr>
            <a:r>
              <a:rPr lang="es-AR" dirty="0" smtClean="0">
                <a:solidFill>
                  <a:schemeClr val="tx1"/>
                </a:solidFill>
              </a:rPr>
              <a:t>Organización del material </a:t>
            </a:r>
          </a:p>
          <a:p>
            <a:pPr marL="457200" indent="-457200" algn="l">
              <a:buBlip>
                <a:blip r:embed="rId2"/>
              </a:buBlip>
            </a:pPr>
            <a:r>
              <a:rPr lang="es-AR" dirty="0" smtClean="0">
                <a:solidFill>
                  <a:schemeClr val="tx1"/>
                </a:solidFill>
              </a:rPr>
              <a:t> Actividades </a:t>
            </a:r>
          </a:p>
          <a:p>
            <a:pPr marL="457200" indent="-457200" algn="l">
              <a:buBlip>
                <a:blip r:embed="rId2"/>
              </a:buBlip>
            </a:pPr>
            <a:r>
              <a:rPr lang="es-AR" dirty="0" smtClean="0">
                <a:solidFill>
                  <a:schemeClr val="tx1"/>
                </a:solidFill>
              </a:rPr>
              <a:t>Rol del </a:t>
            </a:r>
            <a:r>
              <a:rPr lang="es-AR" dirty="0">
                <a:solidFill>
                  <a:schemeClr val="tx1"/>
                </a:solidFill>
              </a:rPr>
              <a:t>bibliotecario y/o </a:t>
            </a:r>
            <a:r>
              <a:rPr lang="es-AR" dirty="0" smtClean="0">
                <a:solidFill>
                  <a:schemeClr val="tx1"/>
                </a:solidFill>
              </a:rPr>
              <a:t>voluntario</a:t>
            </a:r>
            <a:endParaRPr lang="es-AR" dirty="0">
              <a:solidFill>
                <a:schemeClr val="tx1"/>
              </a:solidFill>
            </a:endParaRPr>
          </a:p>
          <a:p>
            <a:pPr algn="l"/>
            <a:endParaRPr lang="es-AR" dirty="0">
              <a:solidFill>
                <a:schemeClr val="tx1"/>
              </a:solidFill>
            </a:endParaRPr>
          </a:p>
        </p:txBody>
      </p:sp>
    </p:spTree>
    <p:extLst>
      <p:ext uri="{BB962C8B-B14F-4D97-AF65-F5344CB8AC3E}">
        <p14:creationId xmlns:p14="http://schemas.microsoft.com/office/powerpoint/2010/main" val="384773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1772816"/>
            <a:ext cx="7560840" cy="1754326"/>
          </a:xfrm>
          <a:prstGeom prst="rect">
            <a:avLst/>
          </a:prstGeom>
          <a:noFill/>
        </p:spPr>
        <p:txBody>
          <a:bodyPr wrap="square" lIns="91440" tIns="45720" rIns="91440" bIns="45720">
            <a:spAutoFit/>
          </a:bodyPr>
          <a:lstStyle/>
          <a:p>
            <a:pPr algn="ctr"/>
            <a:endParaRPr lang="es-ES" sz="5400" b="1" cap="none" spc="0" dirty="0" smtClean="0">
              <a:ln w="900" cmpd="sng">
                <a:solidFill>
                  <a:schemeClr val="accent1">
                    <a:satMod val="190000"/>
                    <a:alpha val="55000"/>
                  </a:schemeClr>
                </a:solidFill>
                <a:prstDash val="solid"/>
              </a:ln>
              <a:effectLst>
                <a:innerShdw blurRad="101600" dist="76200" dir="5400000">
                  <a:schemeClr val="accent1">
                    <a:satMod val="190000"/>
                    <a:tint val="100000"/>
                    <a:alpha val="74000"/>
                  </a:schemeClr>
                </a:innerShdw>
              </a:effectLst>
            </a:endParaRPr>
          </a:p>
          <a:p>
            <a:pPr algn="ctr"/>
            <a:endParaRPr lang="es-ES" sz="5400" b="1" dirty="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endParaRPr>
          </a:p>
        </p:txBody>
      </p:sp>
      <p:sp>
        <p:nvSpPr>
          <p:cNvPr id="4" name="3 Rectángulo"/>
          <p:cNvSpPr/>
          <p:nvPr/>
        </p:nvSpPr>
        <p:spPr>
          <a:xfrm>
            <a:off x="648940" y="2666296"/>
            <a:ext cx="7846123" cy="1169551"/>
          </a:xfrm>
          <a:prstGeom prst="rect">
            <a:avLst/>
          </a:prstGeom>
          <a:noFill/>
        </p:spPr>
        <p:txBody>
          <a:bodyPr wrap="none" lIns="91440" tIns="45720" rIns="91440" bIns="45720">
            <a:spAutoFit/>
          </a:bodyPr>
          <a:lstStyle/>
          <a:p>
            <a:pPr algn="ctr"/>
            <a:r>
              <a:rPr lang="es-ES" sz="7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s-ES" sz="7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Muchas Gracias! </a:t>
            </a:r>
            <a:endParaRPr lang="es-AR" sz="7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0" name="9 Rectángulo"/>
          <p:cNvSpPr/>
          <p:nvPr/>
        </p:nvSpPr>
        <p:spPr>
          <a:xfrm>
            <a:off x="2136364" y="3852302"/>
            <a:ext cx="4799263" cy="1384995"/>
          </a:xfrm>
          <a:prstGeom prst="rect">
            <a:avLst/>
          </a:prstGeom>
          <a:noFill/>
        </p:spPr>
        <p:txBody>
          <a:bodyPr wrap="none" lIns="91440" tIns="45720" rIns="91440" bIns="45720">
            <a:spAutoFit/>
          </a:bodyPr>
          <a:lstStyle/>
          <a:p>
            <a:pPr algn="ctr"/>
            <a:r>
              <a:rPr lang="es-ES" sz="28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Bib</a:t>
            </a:r>
            <a:r>
              <a:rPr lang="es-E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 Rafaela </a:t>
            </a:r>
            <a:r>
              <a:rPr lang="es-ES" sz="28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Stefanizzi</a:t>
            </a:r>
            <a:endParaRPr lang="es-E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a:p>
            <a:pPr algn="ctr"/>
            <a:r>
              <a:rPr lang="es-E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hlinkClick r:id="rId2"/>
              </a:rPr>
              <a:t>rafaelastefanizzi@hotmail.com</a:t>
            </a:r>
            <a:endParaRPr lang="es-E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a:p>
            <a:pPr algn="ctr"/>
            <a:endParaRPr lang="es-AR"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31271765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404665"/>
            <a:ext cx="7772400" cy="936104"/>
          </a:xfrm>
        </p:spPr>
        <p:txBody>
          <a:bodyPr>
            <a:noAutofit/>
          </a:bodyPr>
          <a:lstStyle/>
          <a:p>
            <a:r>
              <a:rPr lang="es-AR" sz="3000" b="1" dirty="0" smtClean="0"/>
              <a:t>Biblioterapia: Nuevo desafío para el profesional de la Información </a:t>
            </a:r>
            <a:endParaRPr lang="es-AR" sz="3000" b="1" dirty="0"/>
          </a:p>
        </p:txBody>
      </p:sp>
      <p:sp>
        <p:nvSpPr>
          <p:cNvPr id="3" name="2 Subtítulo"/>
          <p:cNvSpPr>
            <a:spLocks noGrp="1"/>
          </p:cNvSpPr>
          <p:nvPr>
            <p:ph type="subTitle" idx="1"/>
          </p:nvPr>
        </p:nvSpPr>
        <p:spPr>
          <a:xfrm>
            <a:off x="611560" y="1556792"/>
            <a:ext cx="8064896" cy="4752528"/>
          </a:xfrm>
        </p:spPr>
        <p:txBody>
          <a:bodyPr>
            <a:normAutofit/>
          </a:bodyPr>
          <a:lstStyle/>
          <a:p>
            <a:pPr marL="457200" indent="-457200" algn="just">
              <a:buBlip>
                <a:blip r:embed="rId2"/>
              </a:buBlip>
            </a:pPr>
            <a:r>
              <a:rPr lang="es-AR" sz="2800" dirty="0" smtClean="0">
                <a:solidFill>
                  <a:schemeClr val="tx1"/>
                </a:solidFill>
              </a:rPr>
              <a:t>La </a:t>
            </a:r>
            <a:r>
              <a:rPr lang="es-AR" sz="2800" dirty="0">
                <a:solidFill>
                  <a:schemeClr val="tx1"/>
                </a:solidFill>
              </a:rPr>
              <a:t>Biblioterapia es un término derivado de las palabras latinas libro y tratamiento. </a:t>
            </a:r>
            <a:r>
              <a:rPr lang="es-AR" sz="2800" i="1" dirty="0" err="1">
                <a:solidFill>
                  <a:schemeClr val="tx1"/>
                </a:solidFill>
              </a:rPr>
              <a:t>Biblio</a:t>
            </a:r>
            <a:r>
              <a:rPr lang="es-AR" sz="2800" dirty="0">
                <a:solidFill>
                  <a:schemeClr val="tx1"/>
                </a:solidFill>
              </a:rPr>
              <a:t> se refiere a la raíz etimológica de palabras usadas para designar todo tipo de material bibliográfico y </a:t>
            </a:r>
            <a:r>
              <a:rPr lang="es-AR" sz="2800" i="1" dirty="0">
                <a:solidFill>
                  <a:schemeClr val="tx1"/>
                </a:solidFill>
              </a:rPr>
              <a:t>terapia</a:t>
            </a:r>
            <a:r>
              <a:rPr lang="es-AR" sz="2800" dirty="0">
                <a:solidFill>
                  <a:schemeClr val="tx1"/>
                </a:solidFill>
              </a:rPr>
              <a:t> significa cura o </a:t>
            </a:r>
            <a:r>
              <a:rPr lang="es-AR" sz="2800" dirty="0" smtClean="0">
                <a:solidFill>
                  <a:schemeClr val="tx1"/>
                </a:solidFill>
              </a:rPr>
              <a:t>restablecimiento.</a:t>
            </a:r>
          </a:p>
          <a:p>
            <a:pPr marL="457200" indent="-457200" algn="just">
              <a:buBlip>
                <a:blip r:embed="rId2"/>
              </a:buBlip>
            </a:pPr>
            <a:endParaRPr lang="es-AR" sz="2800" dirty="0" smtClean="0">
              <a:solidFill>
                <a:schemeClr val="tx1"/>
              </a:solidFill>
            </a:endParaRPr>
          </a:p>
          <a:p>
            <a:pPr marL="457200" indent="-457200" algn="just">
              <a:buBlip>
                <a:blip r:embed="rId2"/>
              </a:buBlip>
            </a:pPr>
            <a:r>
              <a:rPr lang="es-AR" sz="2800" dirty="0" smtClean="0">
                <a:solidFill>
                  <a:schemeClr val="tx1"/>
                </a:solidFill>
              </a:rPr>
              <a:t>Para Carvallo (2010, pp. 81-87) es un </a:t>
            </a:r>
            <a:r>
              <a:rPr lang="es-AR" sz="2800" dirty="0">
                <a:solidFill>
                  <a:schemeClr val="tx1"/>
                </a:solidFill>
              </a:rPr>
              <a:t>método que utiliza la lectura y otras actividades lúdicas como un coadyuvante en el tratamiento de personas afectadas por dolencias físicas o mentales. </a:t>
            </a:r>
          </a:p>
          <a:p>
            <a:pPr algn="l"/>
            <a:endParaRPr lang="es-AR" sz="2800" dirty="0">
              <a:solidFill>
                <a:schemeClr val="tx1"/>
              </a:solidFill>
            </a:endParaRPr>
          </a:p>
        </p:txBody>
      </p:sp>
    </p:spTree>
    <p:extLst>
      <p:ext uri="{BB962C8B-B14F-4D97-AF65-F5344CB8AC3E}">
        <p14:creationId xmlns:p14="http://schemas.microsoft.com/office/powerpoint/2010/main" val="344207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755576" y="404664"/>
            <a:ext cx="7776864" cy="6336704"/>
          </a:xfrm>
        </p:spPr>
        <p:txBody>
          <a:bodyPr>
            <a:noAutofit/>
          </a:bodyPr>
          <a:lstStyle/>
          <a:p>
            <a:endParaRPr lang="es-AR" sz="2700" dirty="0">
              <a:solidFill>
                <a:schemeClr val="tx1"/>
              </a:solidFill>
            </a:endParaRPr>
          </a:p>
          <a:p>
            <a:endParaRPr lang="es-AR" sz="2700" dirty="0" smtClean="0">
              <a:solidFill>
                <a:schemeClr val="tx1"/>
              </a:solidFill>
            </a:endParaRPr>
          </a:p>
          <a:p>
            <a:endParaRPr lang="es-AR" sz="2700" dirty="0">
              <a:solidFill>
                <a:schemeClr val="tx1"/>
              </a:solidFill>
            </a:endParaRPr>
          </a:p>
          <a:p>
            <a:pPr marL="457200" indent="-457200" algn="just">
              <a:buBlip>
                <a:blip r:embed="rId2"/>
              </a:buBlip>
            </a:pPr>
            <a:r>
              <a:rPr lang="es-AR" sz="2700" dirty="0" smtClean="0">
                <a:solidFill>
                  <a:schemeClr val="tx1"/>
                </a:solidFill>
              </a:rPr>
              <a:t>García Pintos (2010, p.18) señala que por </a:t>
            </a:r>
            <a:r>
              <a:rPr lang="es-AR" sz="2700" dirty="0">
                <a:solidFill>
                  <a:schemeClr val="tx1"/>
                </a:solidFill>
              </a:rPr>
              <a:t>“Biblioterapia debemos entender la utilización terapéutica del libro, pero tomando por tal (libro) no sólo y estrictamente “un libro” sino extendiendo la idea a toda “letra escrita” sea </a:t>
            </a:r>
            <a:r>
              <a:rPr lang="es-AR" sz="2700" dirty="0" smtClean="0">
                <a:solidFill>
                  <a:schemeClr val="tx1"/>
                </a:solidFill>
              </a:rPr>
              <a:t>prosa</a:t>
            </a:r>
            <a:r>
              <a:rPr lang="es-AR" sz="2700" dirty="0">
                <a:solidFill>
                  <a:schemeClr val="tx1"/>
                </a:solidFill>
              </a:rPr>
              <a:t>, poesía, canciones, aforismos y reflexiones</a:t>
            </a:r>
            <a:r>
              <a:rPr lang="es-AR" sz="2700" dirty="0" smtClean="0">
                <a:solidFill>
                  <a:schemeClr val="tx1"/>
                </a:solidFill>
              </a:rPr>
              <a:t>”. </a:t>
            </a:r>
          </a:p>
        </p:txBody>
      </p:sp>
    </p:spTree>
    <p:extLst>
      <p:ext uri="{BB962C8B-B14F-4D97-AF65-F5344CB8AC3E}">
        <p14:creationId xmlns:p14="http://schemas.microsoft.com/office/powerpoint/2010/main" val="4254964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52477" y="260648"/>
            <a:ext cx="7475907" cy="954107"/>
          </a:xfrm>
          <a:prstGeom prst="rect">
            <a:avLst/>
          </a:prstGeom>
          <a:noFill/>
        </p:spPr>
        <p:txBody>
          <a:bodyPr wrap="square" lIns="91440" tIns="45720" rIns="91440" bIns="45720">
            <a:spAutoFit/>
          </a:bodyPr>
          <a:lstStyle/>
          <a:p>
            <a:r>
              <a:rPr lang="es-AR" sz="2800" dirty="0"/>
              <a:t>Esta autora señala tres elementos que acentúan el valor de la palabra</a:t>
            </a:r>
            <a:r>
              <a:rPr lang="es-AR" sz="2800" dirty="0" smtClean="0"/>
              <a:t>:</a:t>
            </a:r>
          </a:p>
        </p:txBody>
      </p:sp>
      <p:sp>
        <p:nvSpPr>
          <p:cNvPr id="3" name="2 Rectángulo"/>
          <p:cNvSpPr/>
          <p:nvPr/>
        </p:nvSpPr>
        <p:spPr>
          <a:xfrm>
            <a:off x="827584" y="1340768"/>
            <a:ext cx="7632847" cy="1785104"/>
          </a:xfrm>
          <a:prstGeom prst="rect">
            <a:avLst/>
          </a:prstGeom>
          <a:noFill/>
        </p:spPr>
        <p:txBody>
          <a:bodyPr wrap="square" lIns="91440" tIns="45720" rIns="91440" bIns="45720">
            <a:spAutoFit/>
          </a:bodyPr>
          <a:lstStyle/>
          <a:p>
            <a:pPr lvl="0"/>
            <a:r>
              <a:rPr lang="es-AR" sz="2800" dirty="0" smtClean="0"/>
              <a:t>1. El </a:t>
            </a:r>
            <a:r>
              <a:rPr lang="es-AR" sz="2800" dirty="0"/>
              <a:t>propio peso de la palabra, desde lo ético y lo estético, mensaje y forma.</a:t>
            </a:r>
          </a:p>
          <a:p>
            <a:pPr algn="ctr"/>
            <a:endParaRPr lang="es-E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3 Rectángulo"/>
          <p:cNvSpPr/>
          <p:nvPr/>
        </p:nvSpPr>
        <p:spPr>
          <a:xfrm>
            <a:off x="827584" y="2433374"/>
            <a:ext cx="7848872" cy="1384995"/>
          </a:xfrm>
          <a:prstGeom prst="rect">
            <a:avLst/>
          </a:prstGeom>
          <a:noFill/>
        </p:spPr>
        <p:txBody>
          <a:bodyPr wrap="square" lIns="91440" tIns="45720" rIns="91440" bIns="45720">
            <a:spAutoFit/>
          </a:bodyPr>
          <a:lstStyle/>
          <a:p>
            <a:pPr lvl="0"/>
            <a:r>
              <a:rPr lang="es-AR" sz="2800" dirty="0" smtClean="0"/>
              <a:t>2. Cuando </a:t>
            </a:r>
            <a:r>
              <a:rPr lang="es-AR" sz="2800" dirty="0"/>
              <a:t>la palabra esta dicha por alguien investido con cierto valor, cuenta con un </a:t>
            </a:r>
            <a:r>
              <a:rPr lang="es-AR" sz="2800" dirty="0" err="1"/>
              <a:t>acentuamiento</a:t>
            </a:r>
            <a:r>
              <a:rPr lang="es-AR" sz="2800" dirty="0"/>
              <a:t> en su peso</a:t>
            </a:r>
            <a:r>
              <a:rPr lang="es-AR" sz="2800" dirty="0" smtClean="0"/>
              <a:t>.</a:t>
            </a:r>
            <a:endParaRPr lang="es-AR" sz="2800" dirty="0"/>
          </a:p>
        </p:txBody>
      </p:sp>
      <p:sp>
        <p:nvSpPr>
          <p:cNvPr id="5" name="4 Rectángulo"/>
          <p:cNvSpPr/>
          <p:nvPr/>
        </p:nvSpPr>
        <p:spPr>
          <a:xfrm>
            <a:off x="827585" y="3818369"/>
            <a:ext cx="7883930" cy="1384995"/>
          </a:xfrm>
          <a:prstGeom prst="rect">
            <a:avLst/>
          </a:prstGeom>
          <a:noFill/>
        </p:spPr>
        <p:txBody>
          <a:bodyPr wrap="square" lIns="91440" tIns="45720" rIns="91440" bIns="45720">
            <a:spAutoFit/>
          </a:bodyPr>
          <a:lstStyle/>
          <a:p>
            <a:pPr lvl="0"/>
            <a:r>
              <a:rPr lang="es-AR" sz="2800" dirty="0" smtClean="0"/>
              <a:t>3. La </a:t>
            </a:r>
            <a:r>
              <a:rPr lang="es-AR" sz="2800" dirty="0"/>
              <a:t>permeabilidad con la que recibe, generalmente, la “palabra” aquel que la está necesitando, que está en la búsqueda de </a:t>
            </a:r>
            <a:r>
              <a:rPr lang="es-AR" sz="2800" dirty="0" smtClean="0"/>
              <a:t>respuestas. </a:t>
            </a:r>
            <a:endParaRPr lang="es-AR" sz="2800" dirty="0"/>
          </a:p>
        </p:txBody>
      </p:sp>
      <p:sp>
        <p:nvSpPr>
          <p:cNvPr id="6" name="5 Rectángulo"/>
          <p:cNvSpPr/>
          <p:nvPr/>
        </p:nvSpPr>
        <p:spPr>
          <a:xfrm>
            <a:off x="395535" y="5175275"/>
            <a:ext cx="8280921" cy="2215991"/>
          </a:xfrm>
          <a:prstGeom prst="rect">
            <a:avLst/>
          </a:prstGeom>
          <a:noFill/>
        </p:spPr>
        <p:txBody>
          <a:bodyPr wrap="square" lIns="91440" tIns="45720" rIns="91440" bIns="45720">
            <a:spAutoFit/>
          </a:bodyPr>
          <a:lstStyle/>
          <a:p>
            <a:r>
              <a:rPr lang="es-AR" sz="2800" dirty="0" smtClean="0">
                <a:solidFill>
                  <a:srgbClr val="C00000"/>
                </a:solidFill>
              </a:rPr>
              <a:t>En </a:t>
            </a:r>
            <a:r>
              <a:rPr lang="es-AR" sz="2800" dirty="0">
                <a:solidFill>
                  <a:srgbClr val="C00000"/>
                </a:solidFill>
              </a:rPr>
              <a:t>función de esto, se rescata la “palabra escrita” como un recurso terapéutico formidable. </a:t>
            </a:r>
            <a:endParaRPr lang="es-AR" sz="2800" dirty="0"/>
          </a:p>
          <a:p>
            <a:endParaRPr lang="es-AR" sz="2800" dirty="0"/>
          </a:p>
          <a:p>
            <a:pPr algn="ctr"/>
            <a:endParaRPr lang="es-E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8247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188641"/>
            <a:ext cx="7772400" cy="1152127"/>
          </a:xfrm>
        </p:spPr>
        <p:txBody>
          <a:bodyPr>
            <a:normAutofit/>
          </a:bodyPr>
          <a:lstStyle/>
          <a:p>
            <a:r>
              <a:rPr lang="es-AR" sz="3200" b="1" dirty="0" smtClean="0"/>
              <a:t>Experiencias de Biblioterapia en América Latina </a:t>
            </a:r>
            <a:endParaRPr lang="es-AR" sz="3200" b="1" dirty="0"/>
          </a:p>
        </p:txBody>
      </p:sp>
      <p:sp>
        <p:nvSpPr>
          <p:cNvPr id="3" name="2 Subtítulo"/>
          <p:cNvSpPr>
            <a:spLocks noGrp="1"/>
          </p:cNvSpPr>
          <p:nvPr>
            <p:ph type="subTitle" idx="1"/>
          </p:nvPr>
        </p:nvSpPr>
        <p:spPr>
          <a:xfrm>
            <a:off x="899592" y="1484784"/>
            <a:ext cx="7560840" cy="4608512"/>
          </a:xfrm>
        </p:spPr>
        <p:txBody>
          <a:bodyPr>
            <a:noAutofit/>
          </a:bodyPr>
          <a:lstStyle/>
          <a:p>
            <a:pPr algn="l"/>
            <a:r>
              <a:rPr lang="es-AR" sz="2700" dirty="0" smtClean="0">
                <a:solidFill>
                  <a:schemeClr val="tx1"/>
                </a:solidFill>
                <a:latin typeface="+mj-lt"/>
                <a:cs typeface="Arial" pitchFamily="34" charset="0"/>
              </a:rPr>
              <a:t>Desde hace varios años se vienen desarrollando experiencias de Biblioterapia en diversos países de América Latina:</a:t>
            </a:r>
          </a:p>
          <a:p>
            <a:pPr algn="l"/>
            <a:endParaRPr lang="es-AR" sz="2700" dirty="0" smtClean="0">
              <a:solidFill>
                <a:schemeClr val="tx1"/>
              </a:solidFill>
              <a:latin typeface="+mj-lt"/>
              <a:cs typeface="Arial" pitchFamily="34" charset="0"/>
            </a:endParaRPr>
          </a:p>
          <a:p>
            <a:pPr marL="457200" indent="-457200" algn="l">
              <a:buBlip>
                <a:blip r:embed="rId2"/>
              </a:buBlip>
            </a:pPr>
            <a:r>
              <a:rPr lang="es-AR" sz="2700" dirty="0" smtClean="0">
                <a:solidFill>
                  <a:schemeClr val="tx1"/>
                </a:solidFill>
                <a:latin typeface="+mj-lt"/>
                <a:cs typeface="Arial" pitchFamily="34" charset="0"/>
              </a:rPr>
              <a:t>Argentina</a:t>
            </a:r>
          </a:p>
          <a:p>
            <a:pPr marL="457200" indent="-457200" algn="l">
              <a:buBlip>
                <a:blip r:embed="rId2"/>
              </a:buBlip>
            </a:pPr>
            <a:r>
              <a:rPr lang="es-AR" sz="2700" dirty="0" smtClean="0">
                <a:solidFill>
                  <a:schemeClr val="tx1"/>
                </a:solidFill>
                <a:latin typeface="+mj-lt"/>
                <a:cs typeface="Arial" pitchFamily="34" charset="0"/>
              </a:rPr>
              <a:t>Brasil</a:t>
            </a:r>
          </a:p>
          <a:p>
            <a:pPr marL="457200" indent="-457200" algn="l">
              <a:buBlip>
                <a:blip r:embed="rId2"/>
              </a:buBlip>
            </a:pPr>
            <a:r>
              <a:rPr lang="es-AR" sz="2700" dirty="0" smtClean="0">
                <a:solidFill>
                  <a:schemeClr val="tx1"/>
                </a:solidFill>
                <a:latin typeface="+mj-lt"/>
                <a:cs typeface="Arial" pitchFamily="34" charset="0"/>
              </a:rPr>
              <a:t>Cuba</a:t>
            </a:r>
          </a:p>
          <a:p>
            <a:pPr marL="457200" indent="-457200" algn="l">
              <a:buBlip>
                <a:blip r:embed="rId2"/>
              </a:buBlip>
            </a:pPr>
            <a:r>
              <a:rPr lang="es-AR" sz="2700" dirty="0" smtClean="0">
                <a:solidFill>
                  <a:schemeClr val="tx1"/>
                </a:solidFill>
                <a:latin typeface="+mj-lt"/>
                <a:cs typeface="Arial" pitchFamily="34" charset="0"/>
              </a:rPr>
              <a:t>Venezuela</a:t>
            </a:r>
          </a:p>
          <a:p>
            <a:pPr marL="457200" indent="-457200" algn="l">
              <a:buBlip>
                <a:blip r:embed="rId2"/>
              </a:buBlip>
            </a:pPr>
            <a:r>
              <a:rPr lang="es-AR" sz="2700" dirty="0" smtClean="0">
                <a:solidFill>
                  <a:schemeClr val="tx1"/>
                </a:solidFill>
                <a:latin typeface="+mj-lt"/>
                <a:cs typeface="Arial" pitchFamily="34" charset="0"/>
              </a:rPr>
              <a:t>Uruguay</a:t>
            </a:r>
          </a:p>
          <a:p>
            <a:pPr algn="l"/>
            <a:endParaRPr lang="es-AR" sz="2700" dirty="0">
              <a:latin typeface="+mj-lt"/>
            </a:endParaRPr>
          </a:p>
        </p:txBody>
      </p:sp>
    </p:spTree>
    <p:extLst>
      <p:ext uri="{BB962C8B-B14F-4D97-AF65-F5344CB8AC3E}">
        <p14:creationId xmlns:p14="http://schemas.microsoft.com/office/powerpoint/2010/main" val="82850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620688"/>
            <a:ext cx="7772400" cy="1470025"/>
          </a:xfrm>
        </p:spPr>
        <p:txBody>
          <a:bodyPr/>
          <a:lstStyle/>
          <a:p>
            <a:r>
              <a:rPr lang="es-AR" dirty="0" smtClean="0"/>
              <a:t>¿Biblioteca de Hospital o Biblioteca para pacientes? </a:t>
            </a:r>
            <a:endParaRPr lang="es-AR" dirty="0"/>
          </a:p>
        </p:txBody>
      </p:sp>
      <p:sp>
        <p:nvSpPr>
          <p:cNvPr id="3" name="2 Subtítulo"/>
          <p:cNvSpPr>
            <a:spLocks noGrp="1"/>
          </p:cNvSpPr>
          <p:nvPr>
            <p:ph type="subTitle" idx="1"/>
          </p:nvPr>
        </p:nvSpPr>
        <p:spPr>
          <a:xfrm>
            <a:off x="539552" y="2708920"/>
            <a:ext cx="7920880" cy="2929880"/>
          </a:xfrm>
        </p:spPr>
        <p:txBody>
          <a:bodyPr>
            <a:normAutofit/>
          </a:bodyPr>
          <a:lstStyle/>
          <a:p>
            <a:r>
              <a:rPr lang="es-AR" dirty="0" smtClean="0">
                <a:solidFill>
                  <a:schemeClr val="tx1"/>
                </a:solidFill>
              </a:rPr>
              <a:t>Según la autora García Pérez (2002, p. 25) u</a:t>
            </a:r>
            <a:r>
              <a:rPr lang="pt-BR" dirty="0" smtClean="0">
                <a:solidFill>
                  <a:schemeClr val="tx1"/>
                </a:solidFill>
              </a:rPr>
              <a:t>na </a:t>
            </a:r>
            <a:r>
              <a:rPr lang="pt-BR" dirty="0">
                <a:solidFill>
                  <a:schemeClr val="tx1"/>
                </a:solidFill>
              </a:rPr>
              <a:t>de las primeras dificultades a la hora de hablar de este tipo de bibliotecas es cómo se debe definirlas, si como Biblioteca de hospital o Biblioteca de </a:t>
            </a:r>
            <a:r>
              <a:rPr lang="pt-BR" dirty="0" smtClean="0">
                <a:solidFill>
                  <a:schemeClr val="tx1"/>
                </a:solidFill>
              </a:rPr>
              <a:t>pacientes</a:t>
            </a:r>
          </a:p>
          <a:p>
            <a:endParaRPr lang="es-AR" dirty="0">
              <a:solidFill>
                <a:schemeClr val="tx1"/>
              </a:solidFill>
            </a:endParaRPr>
          </a:p>
        </p:txBody>
      </p:sp>
    </p:spTree>
    <p:extLst>
      <p:ext uri="{BB962C8B-B14F-4D97-AF65-F5344CB8AC3E}">
        <p14:creationId xmlns:p14="http://schemas.microsoft.com/office/powerpoint/2010/main" val="427374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ubtítulo"/>
          <p:cNvSpPr>
            <a:spLocks noGrp="1"/>
          </p:cNvSpPr>
          <p:nvPr>
            <p:ph type="subTitle" idx="1"/>
          </p:nvPr>
        </p:nvSpPr>
        <p:spPr>
          <a:xfrm>
            <a:off x="1331640" y="1988840"/>
            <a:ext cx="6984776" cy="2472680"/>
          </a:xfrm>
        </p:spPr>
        <p:txBody>
          <a:bodyPr>
            <a:noAutofit/>
          </a:bodyPr>
          <a:lstStyle/>
          <a:p>
            <a:pPr marL="571500" indent="-571500" algn="l">
              <a:buBlip>
                <a:blip r:embed="rId2"/>
              </a:buBlip>
            </a:pPr>
            <a:r>
              <a:rPr lang="es-AR" sz="4400" b="1" dirty="0" smtClean="0">
                <a:solidFill>
                  <a:schemeClr val="tx1"/>
                </a:solidFill>
              </a:rPr>
              <a:t>Biblioteca de hospital</a:t>
            </a:r>
          </a:p>
          <a:p>
            <a:pPr marL="571500" indent="-571500" algn="l">
              <a:buBlip>
                <a:blip r:embed="rId2"/>
              </a:buBlip>
            </a:pPr>
            <a:endParaRPr lang="es-AR" sz="4400" b="1" dirty="0" smtClean="0">
              <a:solidFill>
                <a:schemeClr val="tx1"/>
              </a:solidFill>
            </a:endParaRPr>
          </a:p>
          <a:p>
            <a:pPr marL="571500" indent="-571500" algn="l">
              <a:buBlip>
                <a:blip r:embed="rId2"/>
              </a:buBlip>
            </a:pPr>
            <a:r>
              <a:rPr lang="es-AR" sz="4400" b="1" dirty="0" smtClean="0">
                <a:solidFill>
                  <a:schemeClr val="tx1"/>
                </a:solidFill>
              </a:rPr>
              <a:t>Biblioteca para pacientes </a:t>
            </a:r>
            <a:endParaRPr lang="es-AR" sz="4400" b="1" dirty="0">
              <a:solidFill>
                <a:schemeClr val="tx1"/>
              </a:solidFill>
            </a:endParaRPr>
          </a:p>
        </p:txBody>
      </p:sp>
    </p:spTree>
    <p:extLst>
      <p:ext uri="{BB962C8B-B14F-4D97-AF65-F5344CB8AC3E}">
        <p14:creationId xmlns:p14="http://schemas.microsoft.com/office/powerpoint/2010/main" val="215525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7504" y="332657"/>
            <a:ext cx="8784976" cy="792087"/>
          </a:xfrm>
        </p:spPr>
        <p:txBody>
          <a:bodyPr>
            <a:normAutofit/>
          </a:bodyPr>
          <a:lstStyle/>
          <a:p>
            <a:r>
              <a:rPr lang="es-AR" sz="3200" b="1" dirty="0" smtClean="0"/>
              <a:t>Objetivo de las Bibliotecas para pacientes </a:t>
            </a:r>
            <a:endParaRPr lang="es-AR" sz="3200" b="1" dirty="0"/>
          </a:p>
        </p:txBody>
      </p:sp>
      <p:sp>
        <p:nvSpPr>
          <p:cNvPr id="3" name="2 Subtítulo"/>
          <p:cNvSpPr>
            <a:spLocks noGrp="1"/>
          </p:cNvSpPr>
          <p:nvPr>
            <p:ph type="subTitle" idx="1"/>
          </p:nvPr>
        </p:nvSpPr>
        <p:spPr>
          <a:xfrm>
            <a:off x="755576" y="1268760"/>
            <a:ext cx="7488832" cy="5112568"/>
          </a:xfrm>
        </p:spPr>
        <p:txBody>
          <a:bodyPr>
            <a:noAutofit/>
          </a:bodyPr>
          <a:lstStyle/>
          <a:p>
            <a:pPr marL="457200" indent="-457200" algn="l">
              <a:buBlip>
                <a:blip r:embed="rId2"/>
              </a:buBlip>
            </a:pPr>
            <a:r>
              <a:rPr lang="es-AR" sz="2700" b="0" dirty="0" smtClean="0">
                <a:solidFill>
                  <a:schemeClr val="tx1"/>
                </a:solidFill>
                <a:latin typeface="+mj-lt"/>
              </a:rPr>
              <a:t> Favorecer y afianzar el vínculo entre el paciente y la lectura de libros, brindando y promoviendo diversas actividades de lectura y recreativas.</a:t>
            </a:r>
          </a:p>
          <a:p>
            <a:pPr algn="l"/>
            <a:endParaRPr lang="es-AR" sz="2700" dirty="0" smtClean="0">
              <a:solidFill>
                <a:schemeClr val="tx1"/>
              </a:solidFill>
              <a:latin typeface="+mj-lt"/>
            </a:endParaRPr>
          </a:p>
          <a:p>
            <a:pPr marL="457200" indent="-457200" algn="l">
              <a:buBlip>
                <a:blip r:embed="rId2"/>
              </a:buBlip>
            </a:pPr>
            <a:r>
              <a:rPr lang="es-AR" sz="2700" b="0" dirty="0" smtClean="0">
                <a:solidFill>
                  <a:schemeClr val="tx1"/>
                </a:solidFill>
                <a:latin typeface="+mj-lt"/>
              </a:rPr>
              <a:t> Ayudar en el bienestar y la recuperación de pacientes mediante la adquisición, organización, conservación y/o suministro de materiales y  servicios bibliotecarios que pueden, conforme a las necesidades de cada paciente, resultar medios de diversión, terapia, cultura y, en algunos casos, educativos y formativos.</a:t>
            </a:r>
          </a:p>
          <a:p>
            <a:pPr algn="l"/>
            <a:endParaRPr lang="es-AR" sz="2700" dirty="0">
              <a:solidFill>
                <a:schemeClr val="tx1"/>
              </a:solidFill>
              <a:latin typeface="+mj-lt"/>
            </a:endParaRPr>
          </a:p>
        </p:txBody>
      </p:sp>
    </p:spTree>
    <p:extLst>
      <p:ext uri="{BB962C8B-B14F-4D97-AF65-F5344CB8AC3E}">
        <p14:creationId xmlns:p14="http://schemas.microsoft.com/office/powerpoint/2010/main" val="204583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404665"/>
            <a:ext cx="7772400" cy="1080119"/>
          </a:xfrm>
        </p:spPr>
        <p:txBody>
          <a:bodyPr>
            <a:normAutofit/>
          </a:bodyPr>
          <a:lstStyle/>
          <a:p>
            <a:r>
              <a:rPr lang="es-AR" sz="3200" b="1" dirty="0" smtClean="0"/>
              <a:t>El rol del bibliotecario y de los voluntarios en las bibliotecas para pacientes </a:t>
            </a:r>
            <a:endParaRPr lang="es-AR" sz="3200" b="1" dirty="0"/>
          </a:p>
        </p:txBody>
      </p:sp>
      <p:sp>
        <p:nvSpPr>
          <p:cNvPr id="3" name="2 Subtítulo"/>
          <p:cNvSpPr>
            <a:spLocks noGrp="1"/>
          </p:cNvSpPr>
          <p:nvPr>
            <p:ph type="subTitle" idx="1"/>
          </p:nvPr>
        </p:nvSpPr>
        <p:spPr>
          <a:xfrm>
            <a:off x="323528" y="1772816"/>
            <a:ext cx="8352928" cy="4298032"/>
          </a:xfrm>
        </p:spPr>
        <p:txBody>
          <a:bodyPr/>
          <a:lstStyle/>
          <a:p>
            <a:r>
              <a:rPr lang="es-AR" dirty="0">
                <a:solidFill>
                  <a:schemeClr val="tx1"/>
                </a:solidFill>
              </a:rPr>
              <a:t>En los últimos años el rol del bibliotecario ha variado debido al avance de las nuevas tecnologías. En la actualidad la figura del profesional de la información es multidimensional y sus tareas varían de acuerdo al tipo de biblioteca en la cual desarrolla sus funciones, sean infantiles, escolares, públicas, universitarias o de </a:t>
            </a:r>
            <a:r>
              <a:rPr lang="es-AR" dirty="0" smtClean="0">
                <a:solidFill>
                  <a:schemeClr val="tx1"/>
                </a:solidFill>
              </a:rPr>
              <a:t>investigación.</a:t>
            </a:r>
            <a:endParaRPr lang="es-AR" dirty="0">
              <a:solidFill>
                <a:schemeClr val="tx1"/>
              </a:solidFill>
            </a:endParaRPr>
          </a:p>
        </p:txBody>
      </p:sp>
    </p:spTree>
    <p:extLst>
      <p:ext uri="{BB962C8B-B14F-4D97-AF65-F5344CB8AC3E}">
        <p14:creationId xmlns:p14="http://schemas.microsoft.com/office/powerpoint/2010/main" val="2726136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802</Words>
  <Application>Microsoft Office PowerPoint</Application>
  <PresentationFormat>Presentación en pantalla (4:3)</PresentationFormat>
  <Paragraphs>60</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Biblioterapia: Nuevo desafío para el profesional de la Información </vt:lpstr>
      <vt:lpstr>Presentación de PowerPoint</vt:lpstr>
      <vt:lpstr>Presentación de PowerPoint</vt:lpstr>
      <vt:lpstr>Experiencias de Biblioterapia en América Latina </vt:lpstr>
      <vt:lpstr>¿Biblioteca de Hospital o Biblioteca para pacientes? </vt:lpstr>
      <vt:lpstr>Presentación de PowerPoint</vt:lpstr>
      <vt:lpstr>Objetivo de las Bibliotecas para pacientes </vt:lpstr>
      <vt:lpstr>El rol del bibliotecario y de los voluntarios en las bibliotecas para pacientes </vt:lpstr>
      <vt:lpstr>Presentación de PowerPoint</vt:lpstr>
      <vt:lpstr>Pautas que debe cumplir el bibliotecario para realizar la biblioterapia </vt:lpstr>
      <vt:lpstr>Estudio de casos</vt:lpstr>
      <vt:lpstr>Metodología utilizada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Rafa</dc:creator>
  <cp:lastModifiedBy>Rafa</cp:lastModifiedBy>
  <cp:revision>17</cp:revision>
  <dcterms:created xsi:type="dcterms:W3CDTF">2014-10-07T23:14:00Z</dcterms:created>
  <dcterms:modified xsi:type="dcterms:W3CDTF">2014-10-10T02:00:47Z</dcterms:modified>
</cp:coreProperties>
</file>