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0" r:id="rId2"/>
    <p:sldId id="385" r:id="rId3"/>
    <p:sldId id="413" r:id="rId4"/>
    <p:sldId id="414" r:id="rId5"/>
    <p:sldId id="417" r:id="rId6"/>
    <p:sldId id="433" r:id="rId7"/>
    <p:sldId id="432" r:id="rId8"/>
    <p:sldId id="434" r:id="rId9"/>
    <p:sldId id="435" r:id="rId10"/>
    <p:sldId id="437" r:id="rId11"/>
    <p:sldId id="420" r:id="rId12"/>
    <p:sldId id="436" r:id="rId13"/>
    <p:sldId id="421" r:id="rId14"/>
    <p:sldId id="429" r:id="rId15"/>
    <p:sldId id="430" r:id="rId16"/>
    <p:sldId id="431" r:id="rId17"/>
    <p:sldId id="428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33CC"/>
    <a:srgbClr val="2B792B"/>
    <a:srgbClr val="CC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67972" autoAdjust="0"/>
  </p:normalViewPr>
  <p:slideViewPr>
    <p:cSldViewPr>
      <p:cViewPr>
        <p:scale>
          <a:sx n="75" d="100"/>
          <a:sy n="75" d="100"/>
        </p:scale>
        <p:origin x="-108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6D12DF8-DFBA-4CA7-903D-7249A8BD9CFE}" type="datetimeFigureOut">
              <a:rPr lang="es-CL" smtClean="0"/>
              <a:pPr/>
              <a:t>21-10-2014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15998FF-A7DA-4E3C-94B2-E14F854C6B8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9920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B000FB15-58D6-4ADD-B319-0FC55F011FE1}" type="datetimeFigureOut">
              <a:rPr lang="es-CL"/>
              <a:pPr>
                <a:defRPr/>
              </a:pPr>
              <a:t>21-10-2014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CL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L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6941C020-E6D1-4B13-A9D6-9B02EE8E824C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42060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41C020-E6D1-4B13-A9D6-9B02EE8E824C}" type="slidenum">
              <a:rPr lang="es-CL"/>
              <a:pPr>
                <a:defRPr/>
              </a:pPr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6952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41C020-E6D1-4B13-A9D6-9B02EE8E824C}" type="slidenum">
              <a:rPr lang="es-CL"/>
              <a:pPr>
                <a:defRPr/>
              </a:pPr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700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41C020-E6D1-4B13-A9D6-9B02EE8E824C}" type="slidenum">
              <a:rPr lang="es-CL"/>
              <a:pPr>
                <a:defRPr/>
              </a:pPr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700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41C020-E6D1-4B13-A9D6-9B02EE8E824C}" type="slidenum">
              <a:rPr lang="es-CL"/>
              <a:pPr>
                <a:defRPr/>
              </a:pPr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700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41C020-E6D1-4B13-A9D6-9B02EE8E824C}" type="slidenum">
              <a:rPr lang="es-CL"/>
              <a:pPr>
                <a:defRPr/>
              </a:pPr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700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41C020-E6D1-4B13-A9D6-9B02EE8E824C}" type="slidenum">
              <a:rPr lang="es-CL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700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41C020-E6D1-4B13-A9D6-9B02EE8E824C}" type="slidenum">
              <a:rPr lang="es-CL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700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41C020-E6D1-4B13-A9D6-9B02EE8E824C}" type="slidenum">
              <a:rPr lang="es-CL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700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41C020-E6D1-4B13-A9D6-9B02EE8E824C}" type="slidenum">
              <a:rPr lang="es-CL"/>
              <a:pPr>
                <a:defRPr/>
              </a:pPr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6952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41C020-E6D1-4B13-A9D6-9B02EE8E824C}" type="slidenum">
              <a:rPr lang="es-CL"/>
              <a:pPr>
                <a:defRPr/>
              </a:pPr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700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41C020-E6D1-4B13-A9D6-9B02EE8E824C}" type="slidenum">
              <a:rPr lang="es-CL"/>
              <a:pPr>
                <a:defRPr/>
              </a:pPr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700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41C020-E6D1-4B13-A9D6-9B02EE8E824C}" type="slidenum">
              <a:rPr lang="es-CL"/>
              <a:pPr>
                <a:defRPr/>
              </a:pPr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700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41C020-E6D1-4B13-A9D6-9B02EE8E824C}" type="slidenum">
              <a:rPr lang="es-CL"/>
              <a:pPr>
                <a:defRPr/>
              </a:pPr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700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41C020-E6D1-4B13-A9D6-9B02EE8E824C}" type="slidenum">
              <a:rPr lang="es-CL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700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41C020-E6D1-4B13-A9D6-9B02EE8E824C}" type="slidenum">
              <a:rPr lang="es-CL"/>
              <a:pPr>
                <a:defRPr/>
              </a:pPr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700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41C020-E6D1-4B13-A9D6-9B02EE8E824C}" type="slidenum">
              <a:rPr lang="es-CL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700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41C020-E6D1-4B13-A9D6-9B02EE8E824C}" type="slidenum">
              <a:rPr lang="es-CL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700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862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226E0-D182-49BD-B0F9-A7C83B39B27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19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8A8BA-67E7-4415-9AC5-012944A0A11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5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8CA65-3631-495F-937D-9A91A2BE318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6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6FE95-2DF5-415B-8B5B-8BCAA927094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0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5EFD1-0B97-4400-81D9-4394015F526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00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08856-7DDC-415C-9F07-DC28EF04A42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54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84097-A57A-4AFB-9109-4577903EBBE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00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6655A-C218-4EF5-A586-E322B7978E5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19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82F3D-880F-4DDE-8CD5-7F8C546B832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6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8404-98CE-454A-95AC-CB8A3CCD2C0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25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4D6DF-B998-4067-A970-A4C0E23E858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3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7ED10EF-D260-452A-B3EA-55C523ADBDE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otecas.uc.cl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nd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8"/>
          <p:cNvSpPr txBox="1">
            <a:spLocks noChangeArrowheads="1"/>
          </p:cNvSpPr>
          <p:nvPr/>
        </p:nvSpPr>
        <p:spPr bwMode="auto">
          <a:xfrm>
            <a:off x="-17137" y="5442227"/>
            <a:ext cx="91611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dirty="0" err="1" smtClean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Biblioteca</a:t>
            </a:r>
            <a:r>
              <a:rPr lang="en-US" sz="2000" dirty="0" smtClean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Biomédica</a:t>
            </a:r>
            <a:endParaRPr lang="en-US" sz="2000" dirty="0" smtClean="0">
              <a:solidFill>
                <a:srgbClr val="FFFFFF"/>
              </a:solidFill>
              <a:latin typeface="Georgia" pitchFamily="18" charset="0"/>
              <a:cs typeface="Arial" charset="0"/>
            </a:endParaRPr>
          </a:p>
          <a:p>
            <a:pPr algn="ctr" eaLnBrk="1" hangingPunct="1"/>
            <a:r>
              <a:rPr lang="en-US" sz="2000" dirty="0" err="1" smtClean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Bibliotecas</a:t>
            </a:r>
            <a:r>
              <a:rPr lang="en-US" sz="2000" dirty="0" smtClean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 UC</a:t>
            </a:r>
            <a:endParaRPr lang="en-US" sz="2000" dirty="0">
              <a:solidFill>
                <a:srgbClr val="FFFFFF"/>
              </a:solidFill>
              <a:latin typeface="Georgia" pitchFamily="18" charset="0"/>
              <a:cs typeface="Arial" charset="0"/>
            </a:endParaRPr>
          </a:p>
          <a:p>
            <a:pPr algn="ctr" eaLnBrk="1" hangingPunct="1"/>
            <a:r>
              <a:rPr lang="en-US" sz="20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Pontificia Universidad </a:t>
            </a:r>
            <a:r>
              <a:rPr lang="en-US" sz="2000" dirty="0" err="1" smtClean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Católica</a:t>
            </a:r>
            <a:r>
              <a:rPr lang="en-US" sz="2000" dirty="0" smtClean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 de Chile</a:t>
            </a:r>
            <a:endParaRPr lang="en-US" sz="2000" dirty="0">
              <a:solidFill>
                <a:srgbClr val="FFFFFF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17137" y="1832756"/>
            <a:ext cx="9252520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CL" sz="28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apoyo a la investigación en el equipo de revisión sistemática</a:t>
            </a:r>
            <a:endParaRPr lang="es-CL" sz="2800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-17137" y="2899966"/>
            <a:ext cx="9161137" cy="6052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0" y="2899966"/>
            <a:ext cx="914400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Myriad Pro" pitchFamily="34" charset="0"/>
              <a:buNone/>
            </a:pPr>
            <a:r>
              <a:rPr lang="de-DE" sz="2800" dirty="0" smtClean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El bibliotecólogo como coautor</a:t>
            </a:r>
            <a:endParaRPr lang="de-DE" sz="2800" dirty="0">
              <a:solidFill>
                <a:srgbClr val="002060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700" y="3581400"/>
            <a:ext cx="5661025" cy="150810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Romina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 Torres R.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rtorree@uc.cl</a:t>
            </a:r>
          </a:p>
          <a:p>
            <a:pPr eaLnBrk="1" hangingPunct="1"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charset="0"/>
            </a:endParaRPr>
          </a:p>
          <a:p>
            <a:pPr eaLnBrk="1" hangingPunct="1">
              <a:defRPr/>
            </a:pPr>
            <a:endParaRPr lang="en-US" dirty="0">
              <a:solidFill>
                <a:srgbClr val="9636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0964" y="6457890"/>
            <a:ext cx="91230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2014</a:t>
            </a:r>
            <a:endParaRPr lang="en-US" sz="2000" dirty="0">
              <a:solidFill>
                <a:srgbClr val="FFFFFF"/>
              </a:solidFill>
              <a:latin typeface="Georgia" pitchFamily="18" charset="0"/>
              <a:cs typeface="Arial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3" y="181438"/>
            <a:ext cx="2178143" cy="1266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7" name="3 Título"/>
          <p:cNvSpPr>
            <a:spLocks noGrp="1"/>
          </p:cNvSpPr>
          <p:nvPr>
            <p:ph type="title"/>
          </p:nvPr>
        </p:nvSpPr>
        <p:spPr>
          <a:xfrm>
            <a:off x="1708094" y="584528"/>
            <a:ext cx="5727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Modalidad colaborativa (coautoría)</a:t>
            </a:r>
            <a:endParaRPr lang="es-E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369" name="Picture 9" descr="http://thumbs.dreamstime.com/x/3d-person-human-character-office-working-2308294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7" t="5384" r="21000" b="13727"/>
          <a:stretch/>
        </p:blipFill>
        <p:spPr bwMode="auto">
          <a:xfrm>
            <a:off x="0" y="4476750"/>
            <a:ext cx="24892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http://thumbs.dreamstime.com/x/3d-person-human-character-office-working-2308294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7" t="5384" r="21000" b="13727"/>
          <a:stretch/>
        </p:blipFill>
        <p:spPr bwMode="auto">
          <a:xfrm>
            <a:off x="3327400" y="4565650"/>
            <a:ext cx="24892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http://thumbs.dreamstime.com/x/3d-person-human-character-office-working-2308294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7" t="5384" r="21000" b="13727"/>
          <a:stretch/>
        </p:blipFill>
        <p:spPr bwMode="auto">
          <a:xfrm>
            <a:off x="6451600" y="4476750"/>
            <a:ext cx="24892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://www.lanzaroteinformation.com/files/Person%20working%20on%20a%20laptop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3" y="168275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468" y="1820566"/>
            <a:ext cx="1676400" cy="57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22 Conector recto"/>
          <p:cNvCxnSpPr/>
          <p:nvPr/>
        </p:nvCxnSpPr>
        <p:spPr>
          <a:xfrm>
            <a:off x="4494352" y="3111500"/>
            <a:ext cx="19049" cy="1765300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 flipH="1">
            <a:off x="1762124" y="4476750"/>
            <a:ext cx="2732228" cy="260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/>
          <p:nvPr/>
        </p:nvCxnSpPr>
        <p:spPr>
          <a:xfrm>
            <a:off x="4515129" y="4476750"/>
            <a:ext cx="293370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4" y="2301875"/>
            <a:ext cx="3822701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5" name="44 Grupo"/>
          <p:cNvGrpSpPr/>
          <p:nvPr/>
        </p:nvGrpSpPr>
        <p:grpSpPr>
          <a:xfrm>
            <a:off x="3948250" y="3303884"/>
            <a:ext cx="1130301" cy="1130301"/>
            <a:chOff x="3682999" y="3257550"/>
            <a:chExt cx="1130301" cy="1130301"/>
          </a:xfrm>
        </p:grpSpPr>
        <p:pic>
          <p:nvPicPr>
            <p:cNvPr id="18" name="Picture 4" descr="http://www.graphicsfuel.com/wp-content/uploads/2012/03/folder-icon-512x51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2999" y="3257550"/>
              <a:ext cx="1130301" cy="1130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43 CuadroTexto"/>
            <p:cNvSpPr txBox="1"/>
            <p:nvPr/>
          </p:nvSpPr>
          <p:spPr>
            <a:xfrm>
              <a:off x="3686456" y="3602334"/>
              <a:ext cx="11268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200" b="1" dirty="0" smtClean="0"/>
                <a:t>Resultados</a:t>
              </a:r>
            </a:p>
            <a:p>
              <a:r>
                <a:rPr lang="es-CL" sz="1200" b="1" dirty="0" smtClean="0"/>
                <a:t>de búsqueda</a:t>
              </a:r>
              <a:endParaRPr lang="es-CL" sz="1200" b="1" dirty="0"/>
            </a:p>
          </p:txBody>
        </p:sp>
      </p:grpSp>
      <p:grpSp>
        <p:nvGrpSpPr>
          <p:cNvPr id="47" name="46 Grupo"/>
          <p:cNvGrpSpPr/>
          <p:nvPr/>
        </p:nvGrpSpPr>
        <p:grpSpPr>
          <a:xfrm>
            <a:off x="1749424" y="5721350"/>
            <a:ext cx="1139544" cy="1130301"/>
            <a:chOff x="1749424" y="5721350"/>
            <a:chExt cx="1139544" cy="1130301"/>
          </a:xfrm>
        </p:grpSpPr>
        <p:pic>
          <p:nvPicPr>
            <p:cNvPr id="17412" name="Picture 4" descr="http://www.graphicsfuel.com/wp-content/uploads/2012/03/folder-icon-512x51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9424" y="5721350"/>
              <a:ext cx="1130301" cy="1130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52 CuadroTexto"/>
            <p:cNvSpPr txBox="1"/>
            <p:nvPr/>
          </p:nvSpPr>
          <p:spPr>
            <a:xfrm>
              <a:off x="1762124" y="6119165"/>
              <a:ext cx="11268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200" b="1" dirty="0" smtClean="0"/>
                <a:t>Selección</a:t>
              </a:r>
            </a:p>
            <a:p>
              <a:pPr algn="ctr"/>
              <a:r>
                <a:rPr lang="es-CL" sz="1200" b="1" dirty="0" smtClean="0"/>
                <a:t>Investigador A</a:t>
              </a:r>
              <a:endParaRPr lang="es-CL" sz="1200" b="1" dirty="0"/>
            </a:p>
          </p:txBody>
        </p:sp>
      </p:grpSp>
      <p:grpSp>
        <p:nvGrpSpPr>
          <p:cNvPr id="48" name="47 Grupo"/>
          <p:cNvGrpSpPr/>
          <p:nvPr/>
        </p:nvGrpSpPr>
        <p:grpSpPr>
          <a:xfrm>
            <a:off x="5321299" y="5784848"/>
            <a:ext cx="1149069" cy="1130301"/>
            <a:chOff x="5321299" y="5784848"/>
            <a:chExt cx="1149069" cy="1130301"/>
          </a:xfrm>
        </p:grpSpPr>
        <p:pic>
          <p:nvPicPr>
            <p:cNvPr id="16" name="Picture 4" descr="http://www.graphicsfuel.com/wp-content/uploads/2012/03/folder-icon-512x51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1299" y="5784848"/>
              <a:ext cx="1130301" cy="1130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53 CuadroTexto"/>
            <p:cNvSpPr txBox="1"/>
            <p:nvPr/>
          </p:nvSpPr>
          <p:spPr>
            <a:xfrm>
              <a:off x="5343524" y="6119164"/>
              <a:ext cx="11268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200" b="1" dirty="0" smtClean="0"/>
                <a:t>Selección</a:t>
              </a:r>
            </a:p>
            <a:p>
              <a:pPr algn="ctr"/>
              <a:r>
                <a:rPr lang="es-CL" sz="1200" b="1" dirty="0" smtClean="0"/>
                <a:t>Investigador B</a:t>
              </a:r>
              <a:endParaRPr lang="es-CL" sz="1200" b="1" dirty="0"/>
            </a:p>
          </p:txBody>
        </p:sp>
      </p:grpSp>
      <p:grpSp>
        <p:nvGrpSpPr>
          <p:cNvPr id="49" name="48 Grupo"/>
          <p:cNvGrpSpPr/>
          <p:nvPr/>
        </p:nvGrpSpPr>
        <p:grpSpPr>
          <a:xfrm>
            <a:off x="8013699" y="5746749"/>
            <a:ext cx="1130301" cy="1130301"/>
            <a:chOff x="8013699" y="5746749"/>
            <a:chExt cx="1130301" cy="1130301"/>
          </a:xfrm>
        </p:grpSpPr>
        <p:pic>
          <p:nvPicPr>
            <p:cNvPr id="17" name="Picture 4" descr="http://www.graphicsfuel.com/wp-content/uploads/2012/03/folder-icon-512x51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3699" y="5746749"/>
              <a:ext cx="1130301" cy="1130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54 CuadroTexto"/>
            <p:cNvSpPr txBox="1"/>
            <p:nvPr/>
          </p:nvSpPr>
          <p:spPr>
            <a:xfrm>
              <a:off x="8017156" y="6113496"/>
              <a:ext cx="11268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200" b="1" dirty="0" smtClean="0"/>
                <a:t>Selección</a:t>
              </a:r>
            </a:p>
            <a:p>
              <a:pPr algn="ctr"/>
              <a:r>
                <a:rPr lang="es-CL" sz="1200" b="1" dirty="0" smtClean="0"/>
                <a:t>Investigador C</a:t>
              </a:r>
              <a:endParaRPr lang="es-CL" sz="1200" b="1" dirty="0"/>
            </a:p>
          </p:txBody>
        </p:sp>
      </p:grpSp>
      <p:sp>
        <p:nvSpPr>
          <p:cNvPr id="56" name="55 CuadroTexto"/>
          <p:cNvSpPr txBox="1"/>
          <p:nvPr/>
        </p:nvSpPr>
        <p:spPr>
          <a:xfrm>
            <a:off x="1524000" y="4876799"/>
            <a:ext cx="1126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 smtClean="0"/>
              <a:t>Investigador A</a:t>
            </a:r>
            <a:endParaRPr lang="es-CL" sz="1200" b="1" dirty="0"/>
          </a:p>
        </p:txBody>
      </p:sp>
      <p:sp>
        <p:nvSpPr>
          <p:cNvPr id="57" name="56 CuadroTexto"/>
          <p:cNvSpPr txBox="1"/>
          <p:nvPr/>
        </p:nvSpPr>
        <p:spPr>
          <a:xfrm>
            <a:off x="4822824" y="4877484"/>
            <a:ext cx="1126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 smtClean="0"/>
              <a:t>Investigador B</a:t>
            </a:r>
            <a:endParaRPr lang="es-CL" sz="1200" b="1" dirty="0"/>
          </a:p>
        </p:txBody>
      </p:sp>
      <p:sp>
        <p:nvSpPr>
          <p:cNvPr id="58" name="57 CuadroTexto"/>
          <p:cNvSpPr txBox="1"/>
          <p:nvPr/>
        </p:nvSpPr>
        <p:spPr>
          <a:xfrm>
            <a:off x="8013699" y="4762497"/>
            <a:ext cx="1126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 smtClean="0"/>
              <a:t>Investigador C</a:t>
            </a:r>
            <a:endParaRPr lang="es-CL" sz="1200" b="1" dirty="0"/>
          </a:p>
        </p:txBody>
      </p:sp>
      <p:sp>
        <p:nvSpPr>
          <p:cNvPr id="59" name="58 CuadroTexto"/>
          <p:cNvSpPr txBox="1"/>
          <p:nvPr/>
        </p:nvSpPr>
        <p:spPr>
          <a:xfrm>
            <a:off x="0" y="1545969"/>
            <a:ext cx="9144000" cy="274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 smtClean="0"/>
              <a:t>Bibliotecólogo</a:t>
            </a:r>
            <a:endParaRPr lang="es-CL" sz="1200" b="1" dirty="0"/>
          </a:p>
        </p:txBody>
      </p:sp>
    </p:spTree>
    <p:extLst>
      <p:ext uri="{BB962C8B-B14F-4D97-AF65-F5344CB8AC3E}">
        <p14:creationId xmlns:p14="http://schemas.microsoft.com/office/powerpoint/2010/main" val="173834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-12700" y="1670050"/>
            <a:ext cx="9144000" cy="518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2700" y="1670050"/>
            <a:ext cx="9144000" cy="5187950"/>
          </a:xfrm>
        </p:spPr>
        <p:txBody>
          <a:bodyPr/>
          <a:lstStyle/>
          <a:p>
            <a:pPr marL="0" indent="0">
              <a:buNone/>
            </a:pPr>
            <a:r>
              <a:rPr lang="es-CL" sz="2400" dirty="0">
                <a:solidFill>
                  <a:srgbClr val="000066"/>
                </a:solidFill>
              </a:rPr>
              <a:t>EROS, </a:t>
            </a:r>
            <a:r>
              <a:rPr lang="es-CL" sz="2200" dirty="0" err="1">
                <a:solidFill>
                  <a:srgbClr val="000066"/>
                </a:solidFill>
              </a:rPr>
              <a:t>Early</a:t>
            </a:r>
            <a:r>
              <a:rPr lang="es-CL" sz="2200" dirty="0">
                <a:solidFill>
                  <a:srgbClr val="000066"/>
                </a:solidFill>
              </a:rPr>
              <a:t> </a:t>
            </a:r>
            <a:r>
              <a:rPr lang="es-CL" sz="2200" dirty="0" err="1">
                <a:solidFill>
                  <a:srgbClr val="000066"/>
                </a:solidFill>
              </a:rPr>
              <a:t>Review</a:t>
            </a:r>
            <a:r>
              <a:rPr lang="es-CL" sz="2200" dirty="0">
                <a:solidFill>
                  <a:srgbClr val="000066"/>
                </a:solidFill>
              </a:rPr>
              <a:t> </a:t>
            </a:r>
            <a:r>
              <a:rPr lang="es-CL" sz="2200" dirty="0" err="1">
                <a:solidFill>
                  <a:srgbClr val="000066"/>
                </a:solidFill>
              </a:rPr>
              <a:t>Organizing</a:t>
            </a:r>
            <a:r>
              <a:rPr lang="es-CL" sz="2200" dirty="0">
                <a:solidFill>
                  <a:srgbClr val="000066"/>
                </a:solidFill>
              </a:rPr>
              <a:t> </a:t>
            </a:r>
            <a:r>
              <a:rPr lang="es-CL" sz="2200" dirty="0" smtClean="0">
                <a:solidFill>
                  <a:srgbClr val="000066"/>
                </a:solidFill>
              </a:rPr>
              <a:t>Software</a:t>
            </a:r>
            <a:endParaRPr lang="es-CL" sz="2200" dirty="0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es-CL" sz="2000" dirty="0" smtClean="0">
                <a:solidFill>
                  <a:srgbClr val="000066"/>
                </a:solidFill>
              </a:rPr>
              <a:t>IECS </a:t>
            </a:r>
            <a:r>
              <a:rPr lang="es-CL" sz="2000" dirty="0">
                <a:solidFill>
                  <a:srgbClr val="000066"/>
                </a:solidFill>
              </a:rPr>
              <a:t>- Instituto de Efectividad Clínica y Sanitaria (Argentina</a:t>
            </a:r>
            <a:r>
              <a:rPr lang="es-CL" sz="2000" dirty="0" smtClean="0">
                <a:solidFill>
                  <a:srgbClr val="000066"/>
                </a:solidFill>
              </a:rPr>
              <a:t>)</a:t>
            </a:r>
          </a:p>
          <a:p>
            <a:pPr marL="0" indent="0">
              <a:buNone/>
            </a:pPr>
            <a:endParaRPr lang="es-CL" sz="2200" dirty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es-CL" sz="2200" dirty="0" smtClean="0">
              <a:solidFill>
                <a:srgbClr val="000066"/>
              </a:solidFill>
            </a:endParaRPr>
          </a:p>
        </p:txBody>
      </p:sp>
      <p:sp>
        <p:nvSpPr>
          <p:cNvPr id="7" name="3 Título"/>
          <p:cNvSpPr>
            <a:spLocks noGrp="1"/>
          </p:cNvSpPr>
          <p:nvPr>
            <p:ph type="title"/>
          </p:nvPr>
        </p:nvSpPr>
        <p:spPr>
          <a:xfrm>
            <a:off x="1708094" y="584528"/>
            <a:ext cx="5727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Modalidad colaborativa (coautoría)</a:t>
            </a:r>
            <a:endParaRPr lang="es-E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66999"/>
            <a:ext cx="6858000" cy="397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7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1066800" y="2666998"/>
            <a:ext cx="6792218" cy="397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5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-12700" y="1670050"/>
            <a:ext cx="9144000" cy="518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2700" y="1670050"/>
            <a:ext cx="9144000" cy="5187950"/>
          </a:xfrm>
        </p:spPr>
        <p:txBody>
          <a:bodyPr/>
          <a:lstStyle/>
          <a:p>
            <a:pPr marL="0" indent="0">
              <a:buNone/>
            </a:pPr>
            <a:r>
              <a:rPr lang="es-CL" sz="2400" dirty="0" err="1" smtClean="0">
                <a:solidFill>
                  <a:srgbClr val="000066"/>
                </a:solidFill>
              </a:rPr>
              <a:t>Covidence</a:t>
            </a:r>
            <a:endParaRPr lang="es-CL" sz="2200" dirty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es-CL" sz="2200" dirty="0" smtClean="0">
              <a:solidFill>
                <a:srgbClr val="000066"/>
              </a:solidFill>
            </a:endParaRPr>
          </a:p>
        </p:txBody>
      </p:sp>
      <p:sp>
        <p:nvSpPr>
          <p:cNvPr id="7" name="3 Título"/>
          <p:cNvSpPr>
            <a:spLocks noGrp="1"/>
          </p:cNvSpPr>
          <p:nvPr>
            <p:ph type="title"/>
          </p:nvPr>
        </p:nvSpPr>
        <p:spPr>
          <a:xfrm>
            <a:off x="1708094" y="584528"/>
            <a:ext cx="5727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Modalidad colaborativa (coautoría)</a:t>
            </a:r>
            <a:endParaRPr lang="es-E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" r="1311" b="5573"/>
          <a:stretch/>
        </p:blipFill>
        <p:spPr bwMode="auto">
          <a:xfrm>
            <a:off x="990600" y="2286000"/>
            <a:ext cx="7425066" cy="427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37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-12700" y="1447800"/>
            <a:ext cx="91440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2700" y="1447800"/>
            <a:ext cx="9144000" cy="5410200"/>
          </a:xfrm>
        </p:spPr>
        <p:txBody>
          <a:bodyPr/>
          <a:lstStyle/>
          <a:p>
            <a:pPr marL="0" indent="0">
              <a:buNone/>
            </a:pPr>
            <a:r>
              <a:rPr lang="es-CL" sz="2400" dirty="0" smtClean="0">
                <a:solidFill>
                  <a:srgbClr val="000066"/>
                </a:solidFill>
              </a:rPr>
              <a:t>Experiencias internacionales</a:t>
            </a:r>
          </a:p>
          <a:p>
            <a:endParaRPr lang="es-CL" sz="2400" dirty="0">
              <a:solidFill>
                <a:srgbClr val="000066"/>
              </a:solidFill>
            </a:endParaRPr>
          </a:p>
          <a:p>
            <a:endParaRPr lang="es-CL" sz="2400" dirty="0" smtClean="0">
              <a:solidFill>
                <a:srgbClr val="000066"/>
              </a:solidFill>
            </a:endParaRPr>
          </a:p>
        </p:txBody>
      </p:sp>
      <p:sp>
        <p:nvSpPr>
          <p:cNvPr id="7" name="3 Título"/>
          <p:cNvSpPr>
            <a:spLocks noGrp="1"/>
          </p:cNvSpPr>
          <p:nvPr>
            <p:ph type="title"/>
          </p:nvPr>
        </p:nvSpPr>
        <p:spPr>
          <a:xfrm>
            <a:off x="1708094" y="584528"/>
            <a:ext cx="5727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Modalidad colaborativa (coautoría)</a:t>
            </a:r>
            <a:endParaRPr lang="es-E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32"/>
          <a:stretch/>
        </p:blipFill>
        <p:spPr bwMode="auto">
          <a:xfrm>
            <a:off x="-12700" y="2057400"/>
            <a:ext cx="91313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130300"/>
            <a:ext cx="9118600" cy="572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2971800" y="4152900"/>
            <a:ext cx="5867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416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-12700" y="1447800"/>
            <a:ext cx="91440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800" kern="1200" dirty="0">
              <a:solidFill>
                <a:srgbClr val="FFFF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2700" y="1447800"/>
            <a:ext cx="9144000" cy="5410200"/>
          </a:xfrm>
        </p:spPr>
        <p:txBody>
          <a:bodyPr/>
          <a:lstStyle/>
          <a:p>
            <a:pPr marL="0" indent="0">
              <a:buNone/>
            </a:pPr>
            <a:endParaRPr lang="es-CL" sz="2400" dirty="0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es-CL" sz="2400" dirty="0" smtClean="0">
                <a:solidFill>
                  <a:srgbClr val="000066"/>
                </a:solidFill>
              </a:rPr>
              <a:t> </a:t>
            </a:r>
          </a:p>
          <a:p>
            <a:pPr marL="0" indent="0">
              <a:buNone/>
            </a:pPr>
            <a:endParaRPr lang="es-CL" sz="2400" dirty="0" smtClean="0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es-CL" sz="2400" dirty="0" smtClean="0">
                <a:solidFill>
                  <a:srgbClr val="000066"/>
                </a:solidFill>
              </a:rPr>
              <a:t> </a:t>
            </a:r>
          </a:p>
          <a:p>
            <a:endParaRPr lang="es-CL" sz="2400" dirty="0">
              <a:solidFill>
                <a:srgbClr val="000066"/>
              </a:solidFill>
            </a:endParaRPr>
          </a:p>
          <a:p>
            <a:endParaRPr lang="es-CL" sz="2400" dirty="0" smtClean="0">
              <a:solidFill>
                <a:srgbClr val="000066"/>
              </a:solidFill>
            </a:endParaRPr>
          </a:p>
        </p:txBody>
      </p:sp>
      <p:sp>
        <p:nvSpPr>
          <p:cNvPr id="7" name="3 Título"/>
          <p:cNvSpPr>
            <a:spLocks noGrp="1"/>
          </p:cNvSpPr>
          <p:nvPr>
            <p:ph type="title"/>
          </p:nvPr>
        </p:nvSpPr>
        <p:spPr>
          <a:xfrm>
            <a:off x="3511477" y="584528"/>
            <a:ext cx="2121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Estadísticas</a:t>
            </a:r>
            <a:endParaRPr lang="es-E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-12700" y="630160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L" sz="1200" kern="1200" dirty="0" smtClean="0">
                <a:solidFill>
                  <a:srgbClr val="000066"/>
                </a:solidFill>
                <a:latin typeface="Arial" charset="0"/>
                <a:ea typeface="+mn-ea"/>
                <a:cs typeface="+mn-cs"/>
              </a:rPr>
              <a:t>Se aplicó </a:t>
            </a:r>
            <a:r>
              <a:rPr lang="es-CL" sz="1200" kern="1200" dirty="0">
                <a:solidFill>
                  <a:srgbClr val="000066"/>
                </a:solidFill>
                <a:latin typeface="Arial" charset="0"/>
                <a:ea typeface="+mn-ea"/>
                <a:cs typeface="+mn-cs"/>
              </a:rPr>
              <a:t>este </a:t>
            </a:r>
            <a:r>
              <a:rPr lang="es-CL" sz="1200" kern="1200" dirty="0" smtClean="0">
                <a:solidFill>
                  <a:srgbClr val="000066"/>
                </a:solidFill>
                <a:latin typeface="Arial" charset="0"/>
                <a:ea typeface="+mn-ea"/>
                <a:cs typeface="+mn-cs"/>
              </a:rPr>
              <a:t> formato </a:t>
            </a:r>
            <a:r>
              <a:rPr lang="es-CL" sz="1200" kern="1200" dirty="0">
                <a:solidFill>
                  <a:srgbClr val="000066"/>
                </a:solidFill>
                <a:latin typeface="Arial" charset="0"/>
                <a:ea typeface="+mn-ea"/>
                <a:cs typeface="+mn-cs"/>
              </a:rPr>
              <a:t>de entrega a las búsquedas tradicionales, aumentando la cantidad total de </a:t>
            </a:r>
            <a:r>
              <a:rPr lang="es-CL" sz="1200" kern="1200" dirty="0" smtClean="0">
                <a:solidFill>
                  <a:srgbClr val="000066"/>
                </a:solidFill>
                <a:latin typeface="Arial" charset="0"/>
                <a:ea typeface="+mn-ea"/>
                <a:cs typeface="+mn-cs"/>
              </a:rPr>
              <a:t> búsquedas </a:t>
            </a:r>
            <a:r>
              <a:rPr lang="es-CL" sz="1200" kern="1200" dirty="0">
                <a:solidFill>
                  <a:srgbClr val="000066"/>
                </a:solidFill>
                <a:latin typeface="Arial" charset="0"/>
                <a:ea typeface="+mn-ea"/>
                <a:cs typeface="+mn-cs"/>
              </a:rPr>
              <a:t>solicitadas al </a:t>
            </a:r>
            <a:r>
              <a:rPr lang="es-CL" sz="1200" kern="1200" dirty="0" smtClean="0">
                <a:solidFill>
                  <a:srgbClr val="000066"/>
                </a:solidFill>
                <a:latin typeface="Arial" charset="0"/>
                <a:ea typeface="+mn-ea"/>
                <a:cs typeface="+mn-cs"/>
              </a:rPr>
              <a:t>año en: 33 , 115 y 67 durante 2012 , 2013 y 2014 respectivamente.</a:t>
            </a:r>
            <a:endParaRPr lang="es-CL" sz="1200" kern="1200" dirty="0">
              <a:solidFill>
                <a:srgbClr val="000066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1446982" y="1768488"/>
            <a:ext cx="6477001" cy="4163300"/>
            <a:chOff x="1904999" y="2313704"/>
            <a:chExt cx="6072123" cy="3754596"/>
          </a:xfrm>
        </p:grpSpPr>
        <p:pic>
          <p:nvPicPr>
            <p:cNvPr id="1030" name="Picture 6" descr="C:\Users\circulacion\Desktop\image (8)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999" y="2313704"/>
              <a:ext cx="6072123" cy="3754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3 CuadroTexto"/>
            <p:cNvSpPr txBox="1"/>
            <p:nvPr/>
          </p:nvSpPr>
          <p:spPr>
            <a:xfrm>
              <a:off x="3390900" y="4787900"/>
              <a:ext cx="228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000" kern="1200" dirty="0" smtClean="0">
                  <a:latin typeface="Arial" charset="0"/>
                  <a:ea typeface="+mn-ea"/>
                  <a:cs typeface="+mn-cs"/>
                </a:rPr>
                <a:t>7</a:t>
              </a:r>
              <a:endParaRPr lang="es-CL" sz="1000" kern="1200" dirty="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4292600" y="4554379"/>
              <a:ext cx="457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000" kern="1200" dirty="0" smtClean="0">
                  <a:latin typeface="Arial" charset="0"/>
                  <a:ea typeface="+mn-ea"/>
                  <a:cs typeface="+mn-cs"/>
                </a:rPr>
                <a:t>12</a:t>
              </a:r>
              <a:endParaRPr lang="es-CL" sz="1000" kern="1200" dirty="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5168900" y="4067891"/>
              <a:ext cx="457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000" kern="1200" dirty="0" smtClean="0">
                  <a:latin typeface="Arial" charset="0"/>
                  <a:ea typeface="+mn-ea"/>
                  <a:cs typeface="+mn-cs"/>
                </a:rPr>
                <a:t>23</a:t>
              </a:r>
              <a:endParaRPr lang="es-CL" sz="1000" kern="1200" dirty="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6096000" y="2895600"/>
              <a:ext cx="457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000" kern="1200" dirty="0" smtClean="0">
                  <a:latin typeface="Arial" charset="0"/>
                  <a:ea typeface="+mn-ea"/>
                  <a:cs typeface="+mn-cs"/>
                </a:rPr>
                <a:t>52</a:t>
              </a:r>
              <a:endParaRPr lang="es-CL" sz="1000" kern="1200" dirty="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3267075" y="5334000"/>
              <a:ext cx="4762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000" kern="1200" dirty="0" smtClean="0">
                  <a:latin typeface="Arial" charset="0"/>
                  <a:ea typeface="+mn-ea"/>
                  <a:cs typeface="+mn-cs"/>
                </a:rPr>
                <a:t>2011</a:t>
              </a:r>
              <a:endParaRPr lang="es-CL" sz="1000" kern="1200" dirty="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4273550" y="5355512"/>
              <a:ext cx="4762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000" kern="1200" dirty="0" smtClean="0">
                  <a:latin typeface="Arial" charset="0"/>
                  <a:ea typeface="+mn-ea"/>
                  <a:cs typeface="+mn-cs"/>
                </a:rPr>
                <a:t>2012</a:t>
              </a:r>
              <a:endParaRPr lang="es-CL" sz="1000" kern="1200" dirty="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5232400" y="5317412"/>
              <a:ext cx="4762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000" kern="1200" dirty="0" smtClean="0">
                  <a:latin typeface="Arial" charset="0"/>
                  <a:ea typeface="+mn-ea"/>
                  <a:cs typeface="+mn-cs"/>
                </a:rPr>
                <a:t>2013</a:t>
              </a:r>
              <a:endParaRPr lang="es-CL" sz="1000" kern="1200" dirty="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6096000" y="5333999"/>
              <a:ext cx="4762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000" kern="1200" dirty="0" smtClean="0">
                  <a:latin typeface="Arial" charset="0"/>
                  <a:ea typeface="+mn-ea"/>
                  <a:cs typeface="+mn-cs"/>
                </a:rPr>
                <a:t>2014</a:t>
              </a:r>
              <a:endParaRPr lang="es-CL" sz="1000" kern="1200" dirty="0"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300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-12700" y="1447800"/>
            <a:ext cx="91440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800" kern="1200" dirty="0">
              <a:solidFill>
                <a:srgbClr val="FFFF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2700" y="1447800"/>
            <a:ext cx="9144000" cy="5410200"/>
          </a:xfrm>
        </p:spPr>
        <p:txBody>
          <a:bodyPr/>
          <a:lstStyle/>
          <a:p>
            <a:pPr marL="0" indent="0">
              <a:buNone/>
            </a:pPr>
            <a:endParaRPr lang="es-CL" sz="2400" dirty="0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es-CL" sz="2400" dirty="0" smtClean="0">
                <a:solidFill>
                  <a:srgbClr val="000066"/>
                </a:solidFill>
              </a:rPr>
              <a:t> </a:t>
            </a:r>
          </a:p>
          <a:p>
            <a:pPr marL="0" indent="0">
              <a:buNone/>
            </a:pPr>
            <a:endParaRPr lang="es-CL" sz="2400" dirty="0" smtClean="0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es-CL" sz="2400" dirty="0" smtClean="0">
                <a:solidFill>
                  <a:srgbClr val="000066"/>
                </a:solidFill>
              </a:rPr>
              <a:t> </a:t>
            </a:r>
          </a:p>
          <a:p>
            <a:endParaRPr lang="es-CL" sz="2400" dirty="0">
              <a:solidFill>
                <a:srgbClr val="000066"/>
              </a:solidFill>
            </a:endParaRPr>
          </a:p>
          <a:p>
            <a:endParaRPr lang="es-CL" sz="2400" dirty="0" smtClean="0">
              <a:solidFill>
                <a:srgbClr val="000066"/>
              </a:solidFill>
            </a:endParaRPr>
          </a:p>
        </p:txBody>
      </p:sp>
      <p:sp>
        <p:nvSpPr>
          <p:cNvPr id="11" name="3 Título"/>
          <p:cNvSpPr>
            <a:spLocks noGrp="1"/>
          </p:cNvSpPr>
          <p:nvPr>
            <p:ph type="title"/>
          </p:nvPr>
        </p:nvSpPr>
        <p:spPr>
          <a:xfrm>
            <a:off x="2790929" y="584528"/>
            <a:ext cx="3562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Encuesta de Servicio</a:t>
            </a:r>
            <a:endParaRPr lang="es-E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0" y="1447800"/>
            <a:ext cx="91440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circulacion\Desktop\image (4)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2" b="18546"/>
          <a:stretch/>
        </p:blipFill>
        <p:spPr bwMode="auto">
          <a:xfrm>
            <a:off x="12700" y="3614916"/>
            <a:ext cx="5359400" cy="325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5302329"/>
            <a:ext cx="6438900" cy="1555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4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-12700" y="1447800"/>
            <a:ext cx="91440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800" kern="1200" dirty="0">
              <a:solidFill>
                <a:srgbClr val="FFFF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2700" y="1447800"/>
            <a:ext cx="9144000" cy="5410200"/>
          </a:xfrm>
        </p:spPr>
        <p:txBody>
          <a:bodyPr/>
          <a:lstStyle/>
          <a:p>
            <a:pPr marL="0" indent="0">
              <a:buNone/>
            </a:pPr>
            <a:endParaRPr lang="es-CL" sz="2400" dirty="0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es-CL" sz="2400" dirty="0" smtClean="0">
                <a:solidFill>
                  <a:srgbClr val="000066"/>
                </a:solidFill>
              </a:rPr>
              <a:t> </a:t>
            </a:r>
          </a:p>
          <a:p>
            <a:pPr marL="0" indent="0">
              <a:buNone/>
            </a:pPr>
            <a:endParaRPr lang="es-CL" sz="2400" dirty="0" smtClean="0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es-CL" sz="2400" dirty="0" smtClean="0">
                <a:solidFill>
                  <a:srgbClr val="000066"/>
                </a:solidFill>
              </a:rPr>
              <a:t> </a:t>
            </a:r>
          </a:p>
          <a:p>
            <a:endParaRPr lang="es-CL" sz="2400" dirty="0">
              <a:solidFill>
                <a:srgbClr val="000066"/>
              </a:solidFill>
            </a:endParaRPr>
          </a:p>
          <a:p>
            <a:endParaRPr lang="es-CL" sz="2400" dirty="0" smtClean="0">
              <a:solidFill>
                <a:srgbClr val="000066"/>
              </a:solidFill>
            </a:endParaRPr>
          </a:p>
        </p:txBody>
      </p:sp>
      <p:sp>
        <p:nvSpPr>
          <p:cNvPr id="11" name="3 Título"/>
          <p:cNvSpPr>
            <a:spLocks noGrp="1"/>
          </p:cNvSpPr>
          <p:nvPr>
            <p:ph type="title"/>
          </p:nvPr>
        </p:nvSpPr>
        <p:spPr>
          <a:xfrm>
            <a:off x="2790929" y="584528"/>
            <a:ext cx="3562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Encuesta de Servicio</a:t>
            </a:r>
            <a:endParaRPr lang="es-E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7023100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4179887"/>
            <a:ext cx="6629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08000" y="4965700"/>
            <a:ext cx="79248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CL" sz="2400" i="1" kern="1200" dirty="0" smtClean="0">
                <a:solidFill>
                  <a:srgbClr val="0033CC"/>
                </a:solidFill>
                <a:latin typeface="Arial" charset="0"/>
                <a:ea typeface="+mn-ea"/>
                <a:cs typeface="+mn-cs"/>
              </a:rPr>
              <a:t>“</a:t>
            </a:r>
            <a:r>
              <a:rPr lang="es-CL" sz="2400" i="1" kern="1200" dirty="0">
                <a:solidFill>
                  <a:srgbClr val="0033CC"/>
                </a:solidFill>
                <a:latin typeface="Arial" charset="0"/>
                <a:ea typeface="+mn-ea"/>
                <a:cs typeface="+mn-cs"/>
              </a:rPr>
              <a:t>Excelente búsqueda la que permitió realizar una investigación con la </a:t>
            </a:r>
            <a:r>
              <a:rPr lang="es-CL" sz="2400" b="1" i="1" kern="1200" dirty="0">
                <a:solidFill>
                  <a:srgbClr val="0033CC"/>
                </a:solidFill>
                <a:latin typeface="Arial" charset="0"/>
                <a:ea typeface="+mn-ea"/>
                <a:cs typeface="+mn-cs"/>
              </a:rPr>
              <a:t>seguridad </a:t>
            </a:r>
            <a:r>
              <a:rPr lang="es-CL" sz="2400" i="1" kern="1200" dirty="0">
                <a:solidFill>
                  <a:srgbClr val="0033CC"/>
                </a:solidFill>
                <a:latin typeface="Arial" charset="0"/>
                <a:ea typeface="+mn-ea"/>
                <a:cs typeface="+mn-cs"/>
              </a:rPr>
              <a:t>de haber accedido a la mejor evidencia </a:t>
            </a:r>
            <a:r>
              <a:rPr lang="es-CL" sz="2400" i="1" kern="1200" dirty="0" smtClean="0">
                <a:solidFill>
                  <a:srgbClr val="0033CC"/>
                </a:solidFill>
                <a:latin typeface="Arial" charset="0"/>
                <a:ea typeface="+mn-ea"/>
                <a:cs typeface="+mn-cs"/>
              </a:rPr>
              <a:t>disponible”</a:t>
            </a:r>
            <a:endParaRPr lang="es-CL" sz="2400" i="1" kern="1200" dirty="0">
              <a:solidFill>
                <a:srgbClr val="00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82600" y="4675187"/>
            <a:ext cx="79248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CL" sz="2400" i="1" kern="1200" dirty="0" smtClean="0">
                <a:solidFill>
                  <a:srgbClr val="0033CC"/>
                </a:solidFill>
                <a:latin typeface="Arial" charset="0"/>
                <a:ea typeface="+mn-ea"/>
                <a:cs typeface="+mn-cs"/>
              </a:rPr>
              <a:t>“Es </a:t>
            </a:r>
            <a:r>
              <a:rPr lang="es-CL" sz="2400" i="1" kern="1200" dirty="0">
                <a:solidFill>
                  <a:srgbClr val="0033CC"/>
                </a:solidFill>
                <a:latin typeface="Arial" charset="0"/>
                <a:ea typeface="+mn-ea"/>
                <a:cs typeface="+mn-cs"/>
              </a:rPr>
              <a:t>una </a:t>
            </a:r>
            <a:r>
              <a:rPr lang="es-CL" sz="2400" b="1" i="1" kern="1200" dirty="0">
                <a:solidFill>
                  <a:srgbClr val="0033CC"/>
                </a:solidFill>
                <a:latin typeface="Arial" charset="0"/>
                <a:ea typeface="+mn-ea"/>
                <a:cs typeface="+mn-cs"/>
              </a:rPr>
              <a:t>búsqueda especializada </a:t>
            </a:r>
            <a:r>
              <a:rPr lang="es-CL" sz="2400" i="1" kern="1200" dirty="0">
                <a:solidFill>
                  <a:srgbClr val="0033CC"/>
                </a:solidFill>
                <a:latin typeface="Arial" charset="0"/>
                <a:ea typeface="+mn-ea"/>
                <a:cs typeface="+mn-cs"/>
              </a:rPr>
              <a:t>y ahorra el </a:t>
            </a:r>
            <a:r>
              <a:rPr lang="es-CL" sz="2400" b="1" i="1" kern="1200" dirty="0">
                <a:solidFill>
                  <a:srgbClr val="0033CC"/>
                </a:solidFill>
                <a:latin typeface="Arial" charset="0"/>
                <a:ea typeface="+mn-ea"/>
                <a:cs typeface="+mn-cs"/>
              </a:rPr>
              <a:t>tiempo</a:t>
            </a:r>
            <a:r>
              <a:rPr lang="es-CL" sz="2400" i="1" kern="1200" dirty="0">
                <a:solidFill>
                  <a:srgbClr val="0033CC"/>
                </a:solidFill>
                <a:latin typeface="Arial" charset="0"/>
                <a:ea typeface="+mn-ea"/>
                <a:cs typeface="+mn-cs"/>
              </a:rPr>
              <a:t> que eso significa para dedicarlo a otras tareas de la </a:t>
            </a:r>
            <a:r>
              <a:rPr lang="es-CL" sz="2400" i="1" kern="1200" dirty="0" smtClean="0">
                <a:solidFill>
                  <a:srgbClr val="0033CC"/>
                </a:solidFill>
                <a:latin typeface="Arial" charset="0"/>
                <a:ea typeface="+mn-ea"/>
                <a:cs typeface="+mn-cs"/>
              </a:rPr>
              <a:t>investigación”</a:t>
            </a:r>
            <a:endParaRPr lang="es-CL" sz="2400" i="1" kern="1200" dirty="0">
              <a:solidFill>
                <a:srgbClr val="0033CC"/>
              </a:solidFill>
              <a:latin typeface="Arial" charset="0"/>
              <a:ea typeface="+mn-ea"/>
              <a:cs typeface="+mn-cs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CL" sz="2400" i="1" kern="1200" dirty="0">
              <a:solidFill>
                <a:srgbClr val="0033CC"/>
              </a:solidFill>
              <a:latin typeface="Arial" charset="0"/>
              <a:ea typeface="+mn-ea"/>
              <a:cs typeface="+mn-cs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CL" sz="2400" i="1" kern="1200" dirty="0" smtClean="0">
              <a:solidFill>
                <a:srgbClr val="00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82600" y="4781034"/>
            <a:ext cx="82169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L" sz="2400" i="1" kern="1200" dirty="0" smtClean="0">
                <a:solidFill>
                  <a:srgbClr val="0033CC"/>
                </a:solidFill>
                <a:latin typeface="Arial" charset="0"/>
                <a:ea typeface="+mn-ea"/>
                <a:cs typeface="+mn-cs"/>
              </a:rPr>
              <a:t>“El </a:t>
            </a:r>
            <a:r>
              <a:rPr lang="es-CL" sz="2400" i="1" kern="1200" dirty="0">
                <a:solidFill>
                  <a:srgbClr val="0033CC"/>
                </a:solidFill>
                <a:latin typeface="Arial" charset="0"/>
                <a:ea typeface="+mn-ea"/>
                <a:cs typeface="+mn-cs"/>
              </a:rPr>
              <a:t>servicio es espectacular. - Eficiente y puntual. - Bien preparado, es mas, no pude encontrar personal </a:t>
            </a:r>
            <a:r>
              <a:rPr lang="es-CL" sz="2400" i="1" kern="1200" dirty="0" smtClean="0">
                <a:solidFill>
                  <a:srgbClr val="0033CC"/>
                </a:solidFill>
                <a:latin typeface="Arial" charset="0"/>
                <a:ea typeface="+mn-ea"/>
                <a:cs typeface="+mn-cs"/>
              </a:rPr>
              <a:t>así </a:t>
            </a:r>
            <a:r>
              <a:rPr lang="es-CL" sz="2400" i="1" kern="1200" dirty="0">
                <a:solidFill>
                  <a:srgbClr val="0033CC"/>
                </a:solidFill>
                <a:latin typeface="Arial" charset="0"/>
                <a:ea typeface="+mn-ea"/>
                <a:cs typeface="+mn-cs"/>
              </a:rPr>
              <a:t>de </a:t>
            </a:r>
            <a:r>
              <a:rPr lang="es-CL" sz="2400" b="1" i="1" kern="1200" dirty="0">
                <a:solidFill>
                  <a:srgbClr val="0033CC"/>
                </a:solidFill>
                <a:latin typeface="Arial" charset="0"/>
                <a:ea typeface="+mn-ea"/>
                <a:cs typeface="+mn-cs"/>
              </a:rPr>
              <a:t>capacitado y eficiente</a:t>
            </a:r>
            <a:r>
              <a:rPr lang="es-CL" sz="2400" i="1" kern="1200" dirty="0">
                <a:solidFill>
                  <a:srgbClr val="0033CC"/>
                </a:solidFill>
                <a:latin typeface="Arial" charset="0"/>
                <a:ea typeface="+mn-ea"/>
                <a:cs typeface="+mn-cs"/>
              </a:rPr>
              <a:t> en una de las bibliotecas de le Universidad de Yale, que es donde yo </a:t>
            </a:r>
            <a:r>
              <a:rPr lang="es-CL" sz="2400" i="1" kern="1200" dirty="0" smtClean="0">
                <a:solidFill>
                  <a:srgbClr val="0033CC"/>
                </a:solidFill>
                <a:latin typeface="Arial" charset="0"/>
                <a:ea typeface="+mn-ea"/>
                <a:cs typeface="+mn-cs"/>
              </a:rPr>
              <a:t>trabajo”</a:t>
            </a:r>
            <a:endParaRPr lang="es-CL" sz="2400" i="1" kern="1200" dirty="0">
              <a:solidFill>
                <a:srgbClr val="0033CC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17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8"/>
          <p:cNvSpPr txBox="1">
            <a:spLocks noChangeArrowheads="1"/>
          </p:cNvSpPr>
          <p:nvPr/>
        </p:nvSpPr>
        <p:spPr bwMode="auto">
          <a:xfrm>
            <a:off x="0" y="2133600"/>
            <a:ext cx="9089373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dirty="0" smtClean="0">
              <a:solidFill>
                <a:srgbClr val="FFFFFF"/>
              </a:solidFill>
              <a:latin typeface="Georgia" pitchFamily="18" charset="0"/>
              <a:cs typeface="Arial" charset="0"/>
            </a:endParaRPr>
          </a:p>
          <a:p>
            <a:pPr algn="ctr" eaLnBrk="1" hangingPunct="1"/>
            <a:endParaRPr lang="en-US" dirty="0">
              <a:solidFill>
                <a:srgbClr val="FFFFFF"/>
              </a:solidFill>
              <a:latin typeface="Georgia" pitchFamily="18" charset="0"/>
              <a:cs typeface="Arial" charset="0"/>
            </a:endParaRPr>
          </a:p>
          <a:p>
            <a:pPr algn="ctr" eaLnBrk="1" hangingPunct="1"/>
            <a:r>
              <a:rPr lang="en-US" sz="3600" dirty="0" smtClean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GRACIAS POR SU ATENCIÓN</a:t>
            </a:r>
          </a:p>
          <a:p>
            <a:pPr algn="ctr" eaLnBrk="1" hangingPunct="1"/>
            <a:endParaRPr lang="en-US" sz="3600" dirty="0">
              <a:solidFill>
                <a:srgbClr val="FFFFFF"/>
              </a:solidFill>
              <a:latin typeface="Georgia" pitchFamily="18" charset="0"/>
              <a:cs typeface="Arial" charset="0"/>
            </a:endParaRPr>
          </a:p>
          <a:p>
            <a:pPr algn="ctr" eaLnBrk="1" hangingPunct="1"/>
            <a:endParaRPr lang="en-US" sz="3600" dirty="0" smtClean="0">
              <a:solidFill>
                <a:srgbClr val="FFFFFF"/>
              </a:solidFill>
              <a:latin typeface="Georgia" pitchFamily="18" charset="0"/>
              <a:cs typeface="Arial" charset="0"/>
            </a:endParaRPr>
          </a:p>
          <a:p>
            <a:pPr algn="ctr" eaLnBrk="1" hangingPunct="1"/>
            <a:endParaRPr lang="en-US" dirty="0">
              <a:solidFill>
                <a:srgbClr val="FFFFFF"/>
              </a:solidFill>
              <a:latin typeface="Georgia" pitchFamily="18" charset="0"/>
              <a:cs typeface="Arial" charset="0"/>
            </a:endParaRPr>
          </a:p>
          <a:p>
            <a:pPr algn="ctr" eaLnBrk="1" hangingPunct="1"/>
            <a:endParaRPr lang="en-US" sz="2000" dirty="0" smtClean="0">
              <a:solidFill>
                <a:srgbClr val="FFFFFF"/>
              </a:solidFill>
              <a:latin typeface="Georgia" pitchFamily="18" charset="0"/>
              <a:cs typeface="Arial" charset="0"/>
            </a:endParaRPr>
          </a:p>
          <a:p>
            <a:pPr algn="ctr" eaLnBrk="1" hangingPunct="1"/>
            <a:r>
              <a:rPr lang="en-US" sz="2000" dirty="0" err="1" smtClean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Bibliotecas</a:t>
            </a:r>
            <a:r>
              <a:rPr lang="en-US" sz="2000" dirty="0" smtClean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 UC</a:t>
            </a:r>
            <a:endParaRPr lang="en-US" sz="2000" dirty="0">
              <a:solidFill>
                <a:srgbClr val="FFFFFF"/>
              </a:solidFill>
              <a:latin typeface="Georgia" pitchFamily="18" charset="0"/>
              <a:cs typeface="Arial" charset="0"/>
            </a:endParaRPr>
          </a:p>
          <a:p>
            <a:pPr algn="ctr" eaLnBrk="1" hangingPunct="1"/>
            <a:r>
              <a:rPr lang="en-US" sz="20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Pontificia Universidad </a:t>
            </a:r>
            <a:r>
              <a:rPr lang="en-US" sz="2000" dirty="0" err="1" smtClean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Católica</a:t>
            </a:r>
            <a:r>
              <a:rPr lang="en-US" sz="2000" dirty="0" smtClean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 de Chile</a:t>
            </a:r>
          </a:p>
          <a:p>
            <a:pPr algn="ctr" eaLnBrk="1" hangingPunct="1"/>
            <a:r>
              <a:rPr lang="en-US" sz="2000" dirty="0" smtClean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2014</a:t>
            </a:r>
            <a:endParaRPr lang="en-US" sz="2000" dirty="0">
              <a:solidFill>
                <a:srgbClr val="FFFFFF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9525" y="6396335"/>
            <a:ext cx="91230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CL" sz="1200" dirty="0">
                <a:solidFill>
                  <a:schemeClr val="bg1"/>
                </a:solidFill>
              </a:rPr>
              <a:t>Apoyo a la investigación en el equipo de revisión sistemática por </a:t>
            </a:r>
            <a:r>
              <a:rPr lang="es-CL" sz="1200" u="sng" dirty="0">
                <a:solidFill>
                  <a:schemeClr val="bg1"/>
                </a:solidFill>
                <a:hlinkClick r:id="rId3"/>
              </a:rPr>
              <a:t>Torres-Robles, R.</a:t>
            </a:r>
            <a:r>
              <a:rPr lang="es-CL" sz="1200" dirty="0">
                <a:solidFill>
                  <a:schemeClr val="bg1"/>
                </a:solidFill>
              </a:rPr>
              <a:t> se distribuye bajo </a:t>
            </a:r>
            <a:r>
              <a:rPr lang="es-CL" sz="1200" dirty="0" smtClean="0">
                <a:solidFill>
                  <a:schemeClr val="bg1"/>
                </a:solidFill>
              </a:rPr>
              <a:t>una </a:t>
            </a:r>
            <a:r>
              <a:rPr lang="es-CL" sz="1200" dirty="0" smtClean="0">
                <a:solidFill>
                  <a:schemeClr val="bg1"/>
                </a:solidFill>
                <a:hlinkClick r:id="rId4"/>
              </a:rPr>
              <a:t>Licencia </a:t>
            </a:r>
            <a:r>
              <a:rPr lang="es-CL" sz="1200" dirty="0" err="1">
                <a:solidFill>
                  <a:schemeClr val="bg1"/>
                </a:solidFill>
                <a:hlinkClick r:id="rId4"/>
              </a:rPr>
              <a:t>Creative</a:t>
            </a:r>
            <a:r>
              <a:rPr lang="es-CL" sz="1200" dirty="0">
                <a:solidFill>
                  <a:schemeClr val="bg1"/>
                </a:solidFill>
                <a:hlinkClick r:id="rId4"/>
              </a:rPr>
              <a:t> </a:t>
            </a:r>
            <a:r>
              <a:rPr lang="es-CL" sz="1200" dirty="0" err="1">
                <a:hlinkClick r:id="rId4"/>
              </a:rPr>
              <a:t>Commons</a:t>
            </a:r>
            <a:r>
              <a:rPr lang="es-CL" sz="1200" dirty="0">
                <a:hlinkClick r:id="rId4"/>
              </a:rPr>
              <a:t> Atribución-</a:t>
            </a:r>
            <a:r>
              <a:rPr lang="es-CL" sz="1200" dirty="0" err="1">
                <a:hlinkClick r:id="rId4"/>
              </a:rPr>
              <a:t>NoComercial</a:t>
            </a:r>
            <a:r>
              <a:rPr lang="es-CL" sz="1200" dirty="0">
                <a:hlinkClick r:id="rId4"/>
              </a:rPr>
              <a:t>-</a:t>
            </a:r>
            <a:r>
              <a:rPr lang="es-CL" sz="1200" dirty="0" err="1">
                <a:hlinkClick r:id="rId4"/>
              </a:rPr>
              <a:t>SinDerivar</a:t>
            </a:r>
            <a:r>
              <a:rPr lang="es-CL" sz="1200" dirty="0">
                <a:hlinkClick r:id="rId4"/>
              </a:rPr>
              <a:t> 4.0 Internacional</a:t>
            </a:r>
            <a:endParaRPr lang="en-US" sz="1200" dirty="0">
              <a:solidFill>
                <a:srgbClr val="FFFFFF"/>
              </a:solidFill>
              <a:latin typeface="Georgia" pitchFamily="18" charset="0"/>
              <a:cs typeface="Arial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3" y="181438"/>
            <a:ext cx="2178143" cy="1266362"/>
          </a:xfrm>
          <a:prstGeom prst="rect">
            <a:avLst/>
          </a:prstGeom>
        </p:spPr>
      </p:pic>
      <p:pic>
        <p:nvPicPr>
          <p:cNvPr id="18434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586" y="5943600"/>
            <a:ext cx="979814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38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1670050"/>
            <a:ext cx="9144000" cy="518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851818"/>
            <a:ext cx="9144000" cy="5006182"/>
          </a:xfrm>
        </p:spPr>
        <p:txBody>
          <a:bodyPr/>
          <a:lstStyle/>
          <a:p>
            <a:pPr marL="0" indent="0">
              <a:buNone/>
            </a:pPr>
            <a:r>
              <a:rPr lang="es-CL" sz="2400" dirty="0" smtClean="0">
                <a:solidFill>
                  <a:srgbClr val="000066"/>
                </a:solidFill>
              </a:rPr>
              <a:t>MBE: «La practica clínica no sólo debe basarse en la experiencia, sino es investigaciones que muestren efectos cuantificables» </a:t>
            </a:r>
            <a:r>
              <a:rPr lang="es-CL" sz="1100" dirty="0" smtClean="0">
                <a:solidFill>
                  <a:srgbClr val="000066"/>
                </a:solidFill>
              </a:rPr>
              <a:t>(1)</a:t>
            </a:r>
          </a:p>
          <a:p>
            <a:pPr marL="0" indent="0">
              <a:buNone/>
            </a:pPr>
            <a:endParaRPr lang="es-CL" sz="4400" dirty="0" smtClean="0">
              <a:solidFill>
                <a:srgbClr val="0033CC"/>
              </a:solidFill>
            </a:endParaRP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 smtClean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es-CL" dirty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es-CL" dirty="0" smtClean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es-CL" dirty="0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es-CL" sz="900" dirty="0" smtClean="0">
                <a:solidFill>
                  <a:srgbClr val="000066"/>
                </a:solidFill>
              </a:rPr>
              <a:t>1. </a:t>
            </a:r>
            <a:r>
              <a:rPr lang="es-CL" sz="900" dirty="0" err="1" smtClean="0">
                <a:solidFill>
                  <a:srgbClr val="000066"/>
                </a:solidFill>
              </a:rPr>
              <a:t>Boucourt</a:t>
            </a:r>
            <a:r>
              <a:rPr lang="es-CL" sz="900" dirty="0" smtClean="0">
                <a:solidFill>
                  <a:srgbClr val="000066"/>
                </a:solidFill>
              </a:rPr>
              <a:t> </a:t>
            </a:r>
            <a:r>
              <a:rPr lang="es-CL" sz="900" dirty="0">
                <a:solidFill>
                  <a:srgbClr val="000066"/>
                </a:solidFill>
              </a:rPr>
              <a:t>Rivera, L. </a:t>
            </a:r>
            <a:r>
              <a:rPr lang="es-CL" sz="900" dirty="0" smtClean="0">
                <a:solidFill>
                  <a:srgbClr val="000066"/>
                </a:solidFill>
              </a:rPr>
              <a:t>(2003). </a:t>
            </a:r>
            <a:r>
              <a:rPr lang="es-CL" sz="900" dirty="0">
                <a:solidFill>
                  <a:srgbClr val="000066"/>
                </a:solidFill>
              </a:rPr>
              <a:t>Su excelencia: la medicina basada en evidencias. ACIMED, 11(3), 3–4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019864" y="584528"/>
            <a:ext cx="5104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Medicina Basada en Evidencia</a:t>
            </a:r>
            <a:endParaRPr lang="es-E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52800"/>
            <a:ext cx="309562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Llamada rectangular redondeada"/>
          <p:cNvSpPr/>
          <p:nvPr/>
        </p:nvSpPr>
        <p:spPr>
          <a:xfrm>
            <a:off x="457200" y="3048000"/>
            <a:ext cx="6248400" cy="2133600"/>
          </a:xfrm>
          <a:prstGeom prst="wedgeRoundRectCallout">
            <a:avLst>
              <a:gd name="adj1" fmla="val 62010"/>
              <a:gd name="adj2" fmla="val -2976"/>
              <a:gd name="adj3" fmla="val 16667"/>
            </a:avLst>
          </a:prstGeom>
          <a:solidFill>
            <a:schemeClr val="accent3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¿Cuáles son los beneficios de la ligadura endoscópica de várices esofágicas, en comparación a cualquier tipo de beta-bloqueador para la profilaxis primaria de hemorragia </a:t>
            </a:r>
            <a:r>
              <a:rPr lang="es-CL" sz="2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variceal</a:t>
            </a:r>
            <a:r>
              <a:rPr lang="es-CL" sz="2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en niños con enfermedad hepática crónica o con trombosis de la vena porta?</a:t>
            </a:r>
          </a:p>
        </p:txBody>
      </p:sp>
    </p:spTree>
    <p:extLst>
      <p:ext uri="{BB962C8B-B14F-4D97-AF65-F5344CB8AC3E}">
        <p14:creationId xmlns:p14="http://schemas.microsoft.com/office/powerpoint/2010/main" val="120862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1670050"/>
            <a:ext cx="9144000" cy="518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pic>
        <p:nvPicPr>
          <p:cNvPr id="20" name="Picture 2" descr="http://www.westernu.edu/osteopathy/bin/osteopathy/laptop_screensh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881" y="2921518"/>
            <a:ext cx="2391129" cy="210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70050"/>
            <a:ext cx="9144000" cy="5187950"/>
          </a:xfrm>
        </p:spPr>
        <p:txBody>
          <a:bodyPr/>
          <a:lstStyle/>
          <a:p>
            <a:pPr marL="0" indent="0">
              <a:buNone/>
            </a:pPr>
            <a:endParaRPr lang="es-CL" sz="2400" dirty="0" smtClean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 smtClean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es-CL" dirty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es-CL" dirty="0" smtClean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es-CL" dirty="0" smtClean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es-CL" sz="900" dirty="0" smtClean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es-CL" sz="900" dirty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es-CL" sz="900" dirty="0" smtClean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es-CL" sz="900" dirty="0">
              <a:solidFill>
                <a:srgbClr val="000066"/>
              </a:solidFill>
            </a:endParaRPr>
          </a:p>
        </p:txBody>
      </p:sp>
      <p:sp>
        <p:nvSpPr>
          <p:cNvPr id="10" name="20 Llamada de flecha hacia abajo"/>
          <p:cNvSpPr/>
          <p:nvPr/>
        </p:nvSpPr>
        <p:spPr>
          <a:xfrm>
            <a:off x="3381375" y="1781806"/>
            <a:ext cx="2381250" cy="561975"/>
          </a:xfrm>
          <a:prstGeom prst="downArrowCallout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CL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Pregunta clínica</a:t>
            </a:r>
          </a:p>
        </p:txBody>
      </p:sp>
      <p:sp>
        <p:nvSpPr>
          <p:cNvPr id="11" name="23 Llamada de flecha hacia abajo"/>
          <p:cNvSpPr/>
          <p:nvPr/>
        </p:nvSpPr>
        <p:spPr>
          <a:xfrm>
            <a:off x="3212028" y="2442208"/>
            <a:ext cx="2719943" cy="561975"/>
          </a:xfrm>
          <a:prstGeom prst="downArrowCallout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CL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Búsqueda de información</a:t>
            </a:r>
          </a:p>
        </p:txBody>
      </p:sp>
      <p:sp>
        <p:nvSpPr>
          <p:cNvPr id="12" name="26 Llamada de flecha hacia abajo"/>
          <p:cNvSpPr/>
          <p:nvPr/>
        </p:nvSpPr>
        <p:spPr>
          <a:xfrm>
            <a:off x="3069034" y="5069520"/>
            <a:ext cx="2980611" cy="561975"/>
          </a:xfrm>
          <a:prstGeom prst="downArrowCallout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CL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Análisis crítico de la evidencia</a:t>
            </a:r>
          </a:p>
        </p:txBody>
      </p:sp>
      <p:sp>
        <p:nvSpPr>
          <p:cNvPr id="13" name="28 Flecha doblada hacia arriba"/>
          <p:cNvSpPr/>
          <p:nvPr/>
        </p:nvSpPr>
        <p:spPr>
          <a:xfrm rot="10800000">
            <a:off x="3154045" y="5631498"/>
            <a:ext cx="688975" cy="584200"/>
          </a:xfrm>
          <a:prstGeom prst="bentUpArrow">
            <a:avLst/>
          </a:prstGeom>
          <a:solidFill>
            <a:srgbClr val="4F81BD">
              <a:lumMod val="20000"/>
              <a:lumOff val="80000"/>
            </a:srgb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31 Flecha doblada hacia arriba"/>
          <p:cNvSpPr/>
          <p:nvPr/>
        </p:nvSpPr>
        <p:spPr>
          <a:xfrm rot="10800000" flipH="1">
            <a:off x="5573074" y="5631497"/>
            <a:ext cx="704215" cy="584200"/>
          </a:xfrm>
          <a:prstGeom prst="bentUpArrow">
            <a:avLst/>
          </a:prstGeom>
          <a:solidFill>
            <a:srgbClr val="4F81BD">
              <a:lumMod val="20000"/>
              <a:lumOff val="80000"/>
            </a:srgb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34 Flecha doblada hacia arriba"/>
          <p:cNvSpPr/>
          <p:nvPr/>
        </p:nvSpPr>
        <p:spPr>
          <a:xfrm rot="16200000">
            <a:off x="4448818" y="4029607"/>
            <a:ext cx="4034792" cy="859993"/>
          </a:xfrm>
          <a:prstGeom prst="bentUpArrow">
            <a:avLst/>
          </a:prstGeom>
          <a:solidFill>
            <a:srgbClr val="4F81BD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Cuadro de texto 2"/>
          <p:cNvSpPr txBox="1">
            <a:spLocks noChangeArrowheads="1"/>
          </p:cNvSpPr>
          <p:nvPr/>
        </p:nvSpPr>
        <p:spPr bwMode="auto">
          <a:xfrm rot="10800000" flipV="1">
            <a:off x="6215112" y="2059603"/>
            <a:ext cx="1391679" cy="284177"/>
          </a:xfrm>
          <a:prstGeom prst="rect">
            <a:avLst/>
          </a:prstGeom>
          <a:solidFill>
            <a:srgbClr val="FFFFFF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1000"/>
              </a:spcAft>
            </a:pPr>
            <a:r>
              <a:rPr lang="es-CL" sz="1200" b="1" dirty="0" smtClean="0">
                <a:effectLst/>
                <a:latin typeface="Arial"/>
                <a:ea typeface="Calibri"/>
                <a:cs typeface="Times New Roman"/>
              </a:rPr>
              <a:t>Búsqueda experta</a:t>
            </a:r>
            <a:endParaRPr lang="es-CL" sz="12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748960" y="5588625"/>
            <a:ext cx="1870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¿Hay estudios </a:t>
            </a:r>
            <a:r>
              <a:rPr lang="es-CL" dirty="0" smtClean="0"/>
              <a:t>válidos?</a:t>
            </a:r>
            <a:endParaRPr lang="es-CL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461433" y="6241870"/>
            <a:ext cx="3551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SI</a:t>
            </a:r>
          </a:p>
          <a:p>
            <a:pPr algn="ctr"/>
            <a:r>
              <a:rPr lang="es-CL" dirty="0" smtClean="0"/>
              <a:t>Aplicar en la práctica clínica</a:t>
            </a:r>
            <a:endParaRPr lang="es-CL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013423" y="6241870"/>
            <a:ext cx="2454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NO</a:t>
            </a:r>
          </a:p>
          <a:p>
            <a:pPr algn="ctr"/>
            <a:r>
              <a:rPr lang="es-CL" dirty="0" smtClean="0"/>
              <a:t>Publicar una RS</a:t>
            </a:r>
            <a:endParaRPr lang="es-CL" dirty="0"/>
          </a:p>
        </p:txBody>
      </p:sp>
      <p:sp>
        <p:nvSpPr>
          <p:cNvPr id="21" name="3 Título"/>
          <p:cNvSpPr>
            <a:spLocks noGrp="1"/>
          </p:cNvSpPr>
          <p:nvPr>
            <p:ph type="title"/>
          </p:nvPr>
        </p:nvSpPr>
        <p:spPr>
          <a:xfrm>
            <a:off x="1" y="595170"/>
            <a:ext cx="9133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Relación Revisión sistemática - Búsqueda sistemática</a:t>
            </a:r>
            <a:endParaRPr lang="es-E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638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-12700" y="1670050"/>
            <a:ext cx="9144000" cy="518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851818"/>
            <a:ext cx="9144000" cy="5006182"/>
          </a:xfrm>
        </p:spPr>
        <p:txBody>
          <a:bodyPr/>
          <a:lstStyle/>
          <a:p>
            <a:pPr marL="0" indent="0">
              <a:buNone/>
            </a:pPr>
            <a:r>
              <a:rPr lang="es-CL" sz="2400" dirty="0" smtClean="0">
                <a:solidFill>
                  <a:srgbClr val="000066"/>
                </a:solidFill>
              </a:rPr>
              <a:t>RS: “Documentos </a:t>
            </a:r>
            <a:r>
              <a:rPr lang="es-CL" sz="2400" dirty="0">
                <a:solidFill>
                  <a:srgbClr val="000066"/>
                </a:solidFill>
              </a:rPr>
              <a:t>analíticos que resumen la mayor evidencia para proporcionar respuestas a preguntas clínicas específicas</a:t>
            </a:r>
            <a:r>
              <a:rPr lang="es-CL" sz="2400" dirty="0" smtClean="0">
                <a:solidFill>
                  <a:srgbClr val="000066"/>
                </a:solidFill>
              </a:rPr>
              <a:t>”</a:t>
            </a:r>
          </a:p>
          <a:p>
            <a:pPr marL="0" indent="0">
              <a:buNone/>
            </a:pPr>
            <a:endParaRPr lang="es-CL" sz="2200" dirty="0" smtClean="0">
              <a:solidFill>
                <a:srgbClr val="000066"/>
              </a:solidFill>
            </a:endParaRPr>
          </a:p>
          <a:p>
            <a:pPr marL="457200" indent="-457200">
              <a:buAutoNum type="alphaLcParenR"/>
            </a:pPr>
            <a:r>
              <a:rPr lang="es-CL" sz="2200" dirty="0" smtClean="0">
                <a:solidFill>
                  <a:srgbClr val="000066"/>
                </a:solidFill>
              </a:rPr>
              <a:t>Rigurosas</a:t>
            </a:r>
          </a:p>
          <a:p>
            <a:pPr marL="457200" indent="-457200">
              <a:buAutoNum type="alphaLcParenR"/>
            </a:pPr>
            <a:r>
              <a:rPr lang="es-CL" sz="2200" dirty="0" smtClean="0">
                <a:solidFill>
                  <a:srgbClr val="000066"/>
                </a:solidFill>
              </a:rPr>
              <a:t>Enfocadas en problemas reales</a:t>
            </a:r>
          </a:p>
          <a:p>
            <a:pPr marL="457200" indent="-457200">
              <a:buAutoNum type="alphaLcParenR"/>
            </a:pPr>
            <a:r>
              <a:rPr lang="es-CL" sz="2200" dirty="0" smtClean="0">
                <a:solidFill>
                  <a:srgbClr val="000066"/>
                </a:solidFill>
              </a:rPr>
              <a:t>Exhaustivas</a:t>
            </a:r>
          </a:p>
          <a:p>
            <a:pPr marL="457200" indent="-457200">
              <a:buAutoNum type="alphaLcParenR"/>
            </a:pPr>
            <a:r>
              <a:rPr lang="es-CL" sz="2200" dirty="0" smtClean="0">
                <a:solidFill>
                  <a:srgbClr val="000066"/>
                </a:solidFill>
              </a:rPr>
              <a:t>Explícitas</a:t>
            </a:r>
          </a:p>
          <a:p>
            <a:pPr marL="0" indent="0">
              <a:buNone/>
            </a:pPr>
            <a:r>
              <a:rPr lang="es-CL" sz="1100" dirty="0" smtClean="0">
                <a:solidFill>
                  <a:srgbClr val="000066"/>
                </a:solidFill>
              </a:rPr>
              <a:t>(2,3)</a:t>
            </a:r>
            <a:endParaRPr lang="es-CL" sz="1100" dirty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es-CL" sz="2400" dirty="0" smtClean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es-CL" sz="900" dirty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es-CL" sz="900" dirty="0" smtClean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es-CL" sz="900" dirty="0" smtClean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es-CL" sz="900" dirty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es-CL" sz="900" dirty="0" smtClean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es-CL" sz="900" dirty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es-CL" sz="900" dirty="0" smtClean="0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es-CL" sz="900" dirty="0" smtClean="0">
                <a:solidFill>
                  <a:srgbClr val="000066"/>
                </a:solidFill>
              </a:rPr>
              <a:t>2. </a:t>
            </a:r>
            <a:r>
              <a:rPr lang="es-CL" sz="900" dirty="0" err="1" smtClean="0">
                <a:solidFill>
                  <a:srgbClr val="000066"/>
                </a:solidFill>
              </a:rPr>
              <a:t>Cué</a:t>
            </a:r>
            <a:r>
              <a:rPr lang="es-CL" sz="900" dirty="0" smtClean="0">
                <a:solidFill>
                  <a:srgbClr val="000066"/>
                </a:solidFill>
              </a:rPr>
              <a:t> </a:t>
            </a:r>
            <a:r>
              <a:rPr lang="es-CL" sz="900" dirty="0">
                <a:solidFill>
                  <a:srgbClr val="000066"/>
                </a:solidFill>
              </a:rPr>
              <a:t>Brugueras, M., &amp; </a:t>
            </a:r>
            <a:r>
              <a:rPr lang="es-CL" sz="900" dirty="0" err="1">
                <a:solidFill>
                  <a:srgbClr val="000066"/>
                </a:solidFill>
              </a:rPr>
              <a:t>Oramas</a:t>
            </a:r>
            <a:r>
              <a:rPr lang="es-CL" sz="900" dirty="0">
                <a:solidFill>
                  <a:srgbClr val="000066"/>
                </a:solidFill>
              </a:rPr>
              <a:t> Díaz, J. (</a:t>
            </a:r>
            <a:r>
              <a:rPr lang="es-CL" sz="900" dirty="0" err="1">
                <a:solidFill>
                  <a:srgbClr val="000066"/>
                </a:solidFill>
              </a:rPr>
              <a:t>n.d</a:t>
            </a:r>
            <a:r>
              <a:rPr lang="es-CL" sz="900" dirty="0">
                <a:solidFill>
                  <a:srgbClr val="000066"/>
                </a:solidFill>
              </a:rPr>
              <a:t>.). Síntesis de información y artículos de revisión. ACIMED, 17(2</a:t>
            </a:r>
            <a:r>
              <a:rPr lang="es-CL" sz="900" dirty="0" smtClean="0">
                <a:solidFill>
                  <a:srgbClr val="000066"/>
                </a:solidFill>
              </a:rPr>
              <a:t>)</a:t>
            </a:r>
          </a:p>
          <a:p>
            <a:pPr marL="0" indent="0">
              <a:buNone/>
            </a:pPr>
            <a:r>
              <a:rPr lang="es-CL" sz="900" dirty="0" smtClean="0">
                <a:solidFill>
                  <a:srgbClr val="000066"/>
                </a:solidFill>
              </a:rPr>
              <a:t>3. </a:t>
            </a:r>
            <a:r>
              <a:rPr lang="es-CL" sz="900" dirty="0" err="1" smtClean="0">
                <a:solidFill>
                  <a:srgbClr val="000066"/>
                </a:solidFill>
              </a:rPr>
              <a:t>Gisbert</a:t>
            </a:r>
            <a:r>
              <a:rPr lang="es-CL" sz="900" dirty="0">
                <a:solidFill>
                  <a:srgbClr val="000066"/>
                </a:solidFill>
              </a:rPr>
              <a:t>, J. P. (2004). ¿ Cómo realizar , evaluar y utilizar revisiones sistemáticas y </a:t>
            </a:r>
            <a:r>
              <a:rPr lang="es-CL" sz="900" dirty="0" err="1">
                <a:solidFill>
                  <a:srgbClr val="000066"/>
                </a:solidFill>
              </a:rPr>
              <a:t>metaanálisis</a:t>
            </a:r>
            <a:r>
              <a:rPr lang="es-CL" sz="900" dirty="0">
                <a:solidFill>
                  <a:srgbClr val="000066"/>
                </a:solidFill>
              </a:rPr>
              <a:t> ?, 27(3), 129–149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810948" y="584528"/>
            <a:ext cx="3522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Revisión Sistemática</a:t>
            </a:r>
            <a:endParaRPr lang="es-E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AutoShape 2" descr="data:image/jpeg;base64,/9j/4AAQSkZJRgABAQAAAQABAAD/2wCEAAkGBxQTERUUEhIUFhUXFyAWGRgWGR4cHxwgHBogHB0cGxgZHCggHBwlHBgfITIhJSkrLjAuGR8zODYsNygtLisBCgoKDg0OGxAQGywmICQvLC0sLCwsLCwsLCwsLCwsLCwsLCwsLCwsLCwsLCwsLCwsLCwsLCwsLCwsLCwsLCwsLP/AABEIAPkAygMBEQACEQEDEQH/xAAcAAABBQEBAQAAAAAAAAAAAAAAAwUGBwgEAgH/xABWEAACAQMBBAYDBw8KBAUFAQABAgMABBEFBhIhMQcTIkFRYTJxgRQ1UnKCkbEIFSMzQlRic5KhorLB0dMWFzRDVXSTlLPSJFODo0RjwsPhJjZkZfAl/8QAGgEBAAMBAQEAAAAAAAAAAAAAAAECAwQFBv/EADURAAICAQMCAwUHBAMBAQAAAAABAgMRBCExEkETUXEFMjOBoRQiUmGRwdEjQuHwNGKx8YL/2gAMAwEAAhEDEQA/ALxoAoAoAoAoAoAoBC9vY4UMk0iRoObOwUD2nhUqLbwgV1tB002MOVt1kuXHwRuJkfhuM+0KRXZXoLJc7FXJFf6x02X8mRCsMA7iq77D5T5U/k12w9n1r3tyvWyJ3+2+oTHMl9cepZCg/JTA/NXRHTVR4iiMsmPQPdPJqrGR3c+5n4sxb7tPGuXXxUalhdyY8mh68c0M59OF5JHq5Mcjoepj4oxXx8DXs6GKlVuu5nLkilhtxqMJzHfXHqZy4/JfI/NXTLTVS5iiMsluj9N1/HgTpDOveSu4x+UnZH5Nc0/Z9b914J62WDs90z2E+FnD2znHpjeTJ7g68fayqK47NBZHjcspIsOzu45UDxOkiHkyMGB9RHA1xtNPDLC1QAoAoAoAoAoAoAoAoAoAoAoAoBO4nVFZ3ZURRlmYgAAcySeAHnUpNvCBUe2nTXHGTFpyCVuRmcHcHxF4F/WcD4wr0KNA5b2bfkUcvIpjXNduLyTrLqZ5W7t48BnuVR2VHDkAK9SuqFaxFFG8jdWgCgCgLL+p+99G/uz/AK6Vwe0fhr1LQ5NG14poZs6evfY/iU/bXt+z/hfMzlyV1XcVCgCgHPQtoLmzfftZ3iPfunsn4yHKt7QazsqhYsSQTwXTsX01RS7sWoKIXPASpnqz8YcSnr4jmTivKv0Eo7w3X1LqXmWzFKrKGVgykZBByCDyII5ivPawXPdAFAFAFAFAFAFAFAFAFAMu1e1Fvp8BluHx3Ig4s58FHf6+Q760qqlZLESG8Gbdudv7nUnw56uAHKwoeyPAseG+3mfYBmvco0sKl5vzM28kTrpICgCgCgCgLL+p+99G/uz/AK6Vwe0fhr1LQ5NG14poZs6evfY/iU/bXt+z/hfMzlyV1XcVCgCgCgCgJhsH0hXOmsFUmW3J7ULHhx5lD9w35jniDwI5dRpYWrPD8yVLBpDZfaW3v4BNbPkcmU8GQ/Bde4/mPMEivEtqlXLpkaJ5HisyQoAoAoAoAoAoAoCN7c7YQ6bb9bL2nbIiiB4uw+hRkZbuyOZIB2oolbLC+ZDeDL+0m0E99O09y+855AcFQdyovco/+TkkmvfqqjXHpiZN5GutAFAFAFAKQQs7BUVmY8Aqgkn1AcTUNpLLBLtJ6LtTnwRatGp+6mITHrVjv/o1yz1tMe+fQnpZZ/RZ0Z3OnXbXFxJAQYmjCxlieJU5JZAPua4NVq42x6Ypl4xwWvXAWKk6T+jC6v7w3EEsAHVqm7IWB7OfBCO+vQ0urjVDpkmUlHJWWrdGOpwZLWjSKPuoSJM+pVO/+au+Gspl3/Ur0siU0TIxV1KsOBDDBHrB5V0pp7og8VICgCgCgHjZXaWewnE1u2DyZT6Lr8Fh3j845isrqY2xxIJ4NQ7GbVw6jbiaE4I4SRk9pG8D4jwbvHnkDwLqZVS6Wap5H+siQoAoAoAoAoBs2j1yKytpLic4RBnA5se5VHexPD/4q9dbskooN4Mp7W7STahctcTHieCqOSKOSr+/vJJ76+gppjVHpRi3kZq2AUAUAvY2ck0ixxIzyMcKqjJPqAqspKKywXDsd0IE4k1GTd7+oiPH1PJyHeMLn41eZd7Q7V/qXUPMt3Q9n7a0TctoI4hyO6OJ+M57THzJNedOyU3mTyWxgc6oSIXF3HH9skRPjMB9JqUm+Acf8orT77tv8VP91W8Ofkxk7be6SQZR0cfgsD9FVaa5AtUAatd2ctbxd25t45eGASO0PiuMMvsNXhbODzF4IwVDtj0IsoMmnSFxz6mUgN8iTgD6mxy5mvSp9odrF8yrh5FQXdq8TtHKjI6nDKwIIPgQeIr0oyUllFBGrAKAKAfdjdqJtOuVnh4jk6E4Dr3qfA+B7j8xxvpjbHDJTwas0LWIru3juIG3o5BkeI8VI7mB4EeIr56cHCTizU76qAoAoAoAoDNHTFtn7uu+pibNtASq4PB35M/gR9yvPhk/dGvc0VHhx6nyzOTyV9XaVCgCgH3Y7ZSfUZ+qgXgOMkh9FB4k+J7hzPsJGN98ao5ZKWTS+xexVtpsW7Cu9IR25m9Nv9q+Cjh6zxPhXXzteZfoaJYHy+vY4Y2kmkWNF4lnIAHtNZKLk8IkgknSDPdsU0eyacA4NzNmOEeoHDNz5ZB4cjXV9njDe2WPyW7K58j6NidQueOoatKoP9VZjqlHlv4yw+MtPHrj7kP13GGdNt0SaWvF4HlbvaSWQk+vdYA/NVXrLez+g6UN+pbB6euo2cItIxG8NwzL2uJQw7pJznhvH5zVo6i3ob6vL9xhHfc9EmmNxSGSJu5opXBHmN5iB81VWst7vPyHSjnOxmo2vGw1aRwP6q9HWA+XWYyo+Koq3jVz9+HzWwwwh6Q5rVxHrFm9tk4FxFmSFj6xkrnHLLHxxR6ZT3qefy7jPmTyzu0lRZInV0YZVkIII8iOBrlaaeGWI7tvsNbalHiVdyUDCTKO0vgD8JfwT4nGDxrajUTqe3HkQ1kzTtZsxPp85huFx3o49Fx4qf2cxXuU3RtjmJk1gZa2AUAUBZHQttn7juvc0rf8PcMBx5JIcBW8geCn5J5CuDXUdcetcr/wtF4NIV4poFAFAFAQLpl2p9xWBSNsTXGYkxzC4+yOPUDgEci4PdXXo6fEs34RWTwjMle8ZhQBQDvsps7Lf3SW8I4txZjyRR6Tt5DPtJA76yutVUephLJqrZXZyGwt1ggXAHFmPpO3ezHvJ/MMAcBXz9tsrJdUjVLBybZbXQ6fGC4Mk0h3YYE4vIx4AAccDJGTjv4ZJANqaXY9uO78g3gjmm7Fz30i3WtNvYO9FZoSIovj4Pbbx+YkjgNZXxrXTV+vdkYzyWFBCqKFRQqqMBVAAAHcAOAFcreeSwjqN31UTydXJJuKW3Il3nbHcq97HwpFZeARM9If/wCq1j/KH/fXR9m/7x/UjJ3aoc6rYH/8e55+uCs4/Dl6r9x3JPWRIUAlc26SIySIrowwysAQR4EHgRUptPKBXuobH3GnObnRm7BO9LZOco47zFn0X8vmOOyeuN0bV02/J/yVxjglGx+1kGoRFosrIh3ZYX4PG3gw8OBw3fg8iCBhbTKt7/Jkp5FNrtmYdQt2gnHmjj0kbuZf2jvHCoqtlXLqiGsmVtpdBmsrl7edcMh4HuZe51PepH7QcEEV9DVbGyPUjJrA11oAoAoDUXRHtV7usF32zPD9ikzzOB2X+Uvf4hq+f1dPh2bcM0i8om1cxYKAKAy70wbQe69TlwcxwfYE8Oye2fa+ePeAte9oquipeb3MpPchNdZAUAAUBqHoo2NGn2YMi/8AETYeUnmvDsx+pc8fwi3divA1V/iz24XBpFYHvbHaWOwtWnkG8fRjjHORz6Kj9p7gCeNZVVOyXSiW8DDsNspIJDqOo4e+lHBT6Nuh5RoO5sHBPdkjvYtrdcseHX7v/pCXdk6rlLBQBQBQEZ1b32sPxF19MFax+HL1X7kdyTVkSFAFAFAQLbjZeVJRqWm9m8iH2RB6Nwg9JGUc2wOHecDvCkdVNqx4dnuv6FWu6JJsltHFf2qXEJ4Hgy54ow9JG8xn2gg99Y21Srl0slPJG+l7YwX9oZI1zcwAtHjm682j88jiPMd2TW+kv8Ke/DIksmZK94zCgCgJ70LbQ+5dSRGOI7j7C3xj9rPr3uz6nNcWuq66890Wi9zTdeGaBQDNtjrHuSxuLjIBjjJXPwj2UHtcgVpVDrmokPgyCTnia+kRkfKkBQFg9CezQu9QEjjMVsBKfAvn7GPnBb5HnXFrreivC5ZaK3NL14ZoVpoCfXbVHvn7VnZsYrVTxDyDBabzHAEfI5FTXZN+DX0Ll7v08iq3eSy64yxHdU2cmllaRNSuoVbGI4xHurgAcN5CeOM8++tY2JLDimRg5P5JXH9r3vzQ/wAKp8WP4F9f5GA/klcf2ve/ND/Cp4sfwL6/yMB/JK4/te9+aH+FTxY/gX1/kYG6LRpYNXsusvbi4zDcHEu5wx1QwNxRwO8D8gedX606pYilx+47k+rmJCgCgCgCgK11NfrRqqXC9myv36uZfuY5uayeW9xJ+WTyWuyP9arp/ujx6FeGWVXGWMxdMmzXuPUWZBiK4+zJ4Ak9tfY3HHcGUV7uit668PlGUlhkErsICgPUblSCpIIOQRwII5EHxqGsrANh7MaqLqzguBj7LGrkDuJHaHsbI9lfNWQ6JuPkaoc6oSVd9UHqO5p8cQPGaYZHiqAsf0tyu72fHNmfJFZcGeK9szCgCgNLdBujdRpayEYe4YynPwfRQerdXe+Wa8LXWdVrXlsaRWw5dKusNb6c6xZ664YW0QHPek4HB7ju72D44rPTQUrN+Fu/kS+B72W0VbO0htkxiNACR903Nm9rEn21lZNzk5MJYHWqEiF/eJDE8shwiKXYgE4AGTwUEn1AVKTbwgRb+c3Tf+fJ/l5/4VbfZrPL6r+SMoP5zdN/58n+Xn/hU+zWeX1X8jKD+c3Tf+fJ/l5/4VPs1nl9V/Iyjitdpra91az9zSM/VwXG9vRyJjeMOPtirn0TyqzqlCt9Xmv3Gdye1zEhQBQBQBQDLtloS3tlNbNjLp2Ce5xxQ+xgM+WRWlVnhzUiGsjd0Y6613p0TyZ62PMEoPPfj4drwYrusR+FV9TX0WNLjlBPYYenrRRNpvXAdu3cPnGTuuQjD1ZKsfiVtoLOm3HmRJbGcK9wzCgCgNHdAOo9ZpZjP9TMyD1NiT9Z2+avD18cW58zSPBZVcRYoj6o66zcWkXwY3f8tgP/AG69b2atpMpMp6vTKBQABUMGzNGsRBbwwryijWMfJUL+yvmZy6pN+ZsQrav/AIjXdNtuawI9448/RjPrDoPnrpq+7ROXnt/JV8lg1yFgoAoAoAoAoCM6t77WH4i6+mCtY/Dl6r9yO5JqyJCgCgCgCgCgK+2IHufWNUtOSuyXaD8YPshHlvMB8muu771UJfL+Cq5JftJYe6LS4h/5kLp7WUgH2HjXPXLpkn5FmY5r6UxCpAUBdH1N9z27yPPNY3A9RcH6R81eV7SXuv1LwLwryy5nT6oN86onlbIP05D+2vZ9nfDfqZz5Kyr0CoUA5bNRb95bKeTTxr87gVlc8Vy9GFybGr5s2IBpQ39pbtj/AFVnHGPllXrqltp4rzbK9yf1ylgoAoAoBn16yu5CnuS7jgAB3g8Il3uWMdtcY4/PV4OC95Z+ZA1fWfVf7Ug/yY/i1p11fhf6/wCBuMOo6ZqQ1GzVtQhMhhuCj+5QAoBh3gV6ztZyvHIxunxrSMq/Dl93y7+pG+R++s+q/wBqQf5Mfxaz66vwv9f8E7jhodhexyE3V5HOm7gKkAjIbIw29vnIwCMY7/KqTlBr7qx8xuPtZkhQBQBQFf3HY2ojI/rNOIPrErH6FFdS303/AOv2K9ywK5SxjHVoAk8qDksjKPYxH7K+mreYpmJy1cBQFp/U7yEajMvcbZj80kf7zXn+0V/TT/MtDk0LXjGhnP6oJcaonnbIf05B+yvZ9nfDfqZz5Kzr0CoUA6bKvu31qfC4iPzSLWV/w5ejC5NiV82bEA0Q7u0l+p5yW0Ug9ShUP5zXVPfTxfk2V7k/rlLBQDPf7U2UMhjmvLeORcbyPIqsMgEZBORkEH21oqpyWUmRk5/5b6d9/wBr/jJ++p8Gz8L/AEGUH8t9O+/7X/GT99PBs/C/0GUH8t9O+/7X/GT99PBs/C/0GUMOobVWT6pZMl5bsqxXCkiRSAXMO6Cc8zunA78GtFVNVy2fb9xlZJ9XMSFAFAFAFAFAQC+O9tPAB9xYMx9sjD93z11L/jP1/Yr3J/XKWMa67IGuZ2HIyufnc19LUsQXoYs4a0AUBaP1PC//AOlKfC1b/Vjrz/aPw16/yWhyaHrxjQoL6oy1xeW0vwoCn5Dk/wDuV6/s2X3ZIzmVJXpFQoD3DKVYMpwVIYHzByKiSysA2fZ3AkjSReKuoYephkfTXzDWHg2ILrB6jaOzkPBbq1e3+VGes/P2RXTD72nkvJ5K9ywK5SwUByzabC7FnhjZjzLIpJ7uZFSpNdwePrPb/e8P+Gv7qnql5gPrPb/e8P8Ahr+6nVLzAfWe3+94f8Nf3U6peYI5qmmwjVbECGIAw3JICLzBgweXMZ/PWsZPw5b91+5HcmFYEhQBQBQBQBQFfbNHr9oNRnHFbeGO1U+bYdh6wyEV1WfdoivPLKrkm+q3ghgllblHG0h9SqW/ZXPFdTSLGMSa+mRiFSAoC4vqcLfM95J8GNE/KZj/AOivL9pPaKLwL2ryi5Un1RWn71pbzgcY5Sh8hIufpjA9teh7Olibj5opMoKvZKBQBQGpOh/VxcaTBx7UQ6hvLq+C/wDbKn218/q4dFr/AD3NY8CPS9ZP7jju4RmWymW5XzVT2x6sYY+S00sl19L4ksESJhpd+k8Mc0ZykiB1PkwyM+B48qwlFxbT7Fjokzg7uM44Z5Z7s+VVBEN7XPg6T+Xcf7K6P6H/AG+hG593tc+DpP5dx/sp/Q/7fQbhva58HSfy7j/ZT+h/2+g3HXZ86hvP7uFmFwNz3MZCc9+91gHDGOVZz8P+zPzCycmre+1h+IuvpgqY/Dl6r9x3JNWRIUAUAUAUBxa1qSW1vLPJ6ESFz54HIeZPAeZq0IuUlFdwRXoi050sOvl+23kjXT/9Q9nHkVAb5RrfVSTn0rhbER4E+mnV/c+kygHDTkQL8ri36CsPaKnRw67V+W5EnsZir3zMKAKA0J9Tzp+5YTSkYMsxAPiqKAP0iw9leL7QlmxLyRpDgtSuAsRnpJ0j3VplzEBlur6xAOZaM74A9e7j21tp59FqZD4Mm19GZBQBQFrdAG0fVXb2jns3A3k8pEBOPLeTPHxRR3153tCrMVNdi0GX9cQq6MjgMrAqwPIgjBB8iK8hPG6NCvujq4axuZtHnb7WTNaM33cTEkry5qcn17/ctdeoXiRVy9H6lVtsWLXGWCgCgCgPLuAMkgAcyaAiuq3kf11sT1iYEFzk7w8YPOtop+HL1X7kdyUxSqwyrBh4g5+isST3QBQBQBQFcbezHUL2HSYidwET3jD7mNcFYye4scHyJQ8s12ULw4O1+i9Sr32LFjQKAAAABgAcgByArjLGeOnvaLr71bZDlLYYbHfI+C3rwoUeR3q9n2fV0w633M5MrCvQKhQBQGudgtH9yadbQEYZYwXH4b9t/wBJjXzd8+uxyNVwP9ZEhQGSukPQPcWozwgYTe34/DcfioHq9H1qa+h01viVpmTWGRyuggKAVtLlopEkjYq6MHVh3MpyCPURUSipLDBrTYfaZNQs47hMBj2ZFH3Dj0l9XePIivnLqnVNxZqnk4ukHZdruJJbZurvLdusgkGOfejZ4brY7+GcZ4ZBtRaoPEt0+Q0LbDbWpfwnI6u5iO5PCeBRxwPA8d0kHHtHMVF1Lrf5PhhPJJqxJCgCgEL20SWNo5UDo4wysMgjwIqU2nlAgep7GWC6lZxizgCPDcMy7gwSph3SR5bxx6zXTG6zw5PL7fuVwsk30rS4baPq7eJIkyW3UGBk8zj2Vzyk5PLLHZVQFAFARbbvawWUSpEvW3c3Yt4RxLMeG8wH3APz8uHMb0Vdby+FyyG8BsBssbKFmmbrLudutuJPFjk7oPwVyfaSeGcBfb1vbhcBLArt/tSunWTzHBkPYiU/dORw4eA9I+Q8SKiil2zUQ3gyfcTs7s7sWZiWZjzJJySfMk19EkksIyE6kBQEq6MNB92alBGRmND10nhupxwfJm3V+VXNq7PDqb+RMVlmrq+fNQoAoCqenzZfrrVLyNcyW/B8czGx58sncbj5BnPdXfoLumfQ+H/6VkjPte0ZhQBQEu6NdtH0263jloJMLMg8O51/CXJ9YJHDORy6rTq2P5rglPBqOxvEmjWWJw8bgMrLyINeC008M1Ijtjsc8kwvtPcQ3yDB+BOvwJR44GA3kAeSleiq9KPRPeP/AJ6ENd0LbI7dR3Lm3uENreod14JOGTjOYyfTBHHHPHiOJi3TuC6o7x8/5CZL65yRp2r1SS2tJZ4YGmdFyEX6T34HMgccCr1xUpJN4IZSnRj0g38mo7kge5W4fLoP6vu30zwVVGMjgMDxr1NVpa415W2PqUi3ktvVvfaw/EXX0wV5sfhy9V+5fuSasiQoAoCG7W7dpbv7ltE91XzcFhTiEPwpWHogcyMg457o7VdFWncl1S2j5/wQ2fdjNj2hka8vZOvvpB2n+5iHwIh3Duz7BgZytuUl0Q2j/vISJRqV/HBE80zhI0XeZj3D9p7gBxJIFYxi5PCJMs9Ie2L6ndGQgrEmVhjP3K95OOG+2AT6gOOK97TadUxx37mTeSLV0kBQBQGiugnZj3PZm5kXElzgrnujHo/lElvUVrxNdd1z6VwjSK2LOrhLBQBQCc8KurI6hlYFWB4ggjBBHgRUp43QMpdImyjadevFgmJu3Cx70J5Z+Evon1A94r6DTXq2Ge/cyawRiuggKAKAnnRp0iyaa/Vyb0lqxyyDmhPNkz+deR8jXFqtIrd1ySpYNIaRqkNzCs1vIskbjIZfoIPEEd4PEV4s4OD6Zcmo27VbI2t+gFwnbX0JUO7InxW9fHByPKr1XSrf3SGskXUazpvAAapbDlk7lwo9fHf/AEmPlW39G3/q/oRujv03pSsJG3JnktZRzjuUKEetuKj2kVWWlsW63X5E9SHbZux0+N5ZrL3OWnbedonVs+QwTgZ44HDJNZ2SsaSnnYLAlq3vtYfiLr6YKR+HL1X7juPN9q9vCMzTwxjxkdV/WNUjCUuESRTUelOxRurtzLdy90dshcn5XAEeomt46Wx7y2X5kdSOEw6zqXCQrplseaod+dh4bwxufokeBq+aKuPvP6EbslWy2ydrYR7ltHgn05G4u/mz/nwMDicAVhbdKx5kSlg7tZ1eG1haa4kWONeZP0AcyT3AcapCEpvESTNfSR0hy6lJuKDHbIcpHnix+HJjgW8uQ8+JPuabSqpZfJk5ZITXWQFAFASzo02ROo3ioQeojw8zfg54KCOTMeHq3j3Vzaq/wobcvgmKyaqjQKAFAAAwAOAAHIAV8+anqgCgCgCgIx0g7IR6laGJsLKvahc/ctjkfwW5Eeo8wK309zqnlfMhrJlbUbGSCV4pkKSId1lPMEfSO/I4Eca+gjJSWY8GRz1YBQBQD7sptbdafJv20mAfSjbJR/jLnn5jBHjxrG6iFqxIlPBfOx3S1Z3YCTEW03LdkPYJ/Bk4D2Ng+Ga8e7R2V7rdF1JMsEHPEVyFjl1HS4Z13Z4YpV8JEVh8zA1aMpR3TwCLXvRVpUhybQKfwHdR+SG3fzVstXau5HSjj/md0z/ly48Otar/AG27z+hHSjtsuizSozkWasf/ADHdx+Szbv5qo9Xa+5PSiU6fpsMC7sEMcS+EaBR8ygVjKTlu2SdLMAMk4A4kmqgrrbHpes7QFLci6m5YQ/Y1+NJyPqXPLBIrsp0U7N3sirkkUPtTtTc38vWXMm9j0UHBEB7lXu9ZyTgZJr16aIVLETNvIy1sAoAoDr0nTZLmZIIULySNuqo+k+AA4k9wBNUnNQi5MGq9hNlI9OtFgTtOe1K/w3PM/FHIDwHjk18/fc7Z9TNUsEirEkKAKAKAKAKAr/pU6PF1GPrYQFu0HZJ4CQD7hj3Hwb2Hgcjr0updTw+CslkzZdWzxu0cisjqd1lYYII5gg17kZKSyjMSqwCgCgCgH/Z7bS+ssC3uXVB/Vt2k/IfIGfEYNYWaauz3kSm0WDpXTxOoAubSOT8KJzH+iwbJ9o9lcc/Zq/tkW6ywNiek231KcwRQzJIEMh3wu7gEA8Q2c9od1cd+knUuptEqWScVyliCbadKFtp05t5IZ3kCh+yF3cNy4ls93hXVTpJ2x6k0VcsEA1bp3nYYtrSKPzkYyH5gFAPz12Q9mx/uZXrK+2h2xvb3hc3LuvwB2U8R2Fwpx4kZrsr09dfuohtsYq3ICgCgCgF7GzeaRYokZ5HO6qqMkmqykorLBpbov6P002LrJMNdSDtsOIQc9xD4eJ7yPACvC1Opdr24NEsE7rlLBQBQBQBQBQBQBQEG6R+jmHUk30xFdKOzJjg2OSyAcx+FzHmOB6tNqpVPHYq1kzhruiT2czQ3MZjcdx5EdzKeTKfEV7ddkbI9UTNrA31oAoAoAoAoCy/qfvfRv7s/66Vwe0fhr1LQ5NG14poZs6evfY/iU/bXt+z/AIXzM5cldV3FQoAoAoAoBz2e0Ce9mENtGXc8/BR8J25KvmfUMnhWdtsa45kwlk0j0d9HkOmpvHEtyww8pHL8GMdy+fM9/cB4eo1Mrn+XkapYJpXMSFAFAFAFAFAFAFAFAFANO0mzlvfRdVdRB15qeTKfFWHEH6eRyK0rtlW8xZDWSh9tOh+6tS0lrm5h54UfZFHmg9L1r8wr1qddCe09n9CjiVsykHBGCOBBruTyVPlSAoAoCy/qfvfRv7s/66Vwe0fhr1LQ5NG14poZs6evfY/iU/bXt+z/AIXzM5cldV3FQoAoD6iEkAAkk4AHEknuAqG8cgs3YrodubnEl5m2h57p+2sPJT6Hrbj+Ca4L9fGO0N39CyiXvs/oFvZRCK2iWNeZxzY+LMeLH115NlkrHmTLpYHOqEhQBQBQBQBQBQBQBQBQBQBQBQEa2o2Esr/JngHWH+tj7L/lD0vUwIrarUWV+6yGkyq9oOgudSWs7hJV+BL2G9QYZVj692vQr9or+9foVcCvtX2Mv7bPXWcygc2C76/lplfz12Q1FU+JFcMYa2ILL+p+99G/uz/rpXD7R+GvUtDk0bXimhmzp699j+JT9te37P8AhfMzlyV1XaVH/SNib+5+02cxB5My7i+x5ML+esZ6mqHMicMsLZ/oKmYhr24WNfgQjeY+W+wCqfUGrjs9or+xfqWUC1dmNiLKwGbeBQ/fK/ac+PaPog+C4HlXn232We8yySRIqxJCgCgCgCgCgCgCgCgCgCgCgCgCgCgCgCgCgG/UNEtp/t9tBL+MjVv1gatGco8MYObS9lbO2l623toopN0rvIN3gSCRgcO4fNVpWzksSeSMDzWZIy6lsnZXEvXT2sUsmAN513uA5DB4VpG2cViLwRhHZp+i28H2i3hi/Fxqv6oFVlOUuWSd1VAUAUAUAUAUAUAUAUAUAUAldXCxo0jnCIpdjgnAUZJwOJ4DuqUsvCBDf52dJ+/P+zN/Drp+x3fh+qK9SHDS9v8AT7hZnhuN5YIzLIerkG6g5ntIM8uQyaznp7INJrknKHjQ9Yhu4Vnt334myA26y53SVPBgDzB7qznCUH0y5JOfStpba5lnihl35Ldt2Vd1xukErjLKA3FTyzyq0qpRSbXPBGSP/wA7Wk/fn/Zm/h1r9ju/D9UR1Ietm9sLO/Li0m6wxgFuw643s49NRnkeVZ2Uzr95Eppj7WRJDtR6UNLhkMb3YLA4O4juB8pFIPsJrojpbZLKRHUiT6ZqUVxEssEiyRtyZTkefqI8DxFYyi4vDJI/rnSLp1pIYprkdYvBlRWfdPgxRSAfInNaw01s1lIjKHXZ/aO2vUL2s6ygc8ZBXPLeRgGXOO8ccVSyqdbxJYCeRPaPam0sVDXU6x73orxZj6kUFiPPGKV1Tsf3UG8HNs5txY3zFLa4DOBncYMjY8QHA3vZmrWUWV7yQTTOt9pbYXi2Rl/4ll3hHuPy3S2d/d3eQPfVfCl0deNhkNo9pbaxRXu5erV23VO47ZOM4wik8qV1SseIoN4ENpNsrOxZFu5+rZwWUbjtkA4PoKce2pronZ7qDaQ22nShpUjhFvUBPw0kQe1nQKPaa0ekuSz0jqRMK5iRi0vbGzuLmS1hnDTx728m64xuNuthmUK2D4E+PKtZUzjFSa2ZGUduu63BZwma5k3IwQC26zcScDggJ/NVYQlN9MeSW8Cun6lFNCs8Th4nXfVhniPURkHyIyOVRKLi+l8gbbHbCzmtJLuObet4yQ77jjG6AT2SoY8GHIVeVM4yUGt2RkZf52dJ+/P+zN/DrX7Hd+H6ojqRItndore+iMtrJ1iK5jJ3WXtAAkYdQeTDj51jZVKt4kiU8jrWZJ5kQMCrAEEYIIyCDzBHeKAp7pq0qCJ9O6qCJN64IbcRVyMpwOBxFeho5yanl9ikidbYaVBDpt8YYIoybWUEoiqSOrbgSoGa5qpSdkcvuiz4K66NdvvcmnRQe4LybdLnfijypy7HgfLOPZXZqdP12N9SRVPY6+hi662+1eXcZOsk391xhl3pJTusO4jODVdZHphWvy/gR7kV6L9eht7aRZdLlvCZSwdIVkCjcUbuSDg8M48631VblJNTS28yEy4dg9ThuBK0WnvZlSqnfiWMvzIxgDIH7a866LjhOWfmXQh0wak8Gk3DRkqzbseR3B2Ab51yPbVtJBStSYlwJdHuyNmul24a2iczwJJIzorFi6hsEkZwN7AHdimoum7XvwyEthGTZ5NG0y/ezkmyyNIodgQjbpUFAFHLI55zuip8V32R6xjCG/oV2Ztvrcly8KSTTs5Z5FDEASMm6Cc4HZyfEnj3VprbZeI4p7IRWw06lZJp201p7lURx3SbskacF7RZThRwC5VWwO9avGTt00ursRwz7sbZJqGvajPdKJfczmOJHG8ow7Ip3TwyBGTjllyefGl0nVRCMe/IW7JvqPR9aS3kN4oaCWE732DdQOQQRvjdOe8HGCQcHhiuWOomoOHKfmWwV/tfq/uTadJ+plm3YANyIbzHMbjgPLOfUK66YdemazjfuVb+8NPS1tl7uggT3HdQbsu9vTpug9kjAPjxrTSU9Em+pPbsRJ5Hzppuki1TTZJUMkadp0ChiwEgJAU8DkdxrPRJyrmkTLkZ9rdoLLU4fcum6XJ7qLghhBGhQA9okxsTjuO9hRnJPAVpVVZTLrsnt6kNp8FoalqDaZooeVgZYLZI88wZN0IvmRv44+GTXDGKtuwuG/oX4RT9vpMmlwaXq3aLPIWn45JWTimPjRb3HxIr0HNXOdP6fIpxuWV03yhtGdlIKs8bAjkQWBBHsri0W1y+ZaXBG+jTU5NPnfS7pspNH19s/HB303t0Z5BsHh8NWHEtW+pirY+LHtsyFtscuxP/ANq3/wAaX9RKm7/lR+QXuiOw+0tvDYQxvos1wyhszLbq4fLseDEZOM49lTqKpOxtTS/LIT2Lc2Nu45bUSRWhtVZmzEyCM5B3clQBzAHHwxXn2pqWG8lkPlZkhQFa9MekT3D6eYIZJOrnLPuKTujKcTjkOB+auzSTjFSy+xWRMdtLdpNOu0jUs7W8iqqjJJKEAADmSa56WlZFvzRL4GboisJYNKhjnjeORWkyrggjMjEcD5HNa6uSla2hHgZOjfSJ4tR1eSWGRElmLRsykBx1spypPPgQfaK01E4yrrSfC/ghcsi3R1qOpaXbvD9Zrmbfk6zeyyYyqrjHVt8Hn51vqI1WyT60iFldiy9jtprq7kdbnTZbQKu8GdiwY5xgZjX11xXVQgl0yyWTHHbLQBfWU1sW3d9ey3gykMp9W8BnyzVKbPDmpBrJXGjbT6tp9utlJpE07xDcjlj3ihUcEyUQggDzBwBnB412zqptl1qeM9iuWiR7E7NXj2FzHqk0jPdbw6stvdUrAjsniAxLZ3QSBheXGsLrYKadS4+pKW25F9nr7VdFRrR9OkvYAxaGSDe4AnJ9FGwCTnDAEEtzGK6LI06h9fV0vvkhZQ47K6De32qLqmoQ+50iXdghPpciBkHiAC7MScEsRwxVLbIV1eFB582Sk28sT1jSL7S9Tmv7G2N1b3OTLCmd8MTk8ACeL5YMFPBmBA4EoTruqVc3hrhjdPIpp91q2p6hBKYJ9PtICS6szKZOIJUqQu/vYA9HCjeOc4zEo01VtZUm/oN2zqutInO1EVwIZOoEJUy7p3QeqcY3uXMge2oU4/ZnHO+Rjc+dOekT3NtbrbwySss28RGpbA3TxOKaKcYTbk8bCQdIWkTy6xpcsUMjxxOpkdVJCjrVPaPdw40084xqmm+Q1uHSvsjMzxajpysLyFhvCP0nXkDgekwzgjvUkHOAKaW6KTrs91iS7obtukvNVXTrcWlxCjsJLosjARnO5jeIxgDfYZ57yVehwpcpZTfYh7i2q9Cdt1EnU3F20oQmNZJEKlgOyGAiBxnA4VENfLqWUv0/yT0jZc2V7Ps17mktbj3RDIkaoYzvMisCpAxyCnd+RV1KuOp6k1hkb4JJ0gbGveaZA0Slbu2jV48ZDHCjeTxDcMj8JRyyax096rseeHyS1lDLsloNzHs3ewPbyrM7SbsZUhmyqYwvM5wfmrS6yD1EZJ7bEJbCex+02pWNlFa/WO5k6sMN/eZc7zs3o9Uceljn3VN1VVk3LxFuE2uxY2x+tz3cTvc2UloyvuhHJJYYB3gSi8Mkjl3Vx2wjB4jLJZMfqyJPLuAMkgDxPCgBHBGQQR4igPrHHE0B5ilVhlWBHkc/RQHugCgCgCgPhNAfaA8lh4igPQNAFAJxzK2d1lOOeCD9FMA9k0ABh40B9oD5mgAtigPm+PEUB93h40AE0B5imVvRYH1HP0UwD0TQH0mgPO8PEUBS2z+l/wAoLy6nvJZDaQSdXDCjbo45wT4HdAJI4ktzAGK9KyX2aCjFbvllFuSbZno/n07Ud+zuP+BdfskMrEtvHPogLunGFIYkHGRx5nGzURtrxJfe8yUsMj17BJrus3FtJM6WVmSpRDjeZTunOeGS4btEHCrgcTmtU1p6VJL70iOWJ7cbGjRo11DS5ZYzG6rJGzbysrHAz4jewCpyOORgjjNF3jvw7FzwGsbo99KOoC4k0GdRgSv1gHhvNbtj2ZxTTR6Y2x8v8h9i5680uVPcD/6vj/u5/wBJq7l/xH6lf7i2K4SxU3TFI97dWekwMA0rddITyAAYKTjnhRI2PJa79IlCMrZdtist9hz6ENZaSye1lyJrNzEwPMKSd3PqIZPkCqa2CU+pcPcRZBtZ0+xn2jvk1GURwhAysX3O3uRADPxS3DyrphKyOni61v8A/SHjO4vpNjBb61aJodxJKjcbkBiyCMHDbzAAEbpOM5w273kVEpSlTJ3LHl6jvsPm31xNqOrx6RHM0Vuqb9wU5t2d8g+I3SoAPDL5IOBjOhRqqdzWX2D3eBPa/owhsrV7vTpZ4Z7deszv53lXi2TjIO6CeHA8iOOQp1TnLosSaYcccDZ0ka819s5ZXDgB2uVD4+EiTKSB3Alc486001fh6iUfy/gN5Qnqux+hJZvLHqCiZYt9QtxG53wuQOrHE9rhgcfVSF2oc8OO3oMIn/Q1fTzaVE9wWYhmVGc5LIDgEk88HK58FFcmrjGNrUSY8FSbTXlxdXV1rMB+xWlzHHGeYKgkKR5ZCkj/AM6vQqjCEVTLmSf+/wC+RV+Zcms7NWetQWs8vWFNwvHuNu8JQpIbgeI3QPnrzoWzok0i+MlV7CbAWl3qGo283WdXbSlI91sHAkde0ccThRXdfqJwrhJd0US3H7bnTUt9U0KCPO5E6Iu9xOFlTGT41lRJyrskyXyj3tMJNY1t9NMzx2lum/IEOC5G7k8RgnedVGcgAE8zSrFFPi4y2Hu8CW3XR+ml25v9MmmhlgK7w3t7eUsF8PEgkHKkA5FTRqHbLw7EmmGsbo5+lvUDfaXpkyqN+dx2Ry3imCAT3b2RxqdJFV2zT7CW6HTTNqmvNAvop8i6toHilDcCcAhWIPfwwfwlPLIrOdKhfFx4bWCc5RXumoOpj4D0F/VFdM/eZUmOxOsR6FeXllfb0UTv1kMu6zKRxAPZBJBUryHAqwNZXQeohGcN33JWxJtD6Q5L7VRBYxrJZKmZZnVlIPE5UkjAJ3VCsuSQx5CsJ6ZV1dU397siU8sji3/1k1y6e5V/cl6S6yhSQCzb/dz3WLKVHHBU+vbp+0URUeY9iOGfekvbiHUoE0/Td+4knkXOEZQAp3sdsA5yASeQAOTTTaeVUvEs2SDedkI9K1stl9Yo3bs2+VZsHlGYN5sDj3E4qdK3YrWu/wDkS2wTb+dvSfvs/wCDN/Drm+x3eX1RPUiIbS61DZ7UrPcPuRrb4LbrNzjYDgoJ5nwrequU9M4x5yQ3iROtK6SdNuJVhhud52zgGORR2VLHLMgAwFJ4nurlnprYLLRbKKx2as9R1O+u9TsJ4oPshhVpV3uzgYUAo4BCBMnh6R8TXdZKqqEaprPcqst5F9GiutI12I30kbi/BV5IxhSztzK7qgMJN0k4xiQnvNRNwvofQvdC2YjqN5YRbSXzakEMPVgLvxmQb+7FjsqpOd0NxqYxsemj4fP/ANG2dzm2hvrGW/sPrCpW463DGJHRSMjAKsBkAb28cY3c5yOU1xsVcvG4/Mh4zsSPbcvpeuR6oY2e2mURysozunc3MeAOFRhnnhhWVOLqHVndcEvZ5F9vOlCzmspLeyd557hepCrG4xv9k53lGTgkADJyRVaNJOM1KeyW5Lkhg2/0N7LZqygl4SC5DuPAukz7vrXe3fZW2nsU9TKS8v4Iawh0286OIks47ywgVZYVWR48b6yLgFiY3ypK88Y4je5nFZ0aqTl0WPZhx8jv1bpFjk2ea4i3Y5nHuXq14bkhGG3ccgEy6+wc6pDTNajpfHPyJzsMuhdH2sDT/c8d3ax286b7wsgLfZFGQzdSW3gMDIbhujHKtZ6mh2dTi213/wBZCi8D70F6owhuNPm4S2krAD8EsQwHjuyBuP4YrLXRTkrFwyY+Qh0T+/Gtf3hv9eWp1Xwq/T+BHlh0oe/ej/jV/wBVKaX4NnoJco4tbuTo+0D3s0bG0u03DIozukhS3tDR5xz3TwyRirQXj0dCe6I4eRXpI6Qra9tDZacXuJrhlXso64AYMfTUEk4xgDkSSRji0+mlXPrs2SDedkc+3+km0sNGt2xvRzoGxy3uBbB7xvE0on1zsl5ph8IT6aNBktJX1C14Jcxtb3KgcO2MbxHcGwOPwlU8S1W0dimvDn23QksbkQ00/YY/iL+qK1n7zIRanTt73fKrj0PxS0uBw6HPeyP1n6BVNX8Vkx4HDpK97pvVVKPiIPggn1Pf2ub/APu+uv2h7yKwJN0pf+H/AOp/6K5tP3LMgorpIJH0g/01viL9FZU+6GM+k/bP+nL/AKL1eXH++YLD6OP6GfxjfQK5r/eJQ3dJnpWvrf6Uq1HcMjW2X9On+MP1FrWr3EQyQdGvpyfF/aKzvJRLtov6LN8Q1hD3kSUv0G++E/yv216Wu9yJSPJZXSd/RE/HD9R64qPeLMlFp9qT4g+isXySUmv2lvjL+q9d/coXnXnlyDbP+/Fz8V/1kron8JEdxXYz+nX34xv9R6i33IhBtd74WXxl/wBQUr9yQfI77b/0Cf4n7apV76DKv+p/+2T+36RXf7Q7FYk96RP/AA34391cdPcsx022/oM3qH661Sr30GVzB6K+ofRXUy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28" name="Picture 4" descr="http://www.cochrane.org/sites/default/files/uploads/images/cclogo-big-tran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2934295"/>
            <a:ext cx="1752600" cy="205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charlottesville-midwife.com/siteimages/C2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46280"/>
            <a:ext cx="1524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s://eppi.ioe.ac.uk/cms/Portals/0/JBI_logo_3D_spo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222" y="5181600"/>
            <a:ext cx="3043756" cy="101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02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-12700" y="1670050"/>
            <a:ext cx="9144000" cy="518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2700" y="1670050"/>
            <a:ext cx="9144000" cy="5187950"/>
          </a:xfrm>
        </p:spPr>
        <p:txBody>
          <a:bodyPr/>
          <a:lstStyle/>
          <a:p>
            <a:pPr marL="457200" indent="-457200">
              <a:buAutoNum type="alphaLcParenR"/>
            </a:pPr>
            <a:r>
              <a:rPr lang="es-CL" sz="2400" dirty="0" smtClean="0">
                <a:solidFill>
                  <a:srgbClr val="000066"/>
                </a:solidFill>
              </a:rPr>
              <a:t>Solicitud</a:t>
            </a:r>
          </a:p>
          <a:p>
            <a:pPr marL="457200" indent="-457200">
              <a:buAutoNum type="alphaLcParenR"/>
            </a:pPr>
            <a:r>
              <a:rPr lang="es-CL" sz="2400" dirty="0" smtClean="0">
                <a:solidFill>
                  <a:srgbClr val="000066"/>
                </a:solidFill>
              </a:rPr>
              <a:t>Entrevista de referencia</a:t>
            </a:r>
          </a:p>
          <a:p>
            <a:pPr marL="457200" indent="-457200">
              <a:buAutoNum type="alphaLcParenR"/>
            </a:pPr>
            <a:r>
              <a:rPr lang="es-CL" sz="2400" dirty="0" smtClean="0">
                <a:solidFill>
                  <a:srgbClr val="000066"/>
                </a:solidFill>
              </a:rPr>
              <a:t>Estrategia de búsqueda</a:t>
            </a:r>
          </a:p>
          <a:p>
            <a:pPr marL="457200" indent="-457200">
              <a:buAutoNum type="alphaLcParenR"/>
            </a:pPr>
            <a:endParaRPr lang="es-CL" sz="2400" dirty="0" smtClean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es-CL" sz="2400" dirty="0" smtClean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es-CL" sz="2400" dirty="0" smtClean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es-CL" sz="2400" dirty="0" smtClean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es-CL" sz="2400" dirty="0" smtClean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en-US" sz="900" dirty="0" smtClean="0">
              <a:solidFill>
                <a:srgbClr val="000066"/>
              </a:solidFill>
            </a:endParaRPr>
          </a:p>
        </p:txBody>
      </p:sp>
      <p:sp>
        <p:nvSpPr>
          <p:cNvPr id="7" name="3 Título"/>
          <p:cNvSpPr>
            <a:spLocks noGrp="1"/>
          </p:cNvSpPr>
          <p:nvPr>
            <p:ph type="title"/>
          </p:nvPr>
        </p:nvSpPr>
        <p:spPr>
          <a:xfrm>
            <a:off x="1601486" y="584528"/>
            <a:ext cx="5941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Servicio de Búsquedas sistemáticas</a:t>
            </a:r>
            <a:endParaRPr lang="es-E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3"/>
          <a:stretch/>
        </p:blipFill>
        <p:spPr bwMode="auto">
          <a:xfrm>
            <a:off x="73024" y="1670050"/>
            <a:ext cx="6781105" cy="512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4038600" y="2146300"/>
            <a:ext cx="5105400" cy="4711700"/>
            <a:chOff x="4038600" y="2146300"/>
            <a:chExt cx="5105400" cy="4711700"/>
          </a:xfrm>
        </p:grpSpPr>
        <p:sp>
          <p:nvSpPr>
            <p:cNvPr id="2" name="1 CuadroTexto"/>
            <p:cNvSpPr txBox="1"/>
            <p:nvPr/>
          </p:nvSpPr>
          <p:spPr>
            <a:xfrm>
              <a:off x="4521200" y="2936000"/>
              <a:ext cx="321310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#</a:t>
              </a:r>
              <a:r>
                <a:rPr lang="es-CL" dirty="0"/>
                <a:t>7</a:t>
              </a:r>
              <a:r>
                <a:rPr lang="es-CL" dirty="0" smtClean="0"/>
                <a:t> ((</a:t>
              </a:r>
              <a:r>
                <a:rPr lang="es-CL" dirty="0" err="1" smtClean="0"/>
                <a:t>Endoscop</a:t>
              </a:r>
              <a:r>
                <a:rPr lang="es-CL" dirty="0" smtClean="0"/>
                <a:t>* OR band* OR </a:t>
              </a:r>
              <a:r>
                <a:rPr lang="es-CL" dirty="0" err="1" smtClean="0"/>
                <a:t>rubber</a:t>
              </a:r>
              <a:r>
                <a:rPr lang="es-CL" dirty="0" smtClean="0"/>
                <a:t>) </a:t>
              </a:r>
              <a:r>
                <a:rPr lang="es-CL" dirty="0" err="1" smtClean="0"/>
                <a:t>ligat</a:t>
              </a:r>
              <a:r>
                <a:rPr lang="es-CL" dirty="0" smtClean="0"/>
                <a:t>*)</a:t>
              </a:r>
            </a:p>
            <a:p>
              <a:endParaRPr lang="es-CL" dirty="0"/>
            </a:p>
            <a:p>
              <a:r>
                <a:rPr lang="es-CL" dirty="0" smtClean="0"/>
                <a:t>#8 (EBL OR EVL OR EBD OR </a:t>
              </a:r>
              <a:r>
                <a:rPr lang="es-CL" dirty="0" err="1" smtClean="0"/>
                <a:t>ligat</a:t>
              </a:r>
              <a:r>
                <a:rPr lang="es-CL" dirty="0" smtClean="0"/>
                <a:t>*)</a:t>
              </a:r>
            </a:p>
            <a:p>
              <a:endParaRPr lang="es-CL" dirty="0"/>
            </a:p>
            <a:p>
              <a:r>
                <a:rPr lang="es-CL" dirty="0" smtClean="0"/>
                <a:t>#9 #6 OR #7 OR #8</a:t>
              </a:r>
            </a:p>
            <a:p>
              <a:endParaRPr lang="es-CL" dirty="0"/>
            </a:p>
            <a:p>
              <a:r>
                <a:rPr lang="es-CL" dirty="0" smtClean="0"/>
                <a:t>#10 “</a:t>
              </a:r>
              <a:r>
                <a:rPr lang="es-CL" dirty="0" err="1" smtClean="0"/>
                <a:t>Child</a:t>
              </a:r>
              <a:r>
                <a:rPr lang="es-CL" dirty="0" smtClean="0"/>
                <a:t>, </a:t>
              </a:r>
              <a:r>
                <a:rPr lang="es-CL" dirty="0" err="1" smtClean="0"/>
                <a:t>Preschool</a:t>
              </a:r>
              <a:r>
                <a:rPr lang="es-CL" dirty="0" smtClean="0"/>
                <a:t>” [</a:t>
              </a:r>
              <a:r>
                <a:rPr lang="es-CL" dirty="0" err="1" smtClean="0"/>
                <a:t>Mesh</a:t>
              </a:r>
              <a:r>
                <a:rPr lang="es-CL" dirty="0" smtClean="0"/>
                <a:t>]</a:t>
              </a:r>
            </a:p>
            <a:p>
              <a:r>
                <a:rPr lang="es-CL" dirty="0" smtClean="0"/>
                <a:t>   </a:t>
              </a:r>
            </a:p>
            <a:p>
              <a:r>
                <a:rPr lang="es-CL" dirty="0" smtClean="0"/>
                <a:t>         “</a:t>
              </a:r>
              <a:r>
                <a:rPr lang="es-CL" dirty="0" err="1" smtClean="0"/>
                <a:t>Child</a:t>
              </a:r>
              <a:r>
                <a:rPr lang="es-CL" dirty="0" smtClean="0"/>
                <a:t>” [</a:t>
              </a:r>
              <a:r>
                <a:rPr lang="es-CL" dirty="0" err="1" smtClean="0"/>
                <a:t>Mesh</a:t>
              </a:r>
              <a:r>
                <a:rPr lang="es-CL" dirty="0" smtClean="0"/>
                <a:t>]</a:t>
              </a:r>
            </a:p>
            <a:p>
              <a:endParaRPr lang="es-CL" dirty="0"/>
            </a:p>
          </p:txBody>
        </p:sp>
        <p:pic>
          <p:nvPicPr>
            <p:cNvPr id="1026" name="Picture 2" descr="http://www.comerciosmurcia.com/wp-content/uploads/lupa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047" r="38256" b="15714"/>
            <a:stretch/>
          </p:blipFill>
          <p:spPr bwMode="auto">
            <a:xfrm>
              <a:off x="4038600" y="2146300"/>
              <a:ext cx="5105400" cy="4711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643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-12700" y="1670050"/>
            <a:ext cx="9144000" cy="518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800" kern="1200" dirty="0">
              <a:solidFill>
                <a:srgbClr val="FFFF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2700" y="1670050"/>
            <a:ext cx="9144000" cy="5187950"/>
          </a:xfrm>
        </p:spPr>
        <p:txBody>
          <a:bodyPr/>
          <a:lstStyle/>
          <a:p>
            <a:pPr marL="457200" indent="-457200">
              <a:buAutoNum type="alphaLcParenR" startAt="4"/>
            </a:pPr>
            <a:r>
              <a:rPr lang="es-CL" sz="2400" dirty="0" smtClean="0">
                <a:solidFill>
                  <a:srgbClr val="000066"/>
                </a:solidFill>
              </a:rPr>
              <a:t>Traducción de estrategias</a:t>
            </a:r>
          </a:p>
          <a:p>
            <a:pPr marL="457200" indent="-457200">
              <a:buAutoNum type="alphaLcParenR" startAt="4"/>
            </a:pPr>
            <a:r>
              <a:rPr lang="es-CL" sz="2400" dirty="0" smtClean="0">
                <a:solidFill>
                  <a:srgbClr val="000066"/>
                </a:solidFill>
              </a:rPr>
              <a:t>Gestión de resultados</a:t>
            </a:r>
          </a:p>
          <a:p>
            <a:pPr marL="0" indent="0">
              <a:buNone/>
            </a:pPr>
            <a:endParaRPr lang="es-CL" sz="2400" dirty="0" smtClean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es-CL" sz="2400" dirty="0" smtClean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es-CL" sz="2400" dirty="0" smtClean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es-CL" sz="2400" dirty="0" smtClean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en-US" sz="900" dirty="0" smtClean="0">
              <a:solidFill>
                <a:srgbClr val="000066"/>
              </a:solidFill>
            </a:endParaRPr>
          </a:p>
        </p:txBody>
      </p:sp>
      <p:sp>
        <p:nvSpPr>
          <p:cNvPr id="7" name="3 Título"/>
          <p:cNvSpPr>
            <a:spLocks noGrp="1"/>
          </p:cNvSpPr>
          <p:nvPr>
            <p:ph type="title"/>
          </p:nvPr>
        </p:nvSpPr>
        <p:spPr>
          <a:xfrm>
            <a:off x="0" y="655350"/>
            <a:ext cx="8990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 de Búsquedas sistemáticas</a:t>
            </a:r>
            <a:endParaRPr lang="es-E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2079821"/>
            <a:ext cx="5417360" cy="329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5417360" cy="3295650"/>
          </a:xfrm>
          <a:prstGeom prst="rect">
            <a:avLst/>
          </a:prstGeom>
          <a:ln w="3175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762" y="3562350"/>
            <a:ext cx="5393143" cy="329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10295"/>
            <a:ext cx="5029200" cy="289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69"/>
          <a:stretch/>
        </p:blipFill>
        <p:spPr bwMode="auto">
          <a:xfrm>
            <a:off x="0" y="2616200"/>
            <a:ext cx="8964488" cy="424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00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-12700" y="1670050"/>
            <a:ext cx="9144000" cy="518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2700" y="1670050"/>
            <a:ext cx="9144000" cy="5187950"/>
          </a:xfrm>
        </p:spPr>
        <p:txBody>
          <a:bodyPr/>
          <a:lstStyle/>
          <a:p>
            <a:r>
              <a:rPr lang="es-CL" sz="2400" dirty="0" smtClean="0">
                <a:solidFill>
                  <a:srgbClr val="000066"/>
                </a:solidFill>
              </a:rPr>
              <a:t>Trabajo en equipo</a:t>
            </a:r>
          </a:p>
          <a:p>
            <a:pPr marL="0" indent="0">
              <a:buNone/>
            </a:pPr>
            <a:endParaRPr lang="es-CL" sz="2400" dirty="0" smtClean="0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es-CL" sz="2000" dirty="0" smtClean="0">
                <a:solidFill>
                  <a:srgbClr val="000066"/>
                </a:solidFill>
              </a:rPr>
              <a:t>Médico especialista + experto </a:t>
            </a:r>
            <a:r>
              <a:rPr lang="es-CL" sz="2000" dirty="0">
                <a:solidFill>
                  <a:srgbClr val="000066"/>
                </a:solidFill>
              </a:rPr>
              <a:t>en </a:t>
            </a:r>
            <a:r>
              <a:rPr lang="es-CL" sz="2000" dirty="0" smtClean="0">
                <a:solidFill>
                  <a:srgbClr val="000066"/>
                </a:solidFill>
              </a:rPr>
              <a:t>metodología + estadístico + bibliotecólogo</a:t>
            </a:r>
          </a:p>
          <a:p>
            <a:pPr marL="0" indent="0">
              <a:buNone/>
            </a:pPr>
            <a:endParaRPr lang="es-CL" sz="2400" dirty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es-CL" sz="2400" dirty="0" smtClean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es-CL" sz="2400" dirty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es-CL" sz="2400" dirty="0" smtClean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es-CL" sz="2400" dirty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es-CL" sz="2400" dirty="0" smtClean="0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es-CL" sz="2400" dirty="0" smtClean="0">
                <a:solidFill>
                  <a:srgbClr val="000066"/>
                </a:solidFill>
              </a:rPr>
              <a:t>Búsqueda sistemática: «búsqueda exhaustiva y no sesgada de las investigaciones»</a:t>
            </a:r>
            <a:r>
              <a:rPr lang="es-CL" sz="1100" dirty="0" smtClean="0">
                <a:solidFill>
                  <a:srgbClr val="000066"/>
                </a:solidFill>
              </a:rPr>
              <a:t>(4)</a:t>
            </a:r>
            <a:endParaRPr lang="es-CL" sz="2400" dirty="0" smtClean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en-US" sz="900" dirty="0" smtClean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en-US" sz="900" dirty="0" smtClean="0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en-US" sz="900" dirty="0" smtClean="0">
                <a:solidFill>
                  <a:srgbClr val="000066"/>
                </a:solidFill>
              </a:rPr>
              <a:t>4. Higgins, J., &amp; Green, S. (Eds.). (2011). Cochrane handbook for systematic reviews of interventions. The Cochrane Collaboration</a:t>
            </a:r>
            <a:endParaRPr lang="es-CL" sz="900" dirty="0">
              <a:solidFill>
                <a:srgbClr val="000066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971800"/>
            <a:ext cx="91440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3 Título"/>
          <p:cNvSpPr txBox="1">
            <a:spLocks/>
          </p:cNvSpPr>
          <p:nvPr/>
        </p:nvSpPr>
        <p:spPr bwMode="auto">
          <a:xfrm>
            <a:off x="0" y="457200"/>
            <a:ext cx="9131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charset="0"/>
              </a:defRPr>
            </a:lvl9pPr>
          </a:lstStyle>
          <a:p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Modalidad colaborativa (coautoría)</a:t>
            </a:r>
            <a:endParaRPr lang="es-E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43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-12700" y="1670050"/>
            <a:ext cx="9144000" cy="518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800" kern="1200" dirty="0">
              <a:solidFill>
                <a:srgbClr val="FFFF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2700" y="1670050"/>
            <a:ext cx="9144000" cy="5187950"/>
          </a:xfrm>
        </p:spPr>
        <p:txBody>
          <a:bodyPr/>
          <a:lstStyle/>
          <a:p>
            <a:r>
              <a:rPr lang="es-CL" sz="2400" dirty="0" smtClean="0">
                <a:solidFill>
                  <a:srgbClr val="000066"/>
                </a:solidFill>
              </a:rPr>
              <a:t>Estrategias de búsqueda</a:t>
            </a:r>
          </a:p>
          <a:p>
            <a:pPr marL="0" indent="0">
              <a:buNone/>
            </a:pPr>
            <a:endParaRPr lang="es-CL" sz="2400" dirty="0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es-CL" sz="2400" dirty="0">
                <a:solidFill>
                  <a:srgbClr val="000066"/>
                </a:solidFill>
              </a:rPr>
              <a:t>	</a:t>
            </a:r>
            <a:r>
              <a:rPr lang="es-CL" sz="2400" dirty="0" smtClean="0">
                <a:solidFill>
                  <a:srgbClr val="000066"/>
                </a:solidFill>
              </a:rPr>
              <a:t>					</a:t>
            </a:r>
            <a:endParaRPr lang="en-US" sz="900" dirty="0" smtClean="0">
              <a:solidFill>
                <a:srgbClr val="000066"/>
              </a:solidFill>
            </a:endParaRPr>
          </a:p>
        </p:txBody>
      </p:sp>
      <p:sp>
        <p:nvSpPr>
          <p:cNvPr id="7" name="3 Título"/>
          <p:cNvSpPr>
            <a:spLocks noGrp="1"/>
          </p:cNvSpPr>
          <p:nvPr>
            <p:ph type="title"/>
          </p:nvPr>
        </p:nvSpPr>
        <p:spPr>
          <a:xfrm>
            <a:off x="0" y="762000"/>
            <a:ext cx="8928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Modalidad colaborativa (coautoría)</a:t>
            </a:r>
            <a:endParaRPr lang="es-E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"/>
          <a:stretch/>
        </p:blipFill>
        <p:spPr bwMode="auto">
          <a:xfrm>
            <a:off x="25399" y="2067780"/>
            <a:ext cx="9105901" cy="4714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667000" y="4648200"/>
            <a:ext cx="441960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L" sz="1800" kern="1200">
              <a:solidFill>
                <a:srgbClr val="00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01"/>
          <a:stretch/>
        </p:blipFill>
        <p:spPr bwMode="auto">
          <a:xfrm>
            <a:off x="-12700" y="2072969"/>
            <a:ext cx="9144000" cy="470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609600" y="5029200"/>
            <a:ext cx="5824654" cy="6132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L" sz="1800" kern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23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-12700" y="1670050"/>
            <a:ext cx="9144000" cy="518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800" kern="1200" dirty="0">
              <a:solidFill>
                <a:srgbClr val="FFFF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2700" y="1670050"/>
            <a:ext cx="9144000" cy="5187950"/>
          </a:xfrm>
        </p:spPr>
        <p:txBody>
          <a:bodyPr/>
          <a:lstStyle/>
          <a:p>
            <a:pPr marL="0" indent="0">
              <a:buNone/>
            </a:pPr>
            <a:endParaRPr lang="es-CL" sz="2200" dirty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es-CL" sz="2200" dirty="0" smtClean="0">
              <a:solidFill>
                <a:srgbClr val="000066"/>
              </a:solidFill>
            </a:endParaRPr>
          </a:p>
        </p:txBody>
      </p:sp>
      <p:sp>
        <p:nvSpPr>
          <p:cNvPr id="7" name="3 Título"/>
          <p:cNvSpPr>
            <a:spLocks noGrp="1"/>
          </p:cNvSpPr>
          <p:nvPr>
            <p:ph type="title"/>
          </p:nvPr>
        </p:nvSpPr>
        <p:spPr>
          <a:xfrm>
            <a:off x="3142692" y="781190"/>
            <a:ext cx="5843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Modalidad</a:t>
            </a:r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colaborativa (coautoría)</a:t>
            </a:r>
            <a:endParaRPr lang="es-E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-12700" y="1670050"/>
            <a:ext cx="915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L" sz="1800" kern="1200" dirty="0" smtClean="0">
                <a:solidFill>
                  <a:srgbClr val="000066"/>
                </a:solidFill>
                <a:latin typeface="Arial" charset="0"/>
                <a:ea typeface="+mn-ea"/>
                <a:cs typeface="+mn-cs"/>
              </a:rPr>
              <a:t>Gestores de referencias bibliográficas</a:t>
            </a:r>
            <a:endParaRPr lang="es-CL" sz="1800" kern="1200" dirty="0">
              <a:solidFill>
                <a:srgbClr val="000066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5122" name="Picture 2" descr="https://encrypted-tbn1.gstatic.com/images?q=tbn:ANd9GcSlA4IXrAL5NMu9XR5zUQFYVQURIHZk-bGYJDcVNaemhfFYavk_Q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024" y="3068960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MSEBUUEhQVFhUXGBsaFxUXFRcdFxceFhkXFhUdHBcZHSggGRwmIBcXITEhJSorLi4uGCIzODMsNygtLiwBCgoKDg0OGxAQGywmICQrLDQ0LjQvLywsLDA0LC8sNy00LCwsLC80LCwsLC8sLywsLCwsLCwsLCwsLCwsLCwsLP/AABEIAGgBQAMBEQACEQEDEQH/xAAcAAEAAgIDAQAAAAAAAAAAAAAABQYEBwEDCAL/xABJEAABAwIDAwcGCwYEBwEAAAABAAIDBBEFEiEGMVEHEyJBYXGBFDJSkaGxCCM0QkNzgrLBwtEkM3KS4fE1VNLwJVNidJOUwxb/xAAaAQEBAQEBAQEAAAAAAAAAAAAABQQDAgYB/8QAOBEAAgIBAQUFBQgCAQUAAAAAAAECAwQRBRIhMUETUWFxwTKBkbHwFCIjM0JS0eEVoSQ0NVNy8f/aAAwDAQACEQMRAD8A3igCAIAgCAIAgCAIAgCAIAgCAIAgCAIAgCAIAgCAIAgCAIAgCAIAgCAIAgCAIAgCAIAgCAIAgCAIAgCAIAgCAIAgCAIAgCAIAgCAIAgCAIAgCAIAgCAIAgCAIAgCAIAgCAIAgCAIAgCAIAgCAIAgCAIAgCAIAgCAIAgCAIAgCAIAgCAIAgCAIAgCAIAgCAIAgCAIAgCAIAgCAicQ2hghNi7M70Wakd/UFltzKq+Der8DZTgXWrVLRd74EedqnHzKaQjif7LP9vb5QZq/xkV7ViPqLa1gNpYpGdtrhfq2hH9cWjzLZc/0STJyirY5W5o3hw7Du7xvC212wsWsXqT7aZ1PSa0MhdDmEAQHGYIBmCAXQHKAIAgCAIAgCA+TIBvI9aA5BQHKAIAgCAIAgCAIAgCAIAgCAIAgCAIAgCAICr4pib53mKB2WNukkg3k+i1TLr5WycK3olzfoivj40KYqy1ayfJerFFRxRDoNF/SOpPildcK+SFttlj+8zM59dt44bhxJIHCxAI7V+Np8z9UWuKIiow8xu5ymOR4+aPNd2WPuWWVLg9+p6M2wvU12d61Xf3FhwLF21DDple3R7eHb3b1vxshXR8VzRMy8V0S70+TJNaTIEB5L2mwbFqBrX1RniY9xaw+UB1yNdzHkjTigGzmCYvXxukpDPKxrsrj5QG2NgbWfIDuIQEnLsJtCxpcY6nTXo1LHHwa2Qk+CA6tk+U/EKCYNle+aIG0kMpJcLGxs53Sa4dvigPTeFYhHUQRzRHNHI0Oaew/igMtAEAQBAUrlfxyajwqSSB2WQuawP62hxsSO2yA0RsZsdX4vzkkc2kZAL5ZH3LnXIA3nS1z3hAei9isHmpMOip5Xh0rGuBcCXC5JI1dqd4X49dOB+x01WvIxdl8elmmMcxHmkizbWIOqmYWXZZPdn3FfPwqqq1OvvLWqhHKztZjckD2MiIBIJdcX6wG/ip2blTqkowKuzsOu6MpWe4kdm8RdPAHPtmBIdYW3btO6y0Ylztr3nzM2dQqbd2PIlVpMZVcLxuaasMYLeaBd83WzdBr3qZTlWWXuK9niWL8OqrGU2vvcOvUtSpkcIAgCAIAgKpt1UvZzORzm3z3sSL2yKXtGco7u69OfoWNk1wnv7yT5epPYI8mmiJJJLBcnedFux23VFvuJ+UkrpJd5mrsZwgCAIAgIjamvMNO4tNnO6Ley+8+q6yZtvZ1PTm+Bt2fQrbknyXEiqSsyMDRHELAbm/1WWFm7FJRRssq35OTk/iSGH1AkflcxliDuGvvWiqanLRpGa6t1x3k2dWIUxjPFp3H8CvNsHB+B7psVi8TD51cd477o55N4bphCp5iqZKNGu6L+46X/HwXHf7K5T6PmaOz7aiVb5rkXpWz50IDTvwk/kdL9c77hQHb8G35BU/9x/8ANiA26gPLnLm2IYzLzVrljDJb07a37bZUBurkVje3BabnL3Octv6Je4s8LIC6zztY0ue4Na0XLnEAADeSToAgNfYpyz4XE4ta+SYjrjjOXwc61+8aICS2a5T8OrZBHHKWSHzWStyl38J80nsvdAXNAed+VLlOjrqeWjED2ObL55cCPi3EHTtsgIvkv5SI8KhmjfC6QyPDgWuAtZuW2qA9H4LX+UU8UwblEjGvy3vbMAbXQFM+T4lwHOeyT+6hflZfv+Z9J+fheOnyNgK6fNlErY/KsQe3eAHAfYaR94qJYu3yWu70/s+hql9mxIy79P8Ab/gyNgKnpSRnrAcB3aO/KumzJ8ZR95z2xXwjPzRasSqObhe/0Wk+NtPaqds9yDl3Ij0V9pZGPeyq7AU+srz1BrR43LvyqZsyHGUvJFjbFnCMPNlor8RigbeVwbwG8nuA1KpW3QqWs2SKcey56QWpDnbKC/myW42Huusn+Rq16m7/ABN2nNEth2KxTi8bgSN43OHeCtVV9dvssxX41tL++v4O6sqmxML3mzRvNifYF7ssjCO9LkeKqpWSUI82Y0GNQPidKH2Y02JII1sDaxFzvXOOTVKDmnwR1niXRmq2uLMKm2qhfI2Nof0jYG2mvjdcYZ9cpKK14neezbYQc3pwIzlA+h+3+RZtp/o9/oa9j/r93qWHAfksX8A9y3435UfImZf58/NnbiGIRwNzSOygmw0JJ7gNSvVt0KlrNnmmiy57sFqcYdiDJ2l0dy0G1y0i/dcapVdG1ax5C6idL3Z8/Mx8Tx2GA5Xu6XotFz48PFeLsqup6SfE6UYV1y1iuHeR7NsYCdWyDtsPwKzraNXiansm7o0TlHVslYHxuDmnrH+9FtrsjOO9F6on2VTrluzWjKvt+/8Acj+M+rKB7ypm037C8/Qr7HXtvy9SJgr2nebHtWWNqZtnQ1yJzZ6S8w7ituK9bCfmx0qLNJGHAhwuD1Kk0mtGSIycXqir4pQuiN97DuPDsKmXVOt+BXx7lavEjJKpo3kBZ3NLma1W3yRH4hUCRptuCz2z30aqa9yRsehfeJhO8tafWAvoa3rBPwPlrVpOSXezvXs5mnfhJ/I6X6533CgNW7G8oFbhsT4qURlr353Z2FxvYN3gjSwCAl67llxZ7SA+OL/qZCL+t+ayAj9gMEpcRq/2+tyPc+/NuDs8xOp+NPRBO7ffggPVFJTMijbHG0NYwBrWjcABYBAefeXrbGSWq8hicRFFbnAPpHkA2PENBFhxJ4CwFp2L5FKVtO1+INdJM4AujD3NbHfXL0CCSOs3QFQ5YOTaLDmMqaPMIi7K9jnXMZOrC1x1sbEa7jbigNocjO1Tq/DvjTmmgdzbyd7hYFjj3jTvaUBXOW3Zaigwx80NNEyUysvI1tnHM45te1AQ/ILszSVdLUOqaeOVzZWhpe25AyXsEBvOlpmRMbHG0NY0BrWjcANAAgKVt3BlnY8fObv7WH+oUXaUdLFJdV8j6HZE96pxfR/Mtza4eT891ZM3suqqtXZ7/hqRHS+27Px0KzsHAXOlldv0bftN3P8AwU3ZkW3Kb+urK215pRjWvrojFpf2fE7bgXkeEmo9pC5w/By9OmvzO1n4+Dr1S+RO7a1GWmy9b3AerU+5bdoT3atO9k/Zde9fr3I42YaIaLO7rzPP4ewBMNKvH3n5jPbtytxeCK3htO+uqSZCbb3W+aOpo4f0U6mEsq3WX14FS+yGFSlBeX8lxbgFMG5eZZbu1/m3qv8AZKdNN1EN52Rrrvv68CoY5h7qKdr4nEA6sPC1rtPEahScip41ilB+X8FvFvjl1ONi49f5LHjdUJcPMg+c1ptw1FwqGRNWYzkuqJmLU6sxQfRsrOzuGOqTkLiImHM63WXaadtm+Hip2LQ7nut/dXEq5uRHHW+l958Pcv8A6XCHZ2mYWubHZzSCDmde443Oqqxw6YtNLivFkSWffNNSlwfgiE5QPoft/kWPaf6Pf6G/Y/6/d6kvR17IKKJ7zpkFh1k20AWuFsaqIyl3GK2id2TKMe9ldo6WXEJjJJcRN006h6Le3iVPrrnl2b0/Z+uCKltleDVuQ4yf1q/RFze0RRHIAAxpygbtBorDShD7vREFN2WLefNlG2VpI6iZxnOY2zWJ88k6nttw7VEwq43WPtOPqfQ7QtnRUlVw6eRbKvZ6newt5trTbRzRYg9W7eqk8OmS03UiNXn3wlrvN+Z0bO4G+mL7yBzXAaAEajr3rxi4sqG9Za6nTNzI5CWkdGjo2xibaKR7S5jHEOANjZ4494C8Z8Y6RnJapPj7zpsyUtZwi9G1w9xCh9F/l5P/ACH/AFLHrjfsfx/s36Zf/kXw/o6sAmEM4eb5dQewFecWSrsUnyPeZB3VOK5l2GKQ/wDMZ61Y7ev9yIH2a39rPmesge0tc9hadCLr8lZVJaNrQ/YVXQalFPUoGO4cIJAGuzMcMzD12vbVQ8mlVS4PVPkfSYmQ7oayWjXBmMGFwDRvcQB3nRctG1oup2bSe8+SNpwx5Who6gB6hZfTxWiSPj5S3pN959r9PJp34SfyOl+ud9woD6+DjC11BUZmg/H9YB+jYgNsvooyCDGwg7wWix9iA8ucsOzkdBibmwNyRSNEjGjc3NcODeAuDYdV0B6H5OsVdVYXTTPOZ5jAeeLm9En2IDzNtNFM/G52sPxzqx7WEkCzjKRHqdAPN1QGw/8A81tX/mH/APss/VAYeK7D7S1MRiqJDJGSCWOqGEEg3Gl0BcuRPYysw11V5UxrWyiLLle11ywyX3HTz0Bl8v3+Du+tj96Ahfg2fI6r65v3AgNxICt7c0+aBr+tjvY7Q/gp+0Ya1qXcypsmzS1x70RRxH/hYbfXNzfhfN7lm7b/AIenjp9e42LH/wCfveGvp8ywbJU2SlZxddx8d3sst2FDdpXjxJu0bN+9+HAgduoSyaORu9w39rCCPePUsO0ouM4zX1oUdkzUq5QfT5M69s63nTCG9bM1u2S1vd7V52hZvuKXdr8T1syns1Ny79PgWLGoeboHsHzYwPVYFUMiO7juK6ImYs9/LUn1ZFcn4FpuN2+qzrfisuzOUvcbNsa6w95blVIpWdvAOYZx5zT+V11O2lp2a8/QrbI17WXl6oxIv8IPj99co/8ARfXedpf9w+u4ytgm/EyHjJ7mt/VdNmr8OT8fQ47Xf4sV4epZ1SJJT+UD6H7f5FJ2p+j3+hb2P+v3epB4sJcsPOax5Bzdt1rDMP4ljv39I73LTh9d5Qx3XrPc9rV6/XcX7BZYnQNMOjLWA6xxB7Vcx5QlWtzkfOZUbI2tWczOK7Gcp+J7IOzF1O4DrDCSLdzgpN2znrrU/d/Zbo2qt3duXv8A6ME11fTefmLR6YDm/wAw19q49rlUe1rp48V8TR2OFkezpr4cH8P6LHs9j4qbtLcr2i9uojiP07VQxctXcGtGS83BePpJPVMk6+kbLG6N25wt3cCtFtasg4vqZKbXVNTXQp9IyGM8zPG/nW6Eg9Fw6iLlSYKuH4die8vgy5Y7prtKpLdfxRnCKm9CT1j9V20o7mZ3LI/cjmSGDKcrHh3USRb3r9catOCeojK7X7zWhjtplzUDo7DB2oZrB2R/mK45i9jy9TRgPhP/ANvQydkMML5OecOgzzL9buPgumBQ5S7R8lyOW0slQh2Ueb5+RdlZIAQHnTll2+pMSp4Y6bnM0chc7OzKLFtuKA7eRfb2kw+nkhqOczyzAtyMuLFrWi5vxCA9DIDz38JIfttN9QfvuQE9yL7e0sdLTYe8yeUOe8CzOh0nOc3pX4ICqcuuzclLiHlkYIjnIcHtv0JG2uLjcTYOHjwQGy9jeV2hqYG+Uytp5wBnbJoxx63NduseB1QFZ5UeV8NyQ4VOC4G8s7WtLbW0Y3O0h173JHAcTYC98lr699CJsRlL5JTmY0sY0sZbo3DGjU6nXsQFP5d9qaR9HLRNlvUskjLo8r9LdLzrZdxHWgITkF2rpKSKWGolySTTsEbcjzmzAMGrWkDU21QG/EBg43T85TyN6y027xqPcuORDfqkvA0Ytm5dGXia1hLntbEPnPuO9wDV87HWSUF1f9H1UlGDdj6L5cTasUYa0NG4AAeGi+nitFoj4+UnJtvqQe2lNnps3Wxwd4bj71i2hDeq17jfsuzdv071oVXBGmaqhB1DbepmoUzHTsuin09CzlNVUTa6+psOspxJG5h3OaR61esgpxcX1PmKpuuakujKFgNcaOoc2UEA9F/ZbzXdo1PgVExrXjWtT9/8n0eXSsulSr81/Be210RbmEjMvHMLK12sGtdUfPOmxPd3Xr5FI2nxPymVkcN3NbcNt89x4dmnvUbMv7eajDil/tl/Axvs9bnZwb/0idxak5nDjH6LRfvuL+1br6+zxd3uROxre1zd/vbPjYP5O/6w/davOzfy35+iPW1/zV5erLKqJKKfygfQ/b/IpO1P0e/0Lex/1+71JejoGT0MbHjQsFj1g20IWuFUbceMZdxisulTlSnHvZV6Kpkw+oLXglp84Dc4dTm9v9lMrnPEs0ly+uJXtrrzqVKPP5eDLpWVh8ndLDZ/RzN4HrViyx9m5w48CDXUu2VdnDjoyK2e2lE2ZspYx2mXWwcOvU9f6rNi5qt1U9EzZm7PdOjr1a6+BKYhicMbCXuaRbzbgl3ZbrWm26uEdZMyU49tkkop/wAFS2GgJqHPAs1rSD9o6D2FStnRbscuiRZ2tNKlRfNv5F7Vs+eI3GcHZUNGbRw8143j9R2LPkY0blx595qxcudD4cU+aIYmWnFpqfnQN0kZOveDuKx/fqWlkNfFG7Su9612bvgzhm0VJ1sc08CD+BX4szH6po/XgZXSSZ0jGmONoY5JDwDdPWvH2mMvYTZ0+yTjxskkZEWBy1L2vqbMY0WbG09Ijfqer/e5dY4s7pKVvBLocpZlePFxo4t9XyLPFGGgNaAANABuCpKKS0RIlJyer5n2v0/AgNVO5CaAn97UfzN/0oD6h5DaBrmuEs92kEdJvUb+igNpoCm7b8nVNiksck75WljMgDCALXLtbg66oCLwDkeo6SpiqI5Ji+J2YBxbY6Ea6dqAvmJ4dFUROinjbJG7zmOFwf0PagNXYnyDUb3XhnmiHomzwO4nX2oCU2Y5G6CkkEkmaoeNW87bIDxyAWPjdAbHQGvNpOSKjraqSplkmD5CCQ0tsLNDdLjgAgMTD+ROhhmjlbLPmje14u5trscHC/R3aIDZyAICBotloYpGyAvJabgEi3Z1LFXgVwkpLXgUbdpW2QcGlxJ5bScdNXTiRjmO3OBB8V5nBTi4vqe65uuSkuaIzCdnY6eTO0uJsRrbr7gs1OHCqW8jXkZ9l8NySWhMrWYSOxXBoqgdNvSG5w0cPHrHeuF2NXb7S495px8u2j2Xw7uhCHYht/3rrfwi6xf4yP7ih/mJaeyviTOFYFDT6sF3em7U+HDwWunFrq4rn3mHIzbb+Enw7jKxGjE0bo3EgO3kb+K621qyLizjTa6pqa6HTg+Ftp2FjCSC7Nr3AfgvFFEaY7sT3k5Mr5KUu4z13M5GYzgrKnJnLhlvbLb51r+5Zr8aN2m90NeLlzx9d1LiZtHTiONrBezQAL79F2hBQioroZ7LHZNyfUxsXwmOoaA+9xucN44+BXO/HhctJHbGyp0PWPXocYRhYp2lrXuc0m4Dracbd6UUKlaJvQZOS72pSST8CPxHZKGRxc0mMneG2y+o7vBZ7dn1zeq4Gmnalta0lx+ZiRbEsB6UriOAAHtXOOzI9ZM7S2xPThFFjoaJkLMkbQ0e09pPWVvrqjXHdiiXbdO2W9N6syF0OYQBAfDoWne0HvAX44p80elKS5M+mtA3CyaH423zOV+n4EAQBAEAQBAEAQBAEAQBAEAQBAEAQBAEAQBAEAQBAEAQBAEAQBAEAQBAEAQBAEAQBAEAQBAEAQBAEAQBAEAQBAEAQBAEAQBAEAQBAEAQBAEAQBAEAQBAEAQBAEAQBAEAQBAEAQBAEAQBAEAQBAEAQBAEAQBAEAQBAEAQBAEAQBAEAQBAEAQBAEAQBAEAQB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AutoShape 6" descr="data:image/jpeg;base64,/9j/4AAQSkZJRgABAQAAAQABAAD/2wCEAAkGBxMSEBUUEhQVFhUXGBsaFxUXFRcdFxceFhkXFhUdHBcZHSggGRwmIBcXITEhJSorLi4uGCIzODMsNygtLiwBCgoKDg0OGxAQGywmICQrLDQ0LjQvLywsLDA0LC8sNy00LCwsLC80LCwsLC8sLywsLCwsLCwsLCwsLCwsLCwsLP/AABEIAGgBQAMBEQACEQEDEQH/xAAcAAEAAgIDAQAAAAAAAAAAAAAABQYEBwEDCAL/xABJEAABAwIDAwcGCwYEBwEAAAABAAIDBBEFEiEGMVEHEyJBYXGBFDJSkaGxCCM0QkNzgrLBwtEkM3KS4fE1VNLwJVNidJOUwxb/xAAaAQEBAQEBAQEAAAAAAAAAAAAABQQDAgYB/8QAOBEAAgIBAQUFBQgCAQUAAAAAAAECAwQRBRIhMUETUWFxwTKBkbHwFCIjM0JS0eEVoSQ0NVNy8f/aAAwDAQACEQMRAD8A3igCAIAgCAIAgCAIAgCAIAgCAIAgCAIAgCAIAgCAIAgCAIAgCAIAgCAIAgCAIAgCAIAgCAIAgCAIAgCAIAgCAIAgCAIAgCAIAgCAIAgCAIAgCAIAgCAIAgCAIAgCAIAgCAIAgCAIAgCAIAgCAIAgCAIAgCAIAgCAIAgCAIAgCAIAgCAIAgCAIAgCAIAgCAIAgCAIAgCAIAgCAicQ2hghNi7M70Wakd/UFltzKq+Der8DZTgXWrVLRd74EedqnHzKaQjif7LP9vb5QZq/xkV7ViPqLa1gNpYpGdtrhfq2hH9cWjzLZc/0STJyirY5W5o3hw7Du7xvC212wsWsXqT7aZ1PSa0MhdDmEAQHGYIBmCAXQHKAIAgCAIAgCA+TIBvI9aA5BQHKAIAgCAIAgCAIAgCAIAgCAIAgCAIAgCAICr4pib53mKB2WNukkg3k+i1TLr5WycK3olzfoivj40KYqy1ayfJerFFRxRDoNF/SOpPildcK+SFttlj+8zM59dt44bhxJIHCxAI7V+Np8z9UWuKIiow8xu5ymOR4+aPNd2WPuWWVLg9+p6M2wvU12d61Xf3FhwLF21DDple3R7eHb3b1vxshXR8VzRMy8V0S70+TJNaTIEB5L2mwbFqBrX1RniY9xaw+UB1yNdzHkjTigGzmCYvXxukpDPKxrsrj5QG2NgbWfIDuIQEnLsJtCxpcY6nTXo1LHHwa2Qk+CA6tk+U/EKCYNle+aIG0kMpJcLGxs53Sa4dvigPTeFYhHUQRzRHNHI0Oaew/igMtAEAQBAUrlfxyajwqSSB2WQuawP62hxsSO2yA0RsZsdX4vzkkc2kZAL5ZH3LnXIA3nS1z3hAei9isHmpMOip5Xh0rGuBcCXC5JI1dqd4X49dOB+x01WvIxdl8elmmMcxHmkizbWIOqmYWXZZPdn3FfPwqqq1OvvLWqhHKztZjckD2MiIBIJdcX6wG/ip2blTqkowKuzsOu6MpWe4kdm8RdPAHPtmBIdYW3btO6y0Ylztr3nzM2dQqbd2PIlVpMZVcLxuaasMYLeaBd83WzdBr3qZTlWWXuK9niWL8OqrGU2vvcOvUtSpkcIAgCAIAgKpt1UvZzORzm3z3sSL2yKXtGco7u69OfoWNk1wnv7yT5epPYI8mmiJJJLBcnedFux23VFvuJ+UkrpJd5mrsZwgCAIAgIjamvMNO4tNnO6Ley+8+q6yZtvZ1PTm+Bt2fQrbknyXEiqSsyMDRHELAbm/1WWFm7FJRRssq35OTk/iSGH1AkflcxliDuGvvWiqanLRpGa6t1x3k2dWIUxjPFp3H8CvNsHB+B7psVi8TD51cd477o55N4bphCp5iqZKNGu6L+46X/HwXHf7K5T6PmaOz7aiVb5rkXpWz50IDTvwk/kdL9c77hQHb8G35BU/9x/8ANiA26gPLnLm2IYzLzVrljDJb07a37bZUBurkVje3BabnL3Octv6Je4s8LIC6zztY0ue4Na0XLnEAADeSToAgNfYpyz4XE4ta+SYjrjjOXwc61+8aICS2a5T8OrZBHHKWSHzWStyl38J80nsvdAXNAed+VLlOjrqeWjED2ObL55cCPi3EHTtsgIvkv5SI8KhmjfC6QyPDgWuAtZuW2qA9H4LX+UU8UwblEjGvy3vbMAbXQFM+T4lwHOeyT+6hflZfv+Z9J+fheOnyNgK6fNlErY/KsQe3eAHAfYaR94qJYu3yWu70/s+hql9mxIy79P8Ab/gyNgKnpSRnrAcB3aO/KumzJ8ZR95z2xXwjPzRasSqObhe/0Wk+NtPaqds9yDl3Ij0V9pZGPeyq7AU+srz1BrR43LvyqZsyHGUvJFjbFnCMPNlor8RigbeVwbwG8nuA1KpW3QqWs2SKcey56QWpDnbKC/myW42Huusn+Rq16m7/ABN2nNEth2KxTi8bgSN43OHeCtVV9dvssxX41tL++v4O6sqmxML3mzRvNifYF7ssjCO9LkeKqpWSUI82Y0GNQPidKH2Y02JII1sDaxFzvXOOTVKDmnwR1niXRmq2uLMKm2qhfI2Nof0jYG2mvjdcYZ9cpKK14neezbYQc3pwIzlA+h+3+RZtp/o9/oa9j/r93qWHAfksX8A9y3435UfImZf58/NnbiGIRwNzSOygmw0JJ7gNSvVt0KlrNnmmiy57sFqcYdiDJ2l0dy0G1y0i/dcapVdG1ax5C6idL3Z8/Mx8Tx2GA5Xu6XotFz48PFeLsqup6SfE6UYV1y1iuHeR7NsYCdWyDtsPwKzraNXiansm7o0TlHVslYHxuDmnrH+9FtrsjOO9F6on2VTrluzWjKvt+/8Acj+M+rKB7ypm037C8/Qr7HXtvy9SJgr2nebHtWWNqZtnQ1yJzZ6S8w7ituK9bCfmx0qLNJGHAhwuD1Kk0mtGSIycXqir4pQuiN97DuPDsKmXVOt+BXx7lavEjJKpo3kBZ3NLma1W3yRH4hUCRptuCz2z30aqa9yRsehfeJhO8tafWAvoa3rBPwPlrVpOSXezvXs5mnfhJ/I6X6533CgNW7G8oFbhsT4qURlr353Z2FxvYN3gjSwCAl67llxZ7SA+OL/qZCL+t+ayAj9gMEpcRq/2+tyPc+/NuDs8xOp+NPRBO7ffggPVFJTMijbHG0NYwBrWjcABYBAefeXrbGSWq8hicRFFbnAPpHkA2PENBFhxJ4CwFp2L5FKVtO1+INdJM4AujD3NbHfXL0CCSOs3QFQ5YOTaLDmMqaPMIi7K9jnXMZOrC1x1sbEa7jbigNocjO1Tq/DvjTmmgdzbyd7hYFjj3jTvaUBXOW3Zaigwx80NNEyUysvI1tnHM45te1AQ/ILszSVdLUOqaeOVzZWhpe25AyXsEBvOlpmRMbHG0NY0BrWjcANAAgKVt3BlnY8fObv7WH+oUXaUdLFJdV8j6HZE96pxfR/Mtza4eT891ZM3suqqtXZ7/hqRHS+27Px0KzsHAXOlldv0bftN3P8AwU3ZkW3Kb+urK215pRjWvrojFpf2fE7bgXkeEmo9pC5w/By9OmvzO1n4+Dr1S+RO7a1GWmy9b3AerU+5bdoT3atO9k/Zde9fr3I42YaIaLO7rzPP4ewBMNKvH3n5jPbtytxeCK3htO+uqSZCbb3W+aOpo4f0U6mEsq3WX14FS+yGFSlBeX8lxbgFMG5eZZbu1/m3qv8AZKdNN1EN52Rrrvv68CoY5h7qKdr4nEA6sPC1rtPEahScip41ilB+X8FvFvjl1ONi49f5LHjdUJcPMg+c1ptw1FwqGRNWYzkuqJmLU6sxQfRsrOzuGOqTkLiImHM63WXaadtm+Hip2LQ7nut/dXEq5uRHHW+l958Pcv8A6XCHZ2mYWubHZzSCDmde443Oqqxw6YtNLivFkSWffNNSlwfgiE5QPoft/kWPaf6Pf6G/Y/6/d6kvR17IKKJ7zpkFh1k20AWuFsaqIyl3GK2id2TKMe9ldo6WXEJjJJcRN006h6Le3iVPrrnl2b0/Z+uCKltleDVuQ4yf1q/RFze0RRHIAAxpygbtBorDShD7vREFN2WLefNlG2VpI6iZxnOY2zWJ88k6nttw7VEwq43WPtOPqfQ7QtnRUlVw6eRbKvZ6newt5trTbRzRYg9W7eqk8OmS03UiNXn3wlrvN+Z0bO4G+mL7yBzXAaAEajr3rxi4sqG9Za6nTNzI5CWkdGjo2xibaKR7S5jHEOANjZ4494C8Z8Y6RnJapPj7zpsyUtZwi9G1w9xCh9F/l5P/ACH/AFLHrjfsfx/s36Zf/kXw/o6sAmEM4eb5dQewFecWSrsUnyPeZB3VOK5l2GKQ/wDMZ61Y7ev9yIH2a39rPmesge0tc9hadCLr8lZVJaNrQ/YVXQalFPUoGO4cIJAGuzMcMzD12vbVQ8mlVS4PVPkfSYmQ7oayWjXBmMGFwDRvcQB3nRctG1oup2bSe8+SNpwx5Who6gB6hZfTxWiSPj5S3pN959r9PJp34SfyOl+ud9woD6+DjC11BUZmg/H9YB+jYgNsvooyCDGwg7wWix9iA8ucsOzkdBibmwNyRSNEjGjc3NcODeAuDYdV0B6H5OsVdVYXTTPOZ5jAeeLm9En2IDzNtNFM/G52sPxzqx7WEkCzjKRHqdAPN1QGw/8A81tX/mH/APss/VAYeK7D7S1MRiqJDJGSCWOqGEEg3Gl0BcuRPYysw11V5UxrWyiLLle11ywyX3HTz0Bl8v3+Du+tj96Ahfg2fI6r65v3AgNxICt7c0+aBr+tjvY7Q/gp+0Ya1qXcypsmzS1x70RRxH/hYbfXNzfhfN7lm7b/AIenjp9e42LH/wCfveGvp8ywbJU2SlZxddx8d3sst2FDdpXjxJu0bN+9+HAgduoSyaORu9w39rCCPePUsO0ouM4zX1oUdkzUq5QfT5M69s63nTCG9bM1u2S1vd7V52hZvuKXdr8T1syns1Ny79PgWLGoeboHsHzYwPVYFUMiO7juK6ImYs9/LUn1ZFcn4FpuN2+qzrfisuzOUvcbNsa6w95blVIpWdvAOYZx5zT+V11O2lp2a8/QrbI17WXl6oxIv8IPj99co/8ARfXedpf9w+u4ytgm/EyHjJ7mt/VdNmr8OT8fQ47Xf4sV4epZ1SJJT+UD6H7f5FJ2p+j3+hb2P+v3epB4sJcsPOax5Bzdt1rDMP4ljv39I73LTh9d5Qx3XrPc9rV6/XcX7BZYnQNMOjLWA6xxB7Vcx5QlWtzkfOZUbI2tWczOK7Gcp+J7IOzF1O4DrDCSLdzgpN2znrrU/d/Zbo2qt3duXv8A6ME11fTefmLR6YDm/wAw19q49rlUe1rp48V8TR2OFkezpr4cH8P6LHs9j4qbtLcr2i9uojiP07VQxctXcGtGS83BePpJPVMk6+kbLG6N25wt3cCtFtasg4vqZKbXVNTXQp9IyGM8zPG/nW6Eg9Fw6iLlSYKuH4die8vgy5Y7prtKpLdfxRnCKm9CT1j9V20o7mZ3LI/cjmSGDKcrHh3USRb3r9catOCeojK7X7zWhjtplzUDo7DB2oZrB2R/mK45i9jy9TRgPhP/ANvQydkMML5OecOgzzL9buPgumBQ5S7R8lyOW0slQh2Ueb5+RdlZIAQHnTll2+pMSp4Y6bnM0chc7OzKLFtuKA7eRfb2kw+nkhqOczyzAtyMuLFrWi5vxCA9DIDz38JIfttN9QfvuQE9yL7e0sdLTYe8yeUOe8CzOh0nOc3pX4ICqcuuzclLiHlkYIjnIcHtv0JG2uLjcTYOHjwQGy9jeV2hqYG+Uytp5wBnbJoxx63NduseB1QFZ5UeV8NyQ4VOC4G8s7WtLbW0Y3O0h173JHAcTYC98lr699CJsRlL5JTmY0sY0sZbo3DGjU6nXsQFP5d9qaR9HLRNlvUskjLo8r9LdLzrZdxHWgITkF2rpKSKWGolySTTsEbcjzmzAMGrWkDU21QG/EBg43T85TyN6y027xqPcuORDfqkvA0Ytm5dGXia1hLntbEPnPuO9wDV87HWSUF1f9H1UlGDdj6L5cTasUYa0NG4AAeGi+nitFoj4+UnJtvqQe2lNnps3Wxwd4bj71i2hDeq17jfsuzdv071oVXBGmaqhB1DbepmoUzHTsuin09CzlNVUTa6+psOspxJG5h3OaR61esgpxcX1PmKpuuakujKFgNcaOoc2UEA9F/ZbzXdo1PgVExrXjWtT9/8n0eXSsulSr81/Be210RbmEjMvHMLK12sGtdUfPOmxPd3Xr5FI2nxPymVkcN3NbcNt89x4dmnvUbMv7eajDil/tl/Axvs9bnZwb/0idxak5nDjH6LRfvuL+1br6+zxd3uROxre1zd/vbPjYP5O/6w/davOzfy35+iPW1/zV5erLKqJKKfygfQ/b/IpO1P0e/0Lex/1+71JejoGT0MbHjQsFj1g20IWuFUbceMZdxisulTlSnHvZV6Kpkw+oLXglp84Dc4dTm9v9lMrnPEs0ly+uJXtrrzqVKPP5eDLpWVh8ndLDZ/RzN4HrViyx9m5w48CDXUu2VdnDjoyK2e2lE2ZspYx2mXWwcOvU9f6rNi5qt1U9EzZm7PdOjr1a6+BKYhicMbCXuaRbzbgl3ZbrWm26uEdZMyU49tkkop/wAFS2GgJqHPAs1rSD9o6D2FStnRbscuiRZ2tNKlRfNv5F7Vs+eI3GcHZUNGbRw8143j9R2LPkY0blx595qxcudD4cU+aIYmWnFpqfnQN0kZOveDuKx/fqWlkNfFG7Su9612bvgzhm0VJ1sc08CD+BX4szH6po/XgZXSSZ0jGmONoY5JDwDdPWvH2mMvYTZ0+yTjxskkZEWBy1L2vqbMY0WbG09Ijfqer/e5dY4s7pKVvBLocpZlePFxo4t9XyLPFGGgNaAANABuCpKKS0RIlJyer5n2v0/AgNVO5CaAn97UfzN/0oD6h5DaBrmuEs92kEdJvUb+igNpoCm7b8nVNiksck75WljMgDCALXLtbg66oCLwDkeo6SpiqI5Ji+J2YBxbY6Ea6dqAvmJ4dFUROinjbJG7zmOFwf0PagNXYnyDUb3XhnmiHomzwO4nX2oCU2Y5G6CkkEkmaoeNW87bIDxyAWPjdAbHQGvNpOSKjraqSplkmD5CCQ0tsLNDdLjgAgMTD+ROhhmjlbLPmje14u5trscHC/R3aIDZyAICBotloYpGyAvJabgEi3Z1LFXgVwkpLXgUbdpW2QcGlxJ5bScdNXTiRjmO3OBB8V5nBTi4vqe65uuSkuaIzCdnY6eTO0uJsRrbr7gs1OHCqW8jXkZ9l8NySWhMrWYSOxXBoqgdNvSG5w0cPHrHeuF2NXb7S495px8u2j2Xw7uhCHYht/3rrfwi6xf4yP7ih/mJaeyviTOFYFDT6sF3em7U+HDwWunFrq4rn3mHIzbb+Enw7jKxGjE0bo3EgO3kb+K621qyLizjTa6pqa6HTg+Ftp2FjCSC7Nr3AfgvFFEaY7sT3k5Mr5KUu4z13M5GYzgrKnJnLhlvbLb51r+5Zr8aN2m90NeLlzx9d1LiZtHTiONrBezQAL79F2hBQioroZ7LHZNyfUxsXwmOoaA+9xucN44+BXO/HhctJHbGyp0PWPXocYRhYp2lrXuc0m4Dracbd6UUKlaJvQZOS72pSST8CPxHZKGRxc0mMneG2y+o7vBZ7dn1zeq4Gmnalta0lx+ZiRbEsB6UriOAAHtXOOzI9ZM7S2xPThFFjoaJkLMkbQ0e09pPWVvrqjXHdiiXbdO2W9N6syF0OYQBAfDoWne0HvAX44p80elKS5M+mtA3CyaH423zOV+n4EAQBAEAQBAEAQBAEAQBAEAQBAEAQBAEAQBAEAQBAEAQBAEAQBAEAQBAEAQBAEAQBAEAQBAEAQBAEAQBAEAQBAEAQBAEAQBAEAQBAEAQBAEAQBAEAQBAEAQBAEAQBAEAQBAEAQBAEAQBAEAQBAEAQBAEAQBAEAQBAEAQBAEAQBAEAQBAEAQBAEAQBAEAQBA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5128" name="Picture 8" descr="http://www.lib.sfu.ca/file-newest/9804/rw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84983"/>
            <a:ext cx="38100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www.zotero.org/support/lib/exe/fetch.php?hash=28f836&amp;media=http%3A%2F%2Fwww.zotero.org%2Fstatic%2Fdownload%2Fzotero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59439"/>
            <a:ext cx="3168352" cy="73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endnote.com/sites/en/files/endnote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59439"/>
            <a:ext cx="3129200" cy="94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46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usiness_10_www.FreeDownloadPowerPoint.com">
  <a:themeElements>
    <a:clrScheme name="Business_10_www.FreeDownloadPowerPoint.c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siness_10_www.FreeDownloadPowerPoint.c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siness_10_www.FreeDownloadPowerPoint.c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_10_www.FreeDownloadPowerPoint.co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_10_www.FreeDownloadPowerPoint.co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_10_www.FreeDownloadPowerPoint.co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_10_www.FreeDownloadPowerPoint.co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_10_www.FreeDownloadPowerPoint.co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_10_www.FreeDownloadPowerPoint.co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_10_www.FreeDownloadPowerPoint.co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_10_www.FreeDownloadPowerPoint.co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_10_www.FreeDownloadPowerPoint.co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_10_www.FreeDownloadPowerPoint.co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_10_www.FreeDownloadPowerPoint.co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9337</TotalTime>
  <Words>627</Words>
  <Application>Microsoft Office PowerPoint</Application>
  <PresentationFormat>Presentación en pantalla (4:3)</PresentationFormat>
  <Paragraphs>172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Business_10_www.FreeDownloadPowerPoint.com</vt:lpstr>
      <vt:lpstr>Presentación de PowerPoint</vt:lpstr>
      <vt:lpstr>Medicina Basada en Evidencia</vt:lpstr>
      <vt:lpstr>Relación Revisión sistemática - Búsqueda sistemática</vt:lpstr>
      <vt:lpstr>Revisión Sistemática</vt:lpstr>
      <vt:lpstr>Servicio de Búsquedas sistemáticas</vt:lpstr>
      <vt:lpstr>Servicio de Búsquedas sistemáticas</vt:lpstr>
      <vt:lpstr>Presentación de PowerPoint</vt:lpstr>
      <vt:lpstr>Modalidad colaborativa (coautoría)</vt:lpstr>
      <vt:lpstr>Modalidad colaborativa (coautoría)</vt:lpstr>
      <vt:lpstr>Modalidad colaborativa (coautoría)</vt:lpstr>
      <vt:lpstr>Modalidad colaborativa (coautoría)</vt:lpstr>
      <vt:lpstr>Modalidad colaborativa (coautoría)</vt:lpstr>
      <vt:lpstr>Modalidad colaborativa (coautoría)</vt:lpstr>
      <vt:lpstr>Estadísticas</vt:lpstr>
      <vt:lpstr>Encuesta de Servicio</vt:lpstr>
      <vt:lpstr>Encuesta de Servicio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FreeDownloadPowerPoint.Com</dc:title>
  <dc:creator>FreeDownloadPowerPoint.Com</dc:creator>
  <cp:lastModifiedBy>Rominona</cp:lastModifiedBy>
  <cp:revision>975</cp:revision>
  <cp:lastPrinted>2012-03-13T19:03:36Z</cp:lastPrinted>
  <dcterms:created xsi:type="dcterms:W3CDTF">2008-03-06T11:33:54Z</dcterms:created>
  <dcterms:modified xsi:type="dcterms:W3CDTF">2014-10-22T02:40:19Z</dcterms:modified>
</cp:coreProperties>
</file>