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81" r:id="rId2"/>
    <p:sldId id="256" r:id="rId3"/>
    <p:sldId id="266" r:id="rId4"/>
    <p:sldId id="263" r:id="rId5"/>
    <p:sldId id="287" r:id="rId6"/>
    <p:sldId id="286" r:id="rId7"/>
    <p:sldId id="294" r:id="rId8"/>
    <p:sldId id="297" r:id="rId9"/>
    <p:sldId id="296" r:id="rId10"/>
    <p:sldId id="262" r:id="rId11"/>
    <p:sldId id="295" r:id="rId12"/>
    <p:sldId id="293" r:id="rId13"/>
    <p:sldId id="292" r:id="rId14"/>
    <p:sldId id="289" r:id="rId15"/>
    <p:sldId id="285" r:id="rId16"/>
    <p:sldId id="298" r:id="rId17"/>
  </p:sldIdLst>
  <p:sldSz cx="9144000" cy="6858000" type="screen4x3"/>
  <p:notesSz cx="7010400" cy="92964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73721" autoAdjust="0"/>
  </p:normalViewPr>
  <p:slideViewPr>
    <p:cSldViewPr>
      <p:cViewPr>
        <p:scale>
          <a:sx n="50" d="100"/>
          <a:sy n="50" d="100"/>
        </p:scale>
        <p:origin x="-1062" y="-174"/>
      </p:cViewPr>
      <p:guideLst>
        <p:guide orient="horz" pos="2160"/>
        <p:guide pos="2880"/>
      </p:guideLst>
    </p:cSldViewPr>
  </p:slideViewPr>
  <p:outlineViewPr>
    <p:cViewPr>
      <p:scale>
        <a:sx n="33" d="100"/>
        <a:sy n="33" d="100"/>
      </p:scale>
      <p:origin x="0" y="654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742C6BE-1910-4BC8-B8BB-06302D2E4A47}" type="datetimeFigureOut">
              <a:rPr lang="es-AR" smtClean="0"/>
              <a:pPr/>
              <a:t>30/10/2014</a:t>
            </a:fld>
            <a:endParaRPr lang="es-AR"/>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6C8EFAE-51C7-48D2-9BC8-58AE80FA8D5E}" type="slidenum">
              <a:rPr lang="es-AR" smtClean="0"/>
              <a:pPr/>
              <a:t>‹Nº›</a:t>
            </a:fld>
            <a:endParaRPr lang="es-AR"/>
          </a:p>
        </p:txBody>
      </p:sp>
    </p:spTree>
    <p:extLst>
      <p:ext uri="{BB962C8B-B14F-4D97-AF65-F5344CB8AC3E}">
        <p14:creationId xmlns:p14="http://schemas.microsoft.com/office/powerpoint/2010/main" xmlns="" val="694453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E402A7E-F13C-49EE-B489-695494557CF7}" type="datetimeFigureOut">
              <a:rPr lang="es-AR" smtClean="0"/>
              <a:pPr/>
              <a:t>30/10/2014</a:t>
            </a:fld>
            <a:endParaRPr lang="es-AR"/>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05AC559-0BBD-4191-A154-01468BA26F83}" type="slidenum">
              <a:rPr lang="es-AR" smtClean="0"/>
              <a:pPr/>
              <a:t>‹Nº›</a:t>
            </a:fld>
            <a:endParaRPr lang="es-AR"/>
          </a:p>
        </p:txBody>
      </p:sp>
    </p:spTree>
    <p:extLst>
      <p:ext uri="{BB962C8B-B14F-4D97-AF65-F5344CB8AC3E}">
        <p14:creationId xmlns:p14="http://schemas.microsoft.com/office/powerpoint/2010/main" xmlns="" val="230798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1</a:t>
            </a:fld>
            <a:endParaRPr lang="es-AR"/>
          </a:p>
        </p:txBody>
      </p:sp>
    </p:spTree>
    <p:extLst>
      <p:ext uri="{BB962C8B-B14F-4D97-AF65-F5344CB8AC3E}">
        <p14:creationId xmlns:p14="http://schemas.microsoft.com/office/powerpoint/2010/main" xmlns="" val="310728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NANCY</a:t>
            </a:r>
            <a:endParaRPr lang="es-AR"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10</a:t>
            </a:fld>
            <a:endParaRPr lang="es-AR"/>
          </a:p>
        </p:txBody>
      </p:sp>
    </p:spTree>
    <p:extLst>
      <p:ext uri="{BB962C8B-B14F-4D97-AF65-F5344CB8AC3E}">
        <p14:creationId xmlns:p14="http://schemas.microsoft.com/office/powerpoint/2010/main" xmlns="" val="334204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NANCY</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11</a:t>
            </a:fld>
            <a:endParaRPr lang="es-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NANCY</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12</a:t>
            </a:fld>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JUANCHO</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13</a:t>
            </a:fld>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JUANCHO</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14</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ANDREA</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2</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ANDREA</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3</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NANCY</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4</a:t>
            </a:fld>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s-ES_tradnl" dirty="0" smtClean="0"/>
              <a:t>ANDREA</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5</a:t>
            </a:fld>
            <a:endParaRPr lang="es-AR"/>
          </a:p>
        </p:txBody>
      </p:sp>
    </p:spTree>
    <p:extLst>
      <p:ext uri="{BB962C8B-B14F-4D97-AF65-F5344CB8AC3E}">
        <p14:creationId xmlns:p14="http://schemas.microsoft.com/office/powerpoint/2010/main" xmlns="" val="97937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NANCY	</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6</a:t>
            </a:fld>
            <a:endParaRPr lang="es-AR"/>
          </a:p>
        </p:txBody>
      </p:sp>
    </p:spTree>
    <p:extLst>
      <p:ext uri="{BB962C8B-B14F-4D97-AF65-F5344CB8AC3E}">
        <p14:creationId xmlns:p14="http://schemas.microsoft.com/office/powerpoint/2010/main" xmlns="" val="353987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JUANCHO</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7</a:t>
            </a:fld>
            <a:endParaRPr lang="es-AR"/>
          </a:p>
        </p:txBody>
      </p:sp>
    </p:spTree>
    <p:extLst>
      <p:ext uri="{BB962C8B-B14F-4D97-AF65-F5344CB8AC3E}">
        <p14:creationId xmlns:p14="http://schemas.microsoft.com/office/powerpoint/2010/main" xmlns="" val="251107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JUANCHO	</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8</a:t>
            </a:fld>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JUANCHO</a:t>
            </a:r>
            <a:endParaRPr lang="es-AR" dirty="0"/>
          </a:p>
        </p:txBody>
      </p:sp>
      <p:sp>
        <p:nvSpPr>
          <p:cNvPr id="4" name="3 Marcador de número de diapositiva"/>
          <p:cNvSpPr>
            <a:spLocks noGrp="1"/>
          </p:cNvSpPr>
          <p:nvPr>
            <p:ph type="sldNum" sz="quarter" idx="10"/>
          </p:nvPr>
        </p:nvSpPr>
        <p:spPr/>
        <p:txBody>
          <a:bodyPr/>
          <a:lstStyle/>
          <a:p>
            <a:fld id="{305AC559-0BBD-4191-A154-01468BA26F83}" type="slidenum">
              <a:rPr lang="es-AR" smtClean="0"/>
              <a:pPr/>
              <a:t>9</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2" name="1 Marcador de pie de página"/>
          <p:cNvSpPr>
            <a:spLocks noGrp="1"/>
          </p:cNvSpPr>
          <p:nvPr>
            <p:ph type="ftr" sz="quarter" idx="11"/>
          </p:nvPr>
        </p:nvSpPr>
        <p:spPr/>
        <p:txBody>
          <a:bodyPr/>
          <a:lstStyle/>
          <a:p>
            <a:endParaRPr lang="es-AR"/>
          </a:p>
        </p:txBody>
      </p:sp>
      <p:sp>
        <p:nvSpPr>
          <p:cNvPr id="15" name="14 Marcador de número de diapositiva"/>
          <p:cNvSpPr>
            <a:spLocks noGrp="1"/>
          </p:cNvSpPr>
          <p:nvPr>
            <p:ph type="sldNum" sz="quarter" idx="12"/>
          </p:nvPr>
        </p:nvSpPr>
        <p:spPr>
          <a:xfrm>
            <a:off x="8229600" y="6473952"/>
            <a:ext cx="758952" cy="246888"/>
          </a:xfrm>
        </p:spPr>
        <p:txBody>
          <a:bodyPr/>
          <a:lstStyle/>
          <a:p>
            <a:fld id="{7FEDD799-60AE-4A2E-B839-3F361A3F89B5}"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FEDD799-60AE-4A2E-B839-3F361A3F89B5}"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FEDD799-60AE-4A2E-B839-3F361A3F89B5}"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19" name="18 Marcador de pie de página"/>
          <p:cNvSpPr>
            <a:spLocks noGrp="1"/>
          </p:cNvSpPr>
          <p:nvPr>
            <p:ph type="ftr" sz="quarter" idx="11"/>
          </p:nvPr>
        </p:nvSpPr>
        <p:spPr>
          <a:xfrm>
            <a:off x="3581400" y="76200"/>
            <a:ext cx="2895600" cy="288925"/>
          </a:xfrm>
        </p:spPr>
        <p:txBody>
          <a:bodyPr/>
          <a:lstStyle/>
          <a:p>
            <a:endParaRPr lang="es-AR"/>
          </a:p>
        </p:txBody>
      </p:sp>
      <p:sp>
        <p:nvSpPr>
          <p:cNvPr id="16" name="15 Marcador de número de diapositiva"/>
          <p:cNvSpPr>
            <a:spLocks noGrp="1"/>
          </p:cNvSpPr>
          <p:nvPr>
            <p:ph type="sldNum" sz="quarter" idx="12"/>
          </p:nvPr>
        </p:nvSpPr>
        <p:spPr>
          <a:xfrm>
            <a:off x="8229600" y="6473952"/>
            <a:ext cx="758952" cy="246888"/>
          </a:xfrm>
        </p:spPr>
        <p:txBody>
          <a:bodyPr/>
          <a:lstStyle/>
          <a:p>
            <a:fld id="{7FEDD799-60AE-4A2E-B839-3F361A3F89B5}"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11" name="10 Marcador de pie de página"/>
          <p:cNvSpPr>
            <a:spLocks noGrp="1"/>
          </p:cNvSpPr>
          <p:nvPr>
            <p:ph type="ftr" sz="quarter" idx="11"/>
          </p:nvPr>
        </p:nvSpPr>
        <p:spPr/>
        <p:txBody>
          <a:bodyPr/>
          <a:lstStyle/>
          <a:p>
            <a:endParaRPr lang="es-AR"/>
          </a:p>
        </p:txBody>
      </p:sp>
      <p:sp>
        <p:nvSpPr>
          <p:cNvPr id="16" name="15 Marcador de número de diapositiva"/>
          <p:cNvSpPr>
            <a:spLocks noGrp="1"/>
          </p:cNvSpPr>
          <p:nvPr>
            <p:ph type="sldNum" sz="quarter" idx="12"/>
          </p:nvPr>
        </p:nvSpPr>
        <p:spPr/>
        <p:txBody>
          <a:bodyPr/>
          <a:lstStyle/>
          <a:p>
            <a:fld id="{7FEDD799-60AE-4A2E-B839-3F361A3F89B5}" type="slidenum">
              <a:rPr lang="es-AR" smtClean="0"/>
              <a:pPr/>
              <a:t>‹Nº›</a:t>
            </a:fld>
            <a:endParaRPr lang="es-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10" name="9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7FEDD799-60AE-4A2E-B839-3F361A3F89B5}"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229600" y="6477000"/>
            <a:ext cx="762000" cy="246888"/>
          </a:xfrm>
        </p:spPr>
        <p:txBody>
          <a:bodyPr/>
          <a:lstStyle/>
          <a:p>
            <a:fld id="{7FEDD799-60AE-4A2E-B839-3F361A3F89B5}" type="slidenum">
              <a:rPr lang="es-AR" smtClean="0"/>
              <a:pPr/>
              <a:t>‹Nº›</a:t>
            </a:fld>
            <a:endParaRPr lang="es-AR"/>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21" name="20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FEDD799-60AE-4A2E-B839-3F361A3F89B5}"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24" name="23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FEDD799-60AE-4A2E-B839-3F361A3F89B5}"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29" name="28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FEDD799-60AE-4A2E-B839-3F361A3F89B5}"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68D632BC-B381-49AD-BE0F-37BF8E215D3D}" type="datetimeFigureOut">
              <a:rPr lang="es-AR" smtClean="0"/>
              <a:pPr/>
              <a:t>30/10/2014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7FEDD799-60AE-4A2E-B839-3F361A3F89B5}" type="slidenum">
              <a:rPr lang="es-AR" smtClean="0"/>
              <a:pPr/>
              <a:t>‹Nº›</a:t>
            </a:fld>
            <a:endParaRPr lang="es-AR"/>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D632BC-B381-49AD-BE0F-37BF8E215D3D}" type="datetimeFigureOut">
              <a:rPr lang="es-AR" smtClean="0"/>
              <a:pPr/>
              <a:t>30/10/2014</a:t>
            </a:fld>
            <a:endParaRPr lang="es-AR"/>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AR"/>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FEDD799-60AE-4A2E-B839-3F361A3F89B5}" type="slidenum">
              <a:rPr lang="es-AR" smtClean="0"/>
              <a:pPr/>
              <a:t>‹Nº›</a:t>
            </a:fld>
            <a:endParaRPr lang="es-AR"/>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themeroller.jquerymobile.com/" TargetMode="Externa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ourceforge.net/projects/dspace" TargetMode="External"/><Relationship Id="rId3" Type="http://schemas.openxmlformats.org/officeDocument/2006/relationships/hyperlink" Target="http://hdl.handle.net/10045/12841" TargetMode="External"/><Relationship Id="rId7" Type="http://schemas.openxmlformats.org/officeDocument/2006/relationships/hyperlink" Target="http://wiki.dspace.org/" TargetMode="External"/><Relationship Id="rId2" Type="http://schemas.openxmlformats.org/officeDocument/2006/relationships/hyperlink" Target="http://atmire.com/website/?q=content/jsp-and-xml-user-interface-uptake-revisited%20%20" TargetMode="External"/><Relationship Id="rId1" Type="http://schemas.openxmlformats.org/officeDocument/2006/relationships/slideLayout" Target="../slideLayouts/slideLayout4.xml"/><Relationship Id="rId6" Type="http://schemas.openxmlformats.org/officeDocument/2006/relationships/hyperlink" Target="http://www.dspace.org/" TargetMode="External"/><Relationship Id="rId11" Type="http://schemas.openxmlformats.org/officeDocument/2006/relationships/hyperlink" Target="http://sod.upc.es/gude/index.php/Portada" TargetMode="External"/><Relationship Id="rId5" Type="http://schemas.openxmlformats.org/officeDocument/2006/relationships/hyperlink" Target="http://hdl.handle.net/10760/16209" TargetMode="External"/><Relationship Id="rId10" Type="http://schemas.openxmlformats.org/officeDocument/2006/relationships/hyperlink" Target="http://www.duraspace.org/" TargetMode="External"/><Relationship Id="rId4" Type="http://schemas.openxmlformats.org/officeDocument/2006/relationships/hyperlink" Target="http://www.dlib.org/dlib/november07/phillips/11phillips.html" TargetMode="External"/><Relationship Id="rId9" Type="http://schemas.openxmlformats.org/officeDocument/2006/relationships/hyperlink" Target="http://www.dspace.org/latest-relea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andrea.e.maglione@gmail.com" TargetMode="External"/><Relationship Id="rId2" Type="http://schemas.openxmlformats.org/officeDocument/2006/relationships/hyperlink" Target="mailto:ajuampia@gmail.com" TargetMode="External"/><Relationship Id="rId1" Type="http://schemas.openxmlformats.org/officeDocument/2006/relationships/slideLayout" Target="../slideLayouts/slideLayout7.xml"/><Relationship Id="rId4" Type="http://schemas.openxmlformats.org/officeDocument/2006/relationships/hyperlink" Target="mailto:nnlenzo@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html-color-codes.info/codigos-de-colores-hexadecimales/"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11" name="10 Imagen" descr="unmdp.jpg"/>
          <p:cNvPicPr>
            <a:picLocks noChangeAspect="1"/>
          </p:cNvPicPr>
          <p:nvPr/>
        </p:nvPicPr>
        <p:blipFill>
          <a:blip r:embed="rId3" cstate="email"/>
          <a:stretch>
            <a:fillRect/>
          </a:stretch>
        </p:blipFill>
        <p:spPr>
          <a:xfrm>
            <a:off x="188502" y="5715016"/>
            <a:ext cx="1168788" cy="642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Imagen" descr="intema.jpg"/>
          <p:cNvPicPr>
            <a:picLocks noChangeAspect="1"/>
          </p:cNvPicPr>
          <p:nvPr/>
        </p:nvPicPr>
        <p:blipFill>
          <a:blip r:embed="rId4" cstate="email"/>
          <a:stretch>
            <a:fillRect/>
          </a:stretch>
        </p:blipFill>
        <p:spPr>
          <a:xfrm>
            <a:off x="8215338" y="5715016"/>
            <a:ext cx="844425" cy="919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descr="dspace_logo.png"/>
          <p:cNvPicPr>
            <a:picLocks noChangeAspect="1"/>
          </p:cNvPicPr>
          <p:nvPr/>
        </p:nvPicPr>
        <p:blipFill>
          <a:blip r:embed="rId5" cstate="email"/>
          <a:stretch>
            <a:fillRect/>
          </a:stretch>
        </p:blipFill>
        <p:spPr>
          <a:xfrm>
            <a:off x="3694333" y="1000108"/>
            <a:ext cx="1877799" cy="1714512"/>
          </a:xfrm>
          <a:prstGeom prst="rect">
            <a:avLst/>
          </a:prstGeom>
        </p:spPr>
      </p:pic>
      <p:sp>
        <p:nvSpPr>
          <p:cNvPr id="4" name="3 Título"/>
          <p:cNvSpPr>
            <a:spLocks noGrp="1"/>
          </p:cNvSpPr>
          <p:nvPr>
            <p:ph type="ctrTitle"/>
          </p:nvPr>
        </p:nvSpPr>
        <p:spPr>
          <a:xfrm>
            <a:off x="357158" y="2857496"/>
            <a:ext cx="8458200" cy="1222375"/>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ts val="600"/>
              </a:spcBef>
              <a:spcAft>
                <a:spcPts val="1800"/>
              </a:spcAft>
            </a:pPr>
            <a:r>
              <a:rPr lang="es-AR" sz="27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AR" sz="27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AR" sz="27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Interfaces para Repositorios Institucionales</a:t>
            </a:r>
            <a:br>
              <a:rPr lang="es-AR" sz="27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AR" sz="27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Dspace: </a:t>
            </a:r>
            <a:br>
              <a:rPr lang="es-AR" sz="27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AR" sz="27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AR" sz="27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AR" sz="2700" b="1" i="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JSP</a:t>
            </a:r>
            <a:r>
              <a:rPr lang="es-AR" sz="2700" b="1" i="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XML y móvil</a:t>
            </a:r>
            <a:r>
              <a:rPr lang="es-AR" sz="27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s-AR" sz="31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AR" sz="31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AR" sz="31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AR" sz="31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AR" sz="31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s-AR" sz="28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s-AR" sz="31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AR" sz="31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AR" sz="3100" b="1" u="sng"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s-AR"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AR"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AR" sz="31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AR" sz="31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s-AR" sz="31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s-AR" sz="31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s-AR" sz="31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4 Subtítulo"/>
          <p:cNvSpPr>
            <a:spLocks noGrp="1"/>
          </p:cNvSpPr>
          <p:nvPr>
            <p:ph type="subTitle" idx="1"/>
          </p:nvPr>
        </p:nvSpPr>
        <p:spPr>
          <a:xfrm>
            <a:off x="428596" y="285728"/>
            <a:ext cx="8458200" cy="914400"/>
          </a:xfrm>
        </p:spPr>
        <p:txBody>
          <a:bodyPr>
            <a:normAutofit/>
          </a:bodyPr>
          <a:lstStyle/>
          <a:p>
            <a:pPr algn="ctr"/>
            <a:r>
              <a:rPr lang="es-AR" sz="2000" b="1" dirty="0" smtClean="0">
                <a:solidFill>
                  <a:schemeClr val="tx1"/>
                </a:solidFill>
              </a:rPr>
              <a:t>V Jornada TAB "Temas Actuales en Bibliotecología"</a:t>
            </a:r>
          </a:p>
          <a:p>
            <a:endParaRPr lang="es-AR" dirty="0"/>
          </a:p>
        </p:txBody>
      </p:sp>
      <p:sp>
        <p:nvSpPr>
          <p:cNvPr id="23554" name="AutoShape 2" descr="data:image/jpeg;base64,/9j/4AAQSkZJRgABAQAAAQABAAD/2wCEAAkGBxMTEhMUEhASEhIVFRYVEhUYFhIXGRMVFBMXFhQXFhcYHSggGBwoHxQXITEhJiorLi4uFx8zODMsNygtLisBCgoKDg0OGxAQGzckICYyLi4rMjcvLCwsLSwxLSwvNC4sMTEwLC0tLCw3LSwsLCw0LCw3LCwsLywsLCwsLCw1NP/AABEIAKkAuAMBEQACEQEDEQH/xAAbAAEAAwEBAQEAAAAAAAAAAAAABAUGAwIBB//EAE0QAAEDAgEECQ4KCQUAAAAAAAEAAgMEEQUGEiExIjNBUVJxc5KxBxMWMjRhcoGRobKz0dIUFSNTVGJ0k8HhQlVkg5SitNPwNURjgsP/xAAbAQEAAgMBAQAAAAAAAAAAAAAAAgMEBQYBB//EADURAQACAQIDBAYJBQEAAAAAAAABAgMEEQUhMRITQVFhcZGhscEGFSIyNFKB0eEUFjNy8FP/2gAMAwEAAhEDEQA/AP3FAQEBAQEBAQEBBVVuUEMUjo3ddc9oBcGRSvtnC4uWghBw7KYOBU/w9R7qD47KuAAktqABpJNPPoHNQXUUgc0OGogEcRFwg9oCAgICAgICAgICAgICAgICAgIKjDe6qz9x6soLdBExfaJuTf6JQfcL2mLk2eiEEpAQEBAQEBAQEBAQEBAQEBAQEBBUYb3VWfuPVlBboImL7RNyb/RKD7he0xcmz0QglICAgICAgICAgICAgICAgICAgIKWahqWzyyQPgDZAy4kZISCxuboLXBB9zK/5yj+7n/uIOdTTVz2OYZKMBzS0/Jzbotw0FxSRZjGNvfNa1t9+wAQdUBAQEBAQEBAQEBAQEBAQEBAQEBAQEBAQEBAQEBAQEBAQEBAQEGMpaB9TVVodWVUTYpWtY2N7QADGCdBad1BP7Ez+sK/72P3EDsTP6wr/vY/cQRKOlfT4jDF8KqJmPgleRK8O2TXMAtYDfKDUVx+Tk8B3QVj6uZjBeY8p+D2vViPhL+G/nOXBd/l/PPtlk7QfCX8N/Ocnf5fzz7ZNoPhL+G/nOTv8v559sm0NBktISJLuJ0jWSdxdJwG9rVv2pmecelVlhfLoVSC/GKcEgzxAgkEZzdBBsQg+fHVP9Ii5zUEunna9ocxwc06iCCDY2OlB0QEBAQEBAQEBAQZvJjurEeXZ6oINIgIM1W/6rTfZZ/TjQXtftUngO6CsbWfh7+qfg9r1YRfPoZQgINHklqk4x0Lp/o992/rhTlaBdGqQcG2oeFJ616CcghYT2r+Wm9c5BNQEBAQEBAQEBAQZvJjurEeXZ6oINIgIM1W/wCq032Wf040F7X7VJ4DugrG1n4e/qn4Pa9WEXz6GUICDR5JapOMdC6f6Pfdv64U5WgXRqlVhVbE2OzpY2kPkuC5oI+VduEoJfxjD89Fz2e1BywZwLHEEEGWYgjSCOvO1IJ6AgICAgICAgICDK/FldFPUyU5pSyd4f8AKCUkZrA39EjeQdr4r+wc2f3kC+K/sHNn95B5w/DKx1ZHUVJp7MifGBEJBfPc03OcTwUGhqoy5j2jWWkDjIVOopN8VqR1mJj3PY6st2PTfU535Lk/qLVej2/wu7yr72PTfU535L36j1Xo9v8AB3lTsem+pzvyT6j1Xo9v8HeVW+A0D4g/PtpItY31Lc8J0OXSxaMm3PyV3tE9Fstwg8GFvBb5Ag+dYbwW+QIPbRbULIPqAgICAgICAgICDxNKGtLnGzWglx3gBclBF+NYvr/dTe6g+OxaIC5LwBrJjlAA3yc3QgmgoPqAgICAgi4lWiFmeWufdzWhrbXLnuDW2uQNZQRfjSX6FUeWn/uIHxpL9CqPLB/cQeqTFS6URPglicWOe3O62QQxzWu7Vx07MILJAQEBAQEBAQEBBDxjuefkpPQKCWEEXFtom5N/olBIi7UcQ6EHmrOwf4LugoMtgGTcMtNBI99SXviY5x+EVAuXNBOgPsEFh2I0/Cqf4mp99A7EafhVP8TU++g8ZLQ9blrIg55ZHMwMz3veQDBG4jOcSdbigm5RbXHy9P65iC0QEFVP3bD9nn9bToLVAQEBAQEBAQEBBExcXgmABJ61JYDTfYHcQcRjUHDPMk91BwxHFoXRSNa4lzmOAGZJpJaQB2qC2iGgcQ6EHOs2t/gu6Cgr8k+4qXkI/QCC2QEFFgPdOIcvH/TRIJOUW1x8vT+uYgtEBBVT92w/Z5/W06C1QEBAQEBAQEBAQEBAQEHGs2t/gu6Cgr8k+4qXkI/QCC2QEFFgPdOIcvH/AE0SCfjFG6WMNY5rXB8bwXAkfJvDrEDiQcc2s4VNzZfeQM2s4VNzZfeQfKaimM7ZZXxENjfGAxrxfPfG65Lifm/OgtUBAQEBAQEBAQEBAQEBB4nZnNcN8EeUWQZ/DqCvhijibJSFsbGsBLJbkNFgTsu8gkZmIcOj5k3vIGZiHDo+ZN7yDrgWHSxunfM6Nz5pGvOYHBozY2stsiT+hdBbICAgICAgICAgICAgICAgICAgICAgICAgICAgICAgICAgICAgICAgICAgICAgICAgICAgICAgIK7KGudBTTSsALmMLmg6rjfQfmA6qFZ83BzX+8gvsneqbHI4MqYxCToEjSSy54V9LeNB+gg31IPqCuxbFWwgC2c86h3t8rW8Q4lTSRttvaekfOU607Sk+PZzpAFvBJHlWg+udbb7URG3q5e1Z3dVrhGM9dOY5tn2vo1G3Qtxw7i0am3d2ja3u/hC9NuayqpC1jnDWGkjxC62me80xWvHWImfchHVmRlFNvM8h9q5P6+1XlHsn913dw9R5RyA7JrCPGFOnH88T9qsT7Y/c7qF/h9c2Vuc3iIOsFdHo9Zj1VO3T9Y8lVqzEu80oa0ucbAC5KyMmSuOs3tO0QjEbs1U5QyONo2gDc0XJXLZuOZ722wxtHq3lfGOPF0ocoXZ1pQLas4CxHGFbpOOX7fZzxy8+m3rh5bH5NGCumid+cKXKrqWxtLnGwHnO8FVqNRTBjnJeeT2I3ZyfKGVx2DQ0bgtnFcxl45qL22xRtHq3ldGOPF2osonA2maLb4BBHGFdpuO2i3Z1EfrHWPXDycfk0TXAgEG4OkFdNW0WjeOilnsSxuRkr2NDbA6Lg31A765rW8X1GHUWx1iNo9E+UeldXHExujdkM28zmn2rF+vdV5R7J/d73cNDhdQZImuda512410mgz2z4K5L9ZVWjadldlr3DU8k5ZiLGdRpgIq7gHadYB+cQduqZklGIjVQMDHM25rRYOaTbOsNRHnQT+pTjTpqd8Lzd0BAaTrMbu1HiII4rINygyGPd0HO0jY+Nve864vi3LWz2+nL2Min3Wno5o3tHWy0ttqG53rbi6zTZcOWkTimNlExMdX2OkY1xe1oDiLEjdXtNNipknJWu0z1N522K/apPAd6JXmr/D3/wBZ+BXqoMlBspPBHSud+j0RN77+UfNblX9TSMe0tc0EdHfB3F0WfTYs1JreOSqJmGbyceWzlo0ghwP/AF1H/N9cvwW801c0jpO8ezx/7zXZOdd1llTJaIDhOF+IafYtpx7JMaeK+c/Dmhjjm9ZN0zREHWGc4m57wJAHmU+CYKV08ZNudt/jsZJ5ouVVM0BrwLG+ae/ouOhYnH8FIrXLEc99pe4p8FlgUpdAy+sC3kNh5ls+E5JvpKb+HL2IXj7SlynqS6QMGpoGj6zvy6VouO6ib54xR0r8ZW445brzC6BsTALDOIGcd8+xdBoNFTTYojb7XjPpVWtvL7XYbHLbOGkHWNBtvX3l7q+H4dTt245x4+PqK2mEqOMNADRYAWA3gsulK0rFaxtEIsnXOAqyToAe2/FYLjtVMV4lMz07UfCGRH3Gj+Gw/OR+ULp/6zS/nr7YU9mUiJ4Iu0gjcI1LJx3pevapO8Iyp8te4anknKYx3UX/AN3+5/8AVBsss3gUNUXausvHjIsPOQgwfUbYevVB3BG0HjLtHQUH6sgg4nhjZhp0OGpw6Dvha/XcOx6uOfK0dJ/7wSraas7UYVPCc5tyB+kwm/jGtc1m4Zq9LPbpz9Mf9v8AFdF6yscExlz3COTST2rt/vFbPhfFr5bxhzc5npPylC9NucLiv2qTwHeiVutX+Hv/AKz8FderH4biJhJLQDcAae8uK0OutpJmaxvuyLV7SVPj0rxmtAbfRsbk+JZebjWozV7FY238uc/ojGOIWWTuGFl3vFnEWaN0DvracG4fbDE5ckbTPKI8o/lDJbflDzlX2jPCPQo/SD/FT1/J7i6q2jxx8bGsDWkC+k33ST+K1em4xk0+KMUViYj9905xxM7ueI4u6Zoa5rRY30X3rfiq9ZxS+rpFLREbTuVp2Wgyc2hvG7pXR8F/CV/X4qsn3lDi2ipdfhNPis1c9xD7OvtM+dfktr91sQu2Y4gIMdikedVObe2c5ovvXAXE6/H3nELU85iPdDIrO1U7sY/5f5fzWw/t6f8A0938o976F3h9N1uNrL3tu6t1b3R6f+nwxj332VWned1Zlr3DU8k5ZLx+d9THH6elFT8Il63n9bzNi43zc+/ag8IIPOXWWnwwNgp2v61nDOJFnSuvsQG6wL+M6EG56n2TxpKb5QWmlOfJ9XRZrPEPOSg1CCtq8YZHJmPBtYHOGm176wtXqOK4tPn7rJHhHNOKTMbw9vxiAC/XAe8L38inbiukiva7cfP2POxZnsNb1ypDmiwzi/iA0/5xrm9FX+o18XpG0b9r1Qutyq1NftUngO9ErrdX+Hv/AKz8FFerP5LMBc+4B2I1gHdXN8ApW179qN+UfNblaRsTRqaBxALqa46V6REKd3tTFFlX2jPCPQuf+kH+Knr+S3F1ScChaYIyWtJ06wOEVlcJxUtpKTNY8fD0yjeftI2U8TRG2zQNmNQA/RKxeO46VwV7MRHP5SljnmlZObQ3jd0rL4L+Er+vxRyfeV+VFGbiQDRbNd3t4rW8e0k7xnjp0n5J47eCRhONsLA2R2a4C1zqdbdvvrJ4fxfFOOKZp2tHj4Sjak78n2vygY2wj2ZvpO5bj3SvdXxzFj5YftT4+RXHM9VtBJnNa6xFwDY6xffW5xZO8pF9tt/BCeTKYg8NqyToAe0niAC4/V3inEptbpFo+EL6/cX3x5B855nexdD9caP8/un9lXd2Taedr2hzTdp1HSs7DmpmpF6TvEozGzhi1AJ4ZIXEtbI0tJFrgHeurXjFDqVU/wBIn/k9iDQYDkbS0pzmR50g1PfsiPB3G+JBoEBBCr8Ljl0uFncIa/HvrA1fDsOq53jafOOqVbzCtGTIvplNuIX8q1cfR6u/O87epPvVtQ0LIhZg16zunjK3Ol0eLTV2xx658ZVzaZ6u00ec1zTugjyiyvy44yUmk+MbPI5IWG4U2Ektc43AGm24sHQ8NppJmazM7+adr9pYLYoCCHiWHtmADiRY30WWFrdDTV1itpmNufJKtuy60VMI2NYCSBfSe+SfxV2l08afFGKs7xH7vJned3PEaETNDXEgA30W3iPxVWt0VdVSKWmY2nfk9rbsvdDSCJgYCSBfSe+VPSaaumxRjrO8Q8tO87uz2ggggEHWDuq+1YtHZtG8PFNU5OMJuxxZ3tYWjz8BxWnfHbs++FkZZ8XahwKOMgm73DVfUPEr9LwbBht2rfan09PY8tkmVqtugqavAmSPc8vcC7cFt6y0+o4Niz5ZyTaYmfUsjJMRs49jUfDf/L7FR/b+H88+79jvZWtFTCNgYCSBulbjTaeNPijHWd4hCZ3nd3V7wQEBAQEBAQEBAQEBAQEBAQEBAQEBA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7" name="3 Título"/>
          <p:cNvSpPr txBox="1">
            <a:spLocks/>
          </p:cNvSpPr>
          <p:nvPr/>
        </p:nvSpPr>
        <p:spPr>
          <a:xfrm>
            <a:off x="1000100" y="5857892"/>
            <a:ext cx="7572428" cy="785818"/>
          </a:xfrm>
          <a:prstGeom prst="rect">
            <a:avLst/>
          </a:prstGeom>
        </p:spPr>
        <p:txBody>
          <a:bodyPr vert="horz" lIns="91440" tIns="45720" rIns="91440" bIns="45720" rtlCol="0" anchor="ctr">
            <a:normAutofit fontScale="77500" lnSpcReduction="20000"/>
          </a:bodyPr>
          <a:lstStyle/>
          <a:p>
            <a:pPr algn="ctr"/>
            <a:r>
              <a:rPr lang="es-AR" b="1" dirty="0" err="1" smtClean="0"/>
              <a:t>Bib</a:t>
            </a:r>
            <a:r>
              <a:rPr lang="es-AR" b="1" dirty="0" smtClean="0"/>
              <a:t>. Doc. Juan Pablo Alvarez¹, </a:t>
            </a:r>
            <a:r>
              <a:rPr lang="es-AR" b="1" dirty="0" err="1" smtClean="0"/>
              <a:t>Bib</a:t>
            </a:r>
            <a:r>
              <a:rPr lang="es-AR" b="1" dirty="0" smtClean="0"/>
              <a:t>. Doc. Andrea Maglione² y la Lic. </a:t>
            </a:r>
            <a:r>
              <a:rPr lang="es-AR" b="1" dirty="0" err="1" smtClean="0"/>
              <a:t>Bib</a:t>
            </a:r>
            <a:r>
              <a:rPr lang="es-AR" b="1" dirty="0" smtClean="0"/>
              <a:t>. Doc. </a:t>
            </a:r>
            <a:r>
              <a:rPr lang="en-US" b="1" dirty="0" smtClean="0"/>
              <a:t>Nancy Lenzo</a:t>
            </a:r>
            <a:r>
              <a:rPr lang="en-US" dirty="0" smtClean="0"/>
              <a:t>³</a:t>
            </a:r>
            <a:endParaRPr lang="es-AR" dirty="0" smtClean="0"/>
          </a:p>
          <a:p>
            <a:pPr algn="ctr"/>
            <a:r>
              <a:rPr lang="es-AR" dirty="0" smtClean="0"/>
              <a:t>¹Facultad de Psicología. </a:t>
            </a:r>
            <a:r>
              <a:rPr lang="es-AR" dirty="0" err="1" smtClean="0"/>
              <a:t>UNMdP</a:t>
            </a:r>
            <a:endParaRPr lang="es-AR" dirty="0" smtClean="0"/>
          </a:p>
          <a:p>
            <a:pPr algn="ctr"/>
            <a:r>
              <a:rPr lang="es-AR" dirty="0" smtClean="0"/>
              <a:t>²Facultad de Ciencias de la Salud y Servicio Social. </a:t>
            </a:r>
            <a:r>
              <a:rPr lang="es-AR" dirty="0" err="1" smtClean="0"/>
              <a:t>UNMdP</a:t>
            </a:r>
            <a:endParaRPr lang="es-AR" dirty="0" smtClean="0"/>
          </a:p>
          <a:p>
            <a:pPr algn="ctr"/>
            <a:r>
              <a:rPr lang="en-US" dirty="0" smtClean="0"/>
              <a:t>³</a:t>
            </a:r>
            <a:r>
              <a:rPr lang="es-AR" dirty="0" smtClean="0"/>
              <a:t>INTEMA-</a:t>
            </a:r>
            <a:r>
              <a:rPr lang="es-AR" dirty="0" err="1" smtClean="0"/>
              <a:t>UNMdP</a:t>
            </a:r>
            <a:r>
              <a:rPr lang="es-AR" dirty="0" smtClean="0"/>
              <a:t>-CONICET</a:t>
            </a:r>
            <a:endParaRPr lang="es-AR" dirty="0"/>
          </a:p>
        </p:txBody>
      </p:sp>
      <p:sp>
        <p:nvSpPr>
          <p:cNvPr id="23556" name="AutoShape 4" descr="data:image/jpeg;base64,/9j/4AAQSkZJRgABAQAAAQABAAD/2wCEAAkGBxMTEhMUEhASEhIVFRYVEhUYFhIXGRMVFBMXFhQXFhcYHSggGBwoHxQXITEhJiorLi4uFx8zODMsNygtLisBCgoKDg0OGxAQGzckICYyLi4rMjcvLCwsLSwxLSwvNC4sMTEwLC0tLCw3LSwsLCw0LCw3LCwsLywsLCwsLCw1NP/AABEIAKkAuAMBEQACEQEDEQH/xAAbAAEAAwEBAQEAAAAAAAAAAAAABAUGAwIBB//EAE0QAAEDAgEECQ4KCQUAAAAAAAEAAgMEEQUGEiExIjNBUVJxc5KxBxMWMjRhcoGRobKz0dIUFSNTVGJ0k8HhQlVkg5SitNPwNURjgsP/xAAbAQEAAgMBAQAAAAAAAAAAAAAAAgMEBQYBB//EADURAQACAQIDBAYJBQEAAAAAAAABAgMEEQUhMRITQVFhcZGhscEGFSIyNFKB0eEUFjNy8FP/2gAMAwEAAhEDEQA/AP3FAQEBAQEBAQEBBVVuUEMUjo3ddc9oBcGRSvtnC4uWghBw7KYOBU/w9R7qD47KuAAktqABpJNPPoHNQXUUgc0OGogEcRFwg9oCAgICAgICAgICAgICAgICAgIKjDe6qz9x6soLdBExfaJuTf6JQfcL2mLk2eiEEpAQEBAQEBAQEBAQEBAQEBAQEBBUYb3VWfuPVlBboImL7RNyb/RKD7he0xcmz0QglICAgICAgICAgICAgICAgICAgIKWahqWzyyQPgDZAy4kZISCxuboLXBB9zK/5yj+7n/uIOdTTVz2OYZKMBzS0/Jzbotw0FxSRZjGNvfNa1t9+wAQdUBAQEBAQEBAQEBAQEBAQEBAQEBAQEBAQEBAQEBAQEBAQEBAQEGMpaB9TVVodWVUTYpWtY2N7QADGCdBad1BP7Ez+sK/72P3EDsTP6wr/vY/cQRKOlfT4jDF8KqJmPgleRK8O2TXMAtYDfKDUVx+Tk8B3QVj6uZjBeY8p+D2vViPhL+G/nOXBd/l/PPtlk7QfCX8N/Ocnf5fzz7ZNoPhL+G/nOTv8v559sm0NBktISJLuJ0jWSdxdJwG9rVv2pmecelVlhfLoVSC/GKcEgzxAgkEZzdBBsQg+fHVP9Ii5zUEunna9ocxwc06iCCDY2OlB0QEBAQEBAQEBAQZvJjurEeXZ6oINIgIM1W/6rTfZZ/TjQXtftUngO6CsbWfh7+qfg9r1YRfPoZQgINHklqk4x0Lp/o992/rhTlaBdGqQcG2oeFJ616CcghYT2r+Wm9c5BNQEBAQEBAQEBAQZvJjurEeXZ6oINIgIM1W/wCq032Wf040F7X7VJ4DugrG1n4e/qn4Pa9WEXz6GUICDR5JapOMdC6f6Pfdv64U5WgXRqlVhVbE2OzpY2kPkuC5oI+VduEoJfxjD89Fz2e1BywZwLHEEEGWYgjSCOvO1IJ6AgICAgICAgICDK/FldFPUyU5pSyd4f8AKCUkZrA39EjeQdr4r+wc2f3kC+K/sHNn95B5w/DKx1ZHUVJp7MifGBEJBfPc03OcTwUGhqoy5j2jWWkDjIVOopN8VqR1mJj3PY6st2PTfU535Lk/qLVej2/wu7yr72PTfU535L36j1Xo9v8AB3lTsem+pzvyT6j1Xo9v8HeVW+A0D4g/PtpItY31Lc8J0OXSxaMm3PyV3tE9Fstwg8GFvBb5Ag+dYbwW+QIPbRbULIPqAgICAgICAgICDxNKGtLnGzWglx3gBclBF+NYvr/dTe6g+OxaIC5LwBrJjlAA3yc3QgmgoPqAgICAgi4lWiFmeWufdzWhrbXLnuDW2uQNZQRfjSX6FUeWn/uIHxpL9CqPLB/cQeqTFS6URPglicWOe3O62QQxzWu7Vx07MILJAQEBAQEBAQEBBDxjuefkpPQKCWEEXFtom5N/olBIi7UcQ6EHmrOwf4LugoMtgGTcMtNBI99SXviY5x+EVAuXNBOgPsEFh2I0/Cqf4mp99A7EafhVP8TU++g8ZLQ9blrIg55ZHMwMz3veQDBG4jOcSdbigm5RbXHy9P65iC0QEFVP3bD9nn9bToLVAQEBAQEBAQEBBExcXgmABJ61JYDTfYHcQcRjUHDPMk91BwxHFoXRSNa4lzmOAGZJpJaQB2qC2iGgcQ6EHOs2t/gu6Cgr8k+4qXkI/QCC2QEFFgPdOIcvH/TRIJOUW1x8vT+uYgtEBBVT92w/Z5/W06C1QEBAQEBAQEBAQEBAQEHGs2t/gu6Cgr8k+4qXkI/QCC2QEFFgPdOIcvH/AE0SCfjFG6WMNY5rXB8bwXAkfJvDrEDiQcc2s4VNzZfeQM2s4VNzZfeQfKaimM7ZZXxENjfGAxrxfPfG65Lifm/OgtUBAQEBAQEBAQEBAQEBB4nZnNcN8EeUWQZ/DqCvhijibJSFsbGsBLJbkNFgTsu8gkZmIcOj5k3vIGZiHDo+ZN7yDrgWHSxunfM6Nz5pGvOYHBozY2stsiT+hdBbICAgICAgICAgICAgICAgICAgICAgICAgICAgICAgICAgICAgICAgICAgICAgICAgICAgICAgIK7KGudBTTSsALmMLmg6rjfQfmA6qFZ83BzX+8gvsneqbHI4MqYxCToEjSSy54V9LeNB+gg31IPqCuxbFWwgC2c86h3t8rW8Q4lTSRttvaekfOU607Sk+PZzpAFvBJHlWg+udbb7URG3q5e1Z3dVrhGM9dOY5tn2vo1G3Qtxw7i0am3d2ja3u/hC9NuayqpC1jnDWGkjxC62me80xWvHWImfchHVmRlFNvM8h9q5P6+1XlHsn913dw9R5RyA7JrCPGFOnH88T9qsT7Y/c7qF/h9c2Vuc3iIOsFdHo9Zj1VO3T9Y8lVqzEu80oa0ucbAC5KyMmSuOs3tO0QjEbs1U5QyONo2gDc0XJXLZuOZ722wxtHq3lfGOPF0ocoXZ1pQLas4CxHGFbpOOX7fZzxy8+m3rh5bH5NGCumid+cKXKrqWxtLnGwHnO8FVqNRTBjnJeeT2I3ZyfKGVx2DQ0bgtnFcxl45qL22xRtHq3ldGOPF2osonA2maLb4BBHGFdpuO2i3Z1EfrHWPXDycfk0TXAgEG4OkFdNW0WjeOilnsSxuRkr2NDbA6Lg31A765rW8X1GHUWx1iNo9E+UeldXHExujdkM28zmn2rF+vdV5R7J/d73cNDhdQZImuda512410mgz2z4K5L9ZVWjadldlr3DU8k5ZiLGdRpgIq7gHadYB+cQduqZklGIjVQMDHM25rRYOaTbOsNRHnQT+pTjTpqd8Lzd0BAaTrMbu1HiII4rINygyGPd0HO0jY+Nve864vi3LWz2+nL2Min3Wno5o3tHWy0ttqG53rbi6zTZcOWkTimNlExMdX2OkY1xe1oDiLEjdXtNNipknJWu0z1N522K/apPAd6JXmr/D3/wBZ+BXqoMlBspPBHSud+j0RN77+UfNblX9TSMe0tc0EdHfB3F0WfTYs1JreOSqJmGbyceWzlo0ghwP/AF1H/N9cvwW801c0jpO8ezx/7zXZOdd1llTJaIDhOF+IafYtpx7JMaeK+c/Dmhjjm9ZN0zREHWGc4m57wJAHmU+CYKV08ZNudt/jsZJ5ouVVM0BrwLG+ae/ouOhYnH8FIrXLEc99pe4p8FlgUpdAy+sC3kNh5ls+E5JvpKb+HL2IXj7SlynqS6QMGpoGj6zvy6VouO6ib54xR0r8ZW445brzC6BsTALDOIGcd8+xdBoNFTTYojb7XjPpVWtvL7XYbHLbOGkHWNBtvX3l7q+H4dTt245x4+PqK2mEqOMNADRYAWA3gsulK0rFaxtEIsnXOAqyToAe2/FYLjtVMV4lMz07UfCGRH3Gj+Gw/OR+ULp/6zS/nr7YU9mUiJ4Iu0gjcI1LJx3pevapO8Iyp8te4anknKYx3UX/AN3+5/8AVBsss3gUNUXausvHjIsPOQgwfUbYevVB3BG0HjLtHQUH6sgg4nhjZhp0OGpw6Dvha/XcOx6uOfK0dJ/7wSraas7UYVPCc5tyB+kwm/jGtc1m4Zq9LPbpz9Mf9v8AFdF6yscExlz3COTST2rt/vFbPhfFr5bxhzc5npPylC9NucLiv2qTwHeiVutX+Hv/AKz8FderH4biJhJLQDcAae8uK0OutpJmaxvuyLV7SVPj0rxmtAbfRsbk+JZebjWozV7FY238uc/ojGOIWWTuGFl3vFnEWaN0DvracG4fbDE5ckbTPKI8o/lDJbflDzlX2jPCPQo/SD/FT1/J7i6q2jxx8bGsDWkC+k33ST+K1em4xk0+KMUViYj9905xxM7ueI4u6Zoa5rRY30X3rfiq9ZxS+rpFLREbTuVp2Wgyc2hvG7pXR8F/CV/X4qsn3lDi2ipdfhNPis1c9xD7OvtM+dfktr91sQu2Y4gIMdikedVObe2c5ovvXAXE6/H3nELU85iPdDIrO1U7sY/5f5fzWw/t6f8A0938o976F3h9N1uNrL3tu6t1b3R6f+nwxj332VWned1Zlr3DU8k5ZLx+d9THH6elFT8Il63n9bzNi43zc+/ag8IIPOXWWnwwNgp2v61nDOJFnSuvsQG6wL+M6EG56n2TxpKb5QWmlOfJ9XRZrPEPOSg1CCtq8YZHJmPBtYHOGm176wtXqOK4tPn7rJHhHNOKTMbw9vxiAC/XAe8L38inbiukiva7cfP2POxZnsNb1ypDmiwzi/iA0/5xrm9FX+o18XpG0b9r1Qutyq1NftUngO9ErrdX+Hv/AKz8FFerP5LMBc+4B2I1gHdXN8ApW179qN+UfNblaRsTRqaBxALqa46V6REKd3tTFFlX2jPCPQuf+kH+Knr+S3F1ScChaYIyWtJ06wOEVlcJxUtpKTNY8fD0yjeftI2U8TRG2zQNmNQA/RKxeO46VwV7MRHP5SljnmlZObQ3jd0rL4L+Er+vxRyfeV+VFGbiQDRbNd3t4rW8e0k7xnjp0n5J47eCRhONsLA2R2a4C1zqdbdvvrJ4fxfFOOKZp2tHj4Sjak78n2vygY2wj2ZvpO5bj3SvdXxzFj5YftT4+RXHM9VtBJnNa6xFwDY6xffW5xZO8pF9tt/BCeTKYg8NqyToAe0niAC4/V3inEptbpFo+EL6/cX3x5B855nexdD9caP8/un9lXd2Taedr2hzTdp1HSs7DmpmpF6TvEozGzhi1AJ4ZIXEtbI0tJFrgHeurXjFDqVU/wBIn/k9iDQYDkbS0pzmR50g1PfsiPB3G+JBoEBBCr8Ljl0uFncIa/HvrA1fDsOq53jafOOqVbzCtGTIvplNuIX8q1cfR6u/O87epPvVtQ0LIhZg16zunjK3Ol0eLTV2xx658ZVzaZ6u00ec1zTugjyiyvy44yUmk+MbPI5IWG4U2Ektc43AGm24sHQ8NppJmazM7+adr9pYLYoCCHiWHtmADiRY30WWFrdDTV1itpmNufJKtuy60VMI2NYCSBfSe+SfxV2l08afFGKs7xH7vJned3PEaETNDXEgA30W3iPxVWt0VdVSKWmY2nfk9rbsvdDSCJgYCSBfSe+VPSaaumxRjrO8Q8tO87uz2ggggEHWDuq+1YtHZtG8PFNU5OMJuxxZ3tYWjz8BxWnfHbs++FkZZ8XahwKOMgm73DVfUPEr9LwbBht2rfan09PY8tkmVqtugqavAmSPc8vcC7cFt6y0+o4Niz5ZyTaYmfUsjJMRs49jUfDf/L7FR/b+H88+79jvZWtFTCNgYCSBulbjTaeNPijHWd4hCZ3nd3V7wQEBAQEBAQEBAQEBAQEBAQEBAQEBA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457200" y="142852"/>
            <a:ext cx="8686800" cy="841248"/>
          </a:xfrm>
        </p:spPr>
        <p:txBody>
          <a:bodyPr>
            <a:normAutofit fontScale="90000"/>
          </a:bodyPr>
          <a:lstStyle/>
          <a:p>
            <a:r>
              <a:rPr lang="es-AR" dirty="0" smtClean="0"/>
              <a:t>Personalización</a:t>
            </a:r>
            <a:br>
              <a:rPr lang="es-AR" dirty="0" smtClean="0"/>
            </a:br>
            <a:r>
              <a:rPr lang="es-AR" dirty="0" err="1" smtClean="0"/>
              <a:t>xml</a:t>
            </a:r>
            <a:endParaRPr lang="es-AR" dirty="0"/>
          </a:p>
        </p:txBody>
      </p:sp>
      <p:sp>
        <p:nvSpPr>
          <p:cNvPr id="11" name="10 Rectángulo"/>
          <p:cNvSpPr/>
          <p:nvPr/>
        </p:nvSpPr>
        <p:spPr>
          <a:xfrm>
            <a:off x="500034" y="1142984"/>
            <a:ext cx="4572032" cy="2585323"/>
          </a:xfrm>
          <a:prstGeom prst="rect">
            <a:avLst/>
          </a:prstGeom>
        </p:spPr>
        <p:txBody>
          <a:bodyPr wrap="square">
            <a:spAutoFit/>
          </a:bodyPr>
          <a:lstStyle/>
          <a:p>
            <a:pPr algn="just"/>
            <a:r>
              <a:rPr lang="es-ES_tradnl" dirty="0" smtClean="0"/>
              <a:t>Para la personalización de la interfaz es necesario  trabajar  en el directorio:</a:t>
            </a:r>
          </a:p>
          <a:p>
            <a:r>
              <a:rPr lang="es-AR" b="1" dirty="0" err="1" smtClean="0"/>
              <a:t>dspace</a:t>
            </a:r>
            <a:r>
              <a:rPr lang="es-AR" b="1" dirty="0" smtClean="0"/>
              <a:t>\</a:t>
            </a:r>
            <a:r>
              <a:rPr lang="es-AR" b="1" dirty="0" err="1" smtClean="0"/>
              <a:t>webapps</a:t>
            </a:r>
            <a:r>
              <a:rPr lang="es-AR" b="1" dirty="0" smtClean="0"/>
              <a:t>\</a:t>
            </a:r>
            <a:r>
              <a:rPr lang="es-AR" b="1" dirty="0" err="1" smtClean="0"/>
              <a:t>xmlui</a:t>
            </a:r>
            <a:endParaRPr lang="es-AR" b="1" dirty="0" smtClean="0"/>
          </a:p>
          <a:p>
            <a:endParaRPr lang="es-AR" b="1" dirty="0" smtClean="0"/>
          </a:p>
          <a:p>
            <a:r>
              <a:rPr lang="es-ES_tradnl" b="1" i="1" dirty="0" smtClean="0"/>
              <a:t>	*</a:t>
            </a:r>
            <a:r>
              <a:rPr lang="es-ES_tradnl" b="1" i="1" dirty="0" err="1" smtClean="0"/>
              <a:t>aspects</a:t>
            </a:r>
            <a:r>
              <a:rPr lang="es-ES_tradnl" b="1" i="1" dirty="0" smtClean="0"/>
              <a:t>/ </a:t>
            </a:r>
            <a:r>
              <a:rPr lang="es-ES_tradnl" dirty="0" smtClean="0"/>
              <a:t>Contiene el generador de aspectos </a:t>
            </a:r>
            <a:r>
              <a:rPr lang="es-ES_tradnl" dirty="0" err="1" smtClean="0"/>
              <a:t>Manakin</a:t>
            </a:r>
            <a:endParaRPr lang="es-ES_tradnl" dirty="0" smtClean="0"/>
          </a:p>
          <a:p>
            <a:r>
              <a:rPr lang="es-ES_tradnl" b="1" i="1" dirty="0" smtClean="0"/>
              <a:t>	*i18n/ </a:t>
            </a:r>
            <a:r>
              <a:rPr lang="es-ES_tradnl" dirty="0" smtClean="0"/>
              <a:t> Archivos para el soporte multilingüe y los messages.xml</a:t>
            </a:r>
          </a:p>
          <a:p>
            <a:endParaRPr lang="es-ES_tradnl" dirty="0" smtClean="0"/>
          </a:p>
        </p:txBody>
      </p:sp>
      <p:sp>
        <p:nvSpPr>
          <p:cNvPr id="2" name="CuadroTexto 1"/>
          <p:cNvSpPr txBox="1"/>
          <p:nvPr/>
        </p:nvSpPr>
        <p:spPr>
          <a:xfrm>
            <a:off x="500034" y="3357562"/>
            <a:ext cx="8175852" cy="3416320"/>
          </a:xfrm>
          <a:prstGeom prst="rect">
            <a:avLst/>
          </a:prstGeom>
          <a:noFill/>
        </p:spPr>
        <p:txBody>
          <a:bodyPr wrap="square" rtlCol="0">
            <a:spAutoFit/>
          </a:bodyPr>
          <a:lstStyle/>
          <a:p>
            <a:pPr algn="just"/>
            <a:r>
              <a:rPr lang="es-AR" b="1" i="1" dirty="0" smtClean="0"/>
              <a:t>	*</a:t>
            </a:r>
            <a:r>
              <a:rPr lang="es-AR" b="1" i="1" dirty="0" err="1" smtClean="0"/>
              <a:t>Themes</a:t>
            </a:r>
            <a:r>
              <a:rPr lang="es-AR" b="1" i="1" dirty="0" smtClean="0"/>
              <a:t>/ </a:t>
            </a:r>
            <a:r>
              <a:rPr lang="es-AR" dirty="0" smtClean="0"/>
              <a:t>Proporciona el estilo al contenido generado, produciendo el XHTML para su visualización. Básicamente es la herramienta que convierte un documento DRI (Digital </a:t>
            </a:r>
            <a:r>
              <a:rPr lang="es-AR" dirty="0" err="1" smtClean="0"/>
              <a:t>Repository</a:t>
            </a:r>
            <a:r>
              <a:rPr lang="es-AR" dirty="0" smtClean="0"/>
              <a:t> Interface) en un formato legible para el usuario.</a:t>
            </a:r>
            <a:endParaRPr lang="es-ES" dirty="0" smtClean="0"/>
          </a:p>
          <a:p>
            <a:r>
              <a:rPr lang="es-AR" b="1" i="1" dirty="0" err="1" smtClean="0"/>
              <a:t>Classic</a:t>
            </a:r>
            <a:r>
              <a:rPr lang="es-AR" b="1" i="1" dirty="0" smtClean="0"/>
              <a:t>/</a:t>
            </a:r>
            <a:r>
              <a:rPr lang="es-AR" b="1" i="1" dirty="0" err="1" smtClean="0"/>
              <a:t>Kubrick</a:t>
            </a:r>
            <a:r>
              <a:rPr lang="es-AR" b="1" i="1" dirty="0" smtClean="0"/>
              <a:t>/</a:t>
            </a:r>
            <a:r>
              <a:rPr lang="es-AR" b="1" i="1" dirty="0" err="1" smtClean="0"/>
              <a:t>Mirage</a:t>
            </a:r>
            <a:r>
              <a:rPr lang="es-AR" b="1" i="1" dirty="0" smtClean="0"/>
              <a:t>/</a:t>
            </a:r>
            <a:r>
              <a:rPr lang="es-AR" b="1" i="1" dirty="0" err="1" smtClean="0"/>
              <a:t>Reference</a:t>
            </a:r>
            <a:r>
              <a:rPr lang="es-AR" b="1" i="1" dirty="0" smtClean="0"/>
              <a:t>/dri2xhtml/</a:t>
            </a:r>
            <a:r>
              <a:rPr lang="es-AR" b="1" i="1" dirty="0" err="1" smtClean="0"/>
              <a:t>Reference</a:t>
            </a:r>
            <a:r>
              <a:rPr lang="es-AR" b="1" i="1" dirty="0" smtClean="0"/>
              <a:t>/dri2xhtml_alt/</a:t>
            </a:r>
            <a:r>
              <a:rPr lang="es-AR" b="1" i="1" dirty="0" err="1" smtClean="0"/>
              <a:t>template</a:t>
            </a:r>
            <a:r>
              <a:rPr lang="es-AR" b="1" i="1" dirty="0" smtClean="0"/>
              <a:t>/</a:t>
            </a:r>
          </a:p>
          <a:p>
            <a:r>
              <a:rPr lang="es-AR" b="1" i="1" dirty="0" smtClean="0"/>
              <a:t>dri2xhtml.xsl  </a:t>
            </a:r>
            <a:r>
              <a:rPr lang="es-AR" dirty="0" smtClean="0"/>
              <a:t>Hoja de estilo XSL</a:t>
            </a:r>
            <a:endParaRPr lang="es-ES" b="1" dirty="0" smtClean="0"/>
          </a:p>
          <a:p>
            <a:r>
              <a:rPr lang="es-AR" b="1" i="1" dirty="0" err="1" smtClean="0"/>
              <a:t>themes.xmap</a:t>
            </a:r>
            <a:r>
              <a:rPr lang="es-AR" b="1" i="1" dirty="0" smtClean="0"/>
              <a:t>  </a:t>
            </a:r>
            <a:r>
              <a:rPr lang="es-AR" dirty="0" smtClean="0"/>
              <a:t>Archivo de configuración de temas. Determina el tema XMLUI</a:t>
            </a:r>
            <a:endParaRPr lang="es-ES" b="1" dirty="0" smtClean="0"/>
          </a:p>
          <a:p>
            <a:r>
              <a:rPr lang="es-ES" b="1" i="1" dirty="0" smtClean="0"/>
              <a:t>	</a:t>
            </a:r>
            <a:r>
              <a:rPr lang="es-ES" b="1" i="1" smtClean="0"/>
              <a:t>*WEB-INF/</a:t>
            </a:r>
            <a:endParaRPr lang="es-ES" b="1" i="1" dirty="0" smtClean="0"/>
          </a:p>
          <a:p>
            <a:r>
              <a:rPr lang="es-AR" b="1" i="1" dirty="0" err="1" smtClean="0"/>
              <a:t>lib</a:t>
            </a:r>
            <a:r>
              <a:rPr lang="es-AR" b="1" i="1" dirty="0" smtClean="0"/>
              <a:t>/ </a:t>
            </a:r>
            <a:r>
              <a:rPr lang="es-AR" dirty="0" smtClean="0"/>
              <a:t>Librerías necesarias para ejecutar XMLUI</a:t>
            </a:r>
          </a:p>
          <a:p>
            <a:r>
              <a:rPr lang="es-AR" b="1" i="1" dirty="0" err="1" smtClean="0"/>
              <a:t>classes</a:t>
            </a:r>
            <a:r>
              <a:rPr lang="es-AR" b="1" i="1" dirty="0" smtClean="0"/>
              <a:t>/ </a:t>
            </a:r>
            <a:r>
              <a:rPr lang="es-AR" dirty="0" smtClean="0"/>
              <a:t> Clases adicionales</a:t>
            </a:r>
          </a:p>
          <a:p>
            <a:r>
              <a:rPr lang="es-AR" b="1" i="1" dirty="0" err="1" smtClean="0"/>
              <a:t>cocoon.xconf</a:t>
            </a:r>
            <a:r>
              <a:rPr lang="es-AR" b="1" i="1" dirty="0" smtClean="0"/>
              <a:t>  </a:t>
            </a:r>
            <a:r>
              <a:rPr lang="es-AR" dirty="0" smtClean="0"/>
              <a:t>Configuración de Apache </a:t>
            </a:r>
            <a:r>
              <a:rPr lang="es-AR" dirty="0" err="1" smtClean="0"/>
              <a:t>Cocoon</a:t>
            </a:r>
            <a:r>
              <a:rPr lang="es-AR" dirty="0" smtClean="0"/>
              <a:t> XMLUI</a:t>
            </a:r>
          </a:p>
          <a:p>
            <a:r>
              <a:rPr lang="es-AR" b="1" i="1" dirty="0" err="1" smtClean="0"/>
              <a:t>logkit.xconf</a:t>
            </a:r>
            <a:r>
              <a:rPr lang="es-AR" b="1" i="1" dirty="0" smtClean="0"/>
              <a:t>  </a:t>
            </a:r>
            <a:r>
              <a:rPr lang="es-AR" dirty="0" smtClean="0"/>
              <a:t>Configuración de loga para Apache </a:t>
            </a:r>
            <a:r>
              <a:rPr lang="es-AR" dirty="0" err="1" smtClean="0"/>
              <a:t>Cocoon</a:t>
            </a:r>
            <a:r>
              <a:rPr lang="es-AR" dirty="0" smtClean="0"/>
              <a:t> XMLUI</a:t>
            </a:r>
          </a:p>
          <a:p>
            <a:r>
              <a:rPr lang="es-AR" b="1" i="1" dirty="0" smtClean="0"/>
              <a:t>web.xml  </a:t>
            </a:r>
            <a:r>
              <a:rPr lang="es-AR" dirty="0" smtClean="0"/>
              <a:t>Configuración de mapeo de aplicación Web y mapeo de </a:t>
            </a:r>
            <a:r>
              <a:rPr lang="es-AR" dirty="0" err="1" smtClean="0"/>
              <a:t>servlets</a:t>
            </a:r>
            <a:endParaRPr lang="es-ES" dirty="0" smtClean="0"/>
          </a:p>
        </p:txBody>
      </p:sp>
      <p:pic>
        <p:nvPicPr>
          <p:cNvPr id="1026" name="Picture 2"/>
          <p:cNvPicPr>
            <a:picLocks noChangeAspect="1" noChangeArrowheads="1"/>
          </p:cNvPicPr>
          <p:nvPr/>
        </p:nvPicPr>
        <p:blipFill>
          <a:blip r:embed="rId3" cstate="email"/>
          <a:srcRect/>
          <a:stretch>
            <a:fillRect/>
          </a:stretch>
        </p:blipFill>
        <p:spPr bwMode="auto">
          <a:xfrm>
            <a:off x="5214910" y="142852"/>
            <a:ext cx="3786246"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56" y="158860"/>
            <a:ext cx="8686800" cy="841248"/>
          </a:xfrm>
        </p:spPr>
        <p:txBody>
          <a:bodyPr>
            <a:normAutofit fontScale="90000"/>
          </a:bodyPr>
          <a:lstStyle/>
          <a:p>
            <a:r>
              <a:rPr lang="es-ES" dirty="0" smtClean="0"/>
              <a:t>Plantillas </a:t>
            </a:r>
            <a:r>
              <a:rPr lang="es-ES" dirty="0" err="1" smtClean="0"/>
              <a:t>manakin</a:t>
            </a:r>
            <a:r>
              <a:rPr lang="es-ES" dirty="0" smtClean="0"/>
              <a:t> </a:t>
            </a:r>
            <a:br>
              <a:rPr lang="es-ES" dirty="0" smtClean="0"/>
            </a:br>
            <a:r>
              <a:rPr lang="es-ES" dirty="0" smtClean="0"/>
              <a:t>Framework</a:t>
            </a:r>
            <a:endParaRPr lang="es-AR" dirty="0"/>
          </a:p>
        </p:txBody>
      </p:sp>
      <p:sp>
        <p:nvSpPr>
          <p:cNvPr id="3" name="CuadroTexto 2"/>
          <p:cNvSpPr txBox="1"/>
          <p:nvPr/>
        </p:nvSpPr>
        <p:spPr>
          <a:xfrm>
            <a:off x="319839" y="1294569"/>
            <a:ext cx="6624736" cy="5078313"/>
          </a:xfrm>
          <a:prstGeom prst="rect">
            <a:avLst/>
          </a:prstGeom>
          <a:noFill/>
        </p:spPr>
        <p:txBody>
          <a:bodyPr wrap="square" rtlCol="0">
            <a:spAutoFit/>
          </a:bodyPr>
          <a:lstStyle/>
          <a:p>
            <a:pPr algn="just"/>
            <a:r>
              <a:rPr lang="es-AR" b="1" dirty="0" smtClean="0"/>
              <a:t>Framework</a:t>
            </a:r>
            <a:r>
              <a:rPr lang="es-AR" dirty="0" smtClean="0"/>
              <a:t>  es un </a:t>
            </a:r>
            <a:r>
              <a:rPr lang="es-AR" dirty="0"/>
              <a:t>marco de </a:t>
            </a:r>
            <a:r>
              <a:rPr lang="es-AR" dirty="0" smtClean="0"/>
              <a:t>aplicaciones </a:t>
            </a:r>
            <a:r>
              <a:rPr lang="es-AR" dirty="0"/>
              <a:t>o conjunto de bibliotecas orientadas a la reutilización a muy gran escala de componentes </a:t>
            </a:r>
            <a:r>
              <a:rPr lang="es-AR" dirty="0" smtClean="0"/>
              <a:t> </a:t>
            </a:r>
            <a:r>
              <a:rPr lang="es-AR" dirty="0"/>
              <a:t>para el desarrollo rápido de </a:t>
            </a:r>
            <a:r>
              <a:rPr lang="es-AR" dirty="0" smtClean="0"/>
              <a:t>aplicaciones. En esta categoría se incluye el desarrollo de aplicaciones con formularios en Java.</a:t>
            </a:r>
          </a:p>
          <a:p>
            <a:pPr algn="just"/>
            <a:r>
              <a:rPr lang="es-ES" dirty="0" smtClean="0"/>
              <a:t>Desarrollos  por </a:t>
            </a:r>
            <a:r>
              <a:rPr lang="es-ES" b="1" dirty="0" err="1" smtClean="0"/>
              <a:t>atmire</a:t>
            </a:r>
            <a:r>
              <a:rPr lang="es-ES" dirty="0" smtClean="0"/>
              <a:t> y la comunidad </a:t>
            </a:r>
            <a:r>
              <a:rPr lang="es-ES" b="1" dirty="0" err="1" smtClean="0"/>
              <a:t>Duraspace</a:t>
            </a:r>
            <a:r>
              <a:rPr lang="es-ES" dirty="0" smtClean="0"/>
              <a:t> </a:t>
            </a:r>
          </a:p>
          <a:p>
            <a:pPr algn="just"/>
            <a:endParaRPr lang="es-ES" dirty="0" smtClean="0"/>
          </a:p>
          <a:p>
            <a:pPr algn="just"/>
            <a:r>
              <a:rPr lang="es-AR" dirty="0" smtClean="0"/>
              <a:t>Las ventajas </a:t>
            </a:r>
            <a:r>
              <a:rPr lang="es-AR" dirty="0"/>
              <a:t>de la utilización de </a:t>
            </a:r>
            <a:r>
              <a:rPr lang="es-AR" b="1" dirty="0" smtClean="0"/>
              <a:t>Framework es</a:t>
            </a:r>
            <a:r>
              <a:rPr lang="es-AR" dirty="0" smtClean="0"/>
              <a:t>: </a:t>
            </a:r>
          </a:p>
          <a:p>
            <a:pPr algn="just"/>
            <a:endParaRPr lang="es-AR" dirty="0" smtClean="0"/>
          </a:p>
          <a:p>
            <a:pPr algn="just">
              <a:buClr>
                <a:schemeClr val="bg2">
                  <a:lumMod val="50000"/>
                </a:schemeClr>
              </a:buClr>
              <a:buFont typeface="Wingdings" pitchFamily="2" charset="2"/>
              <a:buChar char="v"/>
            </a:pPr>
            <a:r>
              <a:rPr lang="es-AR" dirty="0" smtClean="0"/>
              <a:t>El </a:t>
            </a:r>
            <a:r>
              <a:rPr lang="es-AR" dirty="0"/>
              <a:t>desarrollo rápido de aplicaciones. Los componentes incluidos en un </a:t>
            </a:r>
            <a:r>
              <a:rPr lang="es-AR" dirty="0" err="1"/>
              <a:t>framework</a:t>
            </a:r>
            <a:r>
              <a:rPr lang="es-AR" dirty="0"/>
              <a:t> constituyen una capa que libera al programador de la escritura de código de bajo nivel. </a:t>
            </a:r>
            <a:endParaRPr lang="es-AR" dirty="0" smtClean="0"/>
          </a:p>
          <a:p>
            <a:pPr algn="just">
              <a:buClr>
                <a:schemeClr val="bg2">
                  <a:lumMod val="50000"/>
                </a:schemeClr>
              </a:buClr>
              <a:buFont typeface="Wingdings" pitchFamily="2" charset="2"/>
              <a:buChar char="v"/>
            </a:pPr>
            <a:r>
              <a:rPr lang="es-AR" dirty="0" smtClean="0"/>
              <a:t>Los </a:t>
            </a:r>
            <a:r>
              <a:rPr lang="es-AR" dirty="0" err="1"/>
              <a:t>frameworks</a:t>
            </a:r>
            <a:r>
              <a:rPr lang="es-AR" dirty="0"/>
              <a:t> son </a:t>
            </a:r>
            <a:r>
              <a:rPr lang="es-AR" dirty="0" smtClean="0"/>
              <a:t>paradigmas </a:t>
            </a:r>
            <a:r>
              <a:rPr lang="es-AR" dirty="0"/>
              <a:t>de la </a:t>
            </a:r>
            <a:r>
              <a:rPr lang="es-AR" dirty="0" smtClean="0"/>
              <a:t>reutilización de componentes. </a:t>
            </a:r>
          </a:p>
          <a:p>
            <a:pPr algn="just">
              <a:buClr>
                <a:schemeClr val="bg2">
                  <a:lumMod val="50000"/>
                </a:schemeClr>
              </a:buClr>
              <a:buFont typeface="Wingdings" pitchFamily="2" charset="2"/>
              <a:buChar char="v"/>
            </a:pPr>
            <a:r>
              <a:rPr lang="es-AR" dirty="0" smtClean="0"/>
              <a:t>El </a:t>
            </a:r>
            <a:r>
              <a:rPr lang="es-AR" dirty="0"/>
              <a:t>uso y la programación de componentes que siguen una política de diseño uniforme. </a:t>
            </a:r>
            <a:endParaRPr lang="es-AR" dirty="0" smtClean="0"/>
          </a:p>
          <a:p>
            <a:pPr algn="just">
              <a:buClr>
                <a:schemeClr val="bg2">
                  <a:lumMod val="50000"/>
                </a:schemeClr>
              </a:buClr>
              <a:buFont typeface="Wingdings" pitchFamily="2" charset="2"/>
              <a:buChar char="v"/>
            </a:pPr>
            <a:r>
              <a:rPr lang="es-AR" dirty="0" smtClean="0"/>
              <a:t> Lograr </a:t>
            </a:r>
            <a:r>
              <a:rPr lang="es-AR" dirty="0"/>
              <a:t>que los componentes sean clases que pertenezcan a una gran jerarquía de clases, lo que resulta en bibliotecas más </a:t>
            </a:r>
            <a:r>
              <a:rPr lang="es-AR" dirty="0" smtClean="0"/>
              <a:t>fácil </a:t>
            </a:r>
            <a:r>
              <a:rPr lang="es-AR" dirty="0"/>
              <a:t>de aprender a usar. </a:t>
            </a:r>
          </a:p>
        </p:txBody>
      </p:sp>
      <p:pic>
        <p:nvPicPr>
          <p:cNvPr id="4" name="Imagen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215206" y="1428736"/>
            <a:ext cx="1560836" cy="1298525"/>
          </a:xfrm>
          <a:prstGeom prst="rect">
            <a:avLst/>
          </a:prstGeom>
          <a:ln>
            <a:noFill/>
          </a:ln>
          <a:effectLst>
            <a:outerShdw blurRad="292100" dist="139700" dir="2700000" algn="tl" rotWithShape="0">
              <a:srgbClr val="333333">
                <a:alpha val="65000"/>
              </a:srgbClr>
            </a:outerShdw>
          </a:effectLst>
        </p:spPr>
      </p:pic>
      <p:sp>
        <p:nvSpPr>
          <p:cNvPr id="5" name="CuadroTexto 4"/>
          <p:cNvSpPr txBox="1"/>
          <p:nvPr/>
        </p:nvSpPr>
        <p:spPr>
          <a:xfrm>
            <a:off x="7197460" y="2822200"/>
            <a:ext cx="1803696" cy="892552"/>
          </a:xfrm>
          <a:prstGeom prst="rect">
            <a:avLst/>
          </a:prstGeom>
          <a:noFill/>
        </p:spPr>
        <p:txBody>
          <a:bodyPr wrap="square" rtlCol="0">
            <a:spAutoFit/>
          </a:bodyPr>
          <a:lstStyle/>
          <a:p>
            <a:r>
              <a:rPr lang="es-AR" sz="1600" b="1" dirty="0" smtClean="0"/>
              <a:t>www.atmire.com</a:t>
            </a:r>
          </a:p>
          <a:p>
            <a:endParaRPr lang="es-ES" b="1" dirty="0"/>
          </a:p>
          <a:p>
            <a:endParaRPr lang="es-AR" dirty="0"/>
          </a:p>
        </p:txBody>
      </p:sp>
      <p:pic>
        <p:nvPicPr>
          <p:cNvPr id="8" name="Imagen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96156" y="3571876"/>
            <a:ext cx="1905000" cy="1104900"/>
          </a:xfrm>
          <a:prstGeom prst="rect">
            <a:avLst/>
          </a:prstGeom>
        </p:spPr>
      </p:pic>
      <p:sp>
        <p:nvSpPr>
          <p:cNvPr id="9" name="8 Rectángulo"/>
          <p:cNvSpPr/>
          <p:nvPr/>
        </p:nvSpPr>
        <p:spPr>
          <a:xfrm>
            <a:off x="7048763" y="4786322"/>
            <a:ext cx="2023831" cy="338554"/>
          </a:xfrm>
          <a:prstGeom prst="rect">
            <a:avLst/>
          </a:prstGeom>
        </p:spPr>
        <p:txBody>
          <a:bodyPr wrap="square">
            <a:spAutoFit/>
          </a:bodyPr>
          <a:lstStyle/>
          <a:p>
            <a:r>
              <a:rPr lang="es-AR" sz="1600" b="1" dirty="0" smtClean="0"/>
              <a:t>www.duraspace.org</a:t>
            </a:r>
          </a:p>
        </p:txBody>
      </p:sp>
    </p:spTree>
    <p:extLst>
      <p:ext uri="{BB962C8B-B14F-4D97-AF65-F5344CB8AC3E}">
        <p14:creationId xmlns:p14="http://schemas.microsoft.com/office/powerpoint/2010/main" xmlns="" val="400460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1042974"/>
            <a:ext cx="9144000" cy="5815026"/>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l="21536" r="20937"/>
          <a:stretch>
            <a:fillRect/>
          </a:stretch>
        </p:blipFill>
        <p:spPr bwMode="auto">
          <a:xfrm>
            <a:off x="0" y="1062000"/>
            <a:ext cx="9144000" cy="5796000"/>
          </a:xfrm>
          <a:prstGeom prst="rect">
            <a:avLst/>
          </a:prstGeom>
          <a:noFill/>
          <a:ln w="9525">
            <a:noFill/>
            <a:miter lim="800000"/>
            <a:headEnd/>
            <a:tailEnd/>
          </a:ln>
          <a:effectLst/>
        </p:spPr>
      </p:pic>
      <p:sp>
        <p:nvSpPr>
          <p:cNvPr id="4" name="3 Título"/>
          <p:cNvSpPr>
            <a:spLocks noGrp="1"/>
          </p:cNvSpPr>
          <p:nvPr>
            <p:ph type="title"/>
          </p:nvPr>
        </p:nvSpPr>
        <p:spPr>
          <a:xfrm>
            <a:off x="285720" y="214290"/>
            <a:ext cx="8686800" cy="841248"/>
          </a:xfrm>
        </p:spPr>
        <p:txBody>
          <a:bodyPr>
            <a:normAutofit fontScale="90000"/>
          </a:bodyPr>
          <a:lstStyle/>
          <a:p>
            <a:r>
              <a:rPr lang="es-AR" dirty="0" err="1" smtClean="0"/>
              <a:t>Xml</a:t>
            </a:r>
            <a:r>
              <a:rPr lang="es-AR" dirty="0" smtClean="0"/>
              <a:t/>
            </a:r>
            <a:br>
              <a:rPr lang="es-AR" dirty="0" smtClean="0"/>
            </a:br>
            <a:r>
              <a:rPr lang="es-AR" dirty="0" err="1" smtClean="0"/>
              <a:t>Classic</a:t>
            </a:r>
            <a:r>
              <a:rPr lang="es-AR" dirty="0" smtClean="0"/>
              <a:t> - </a:t>
            </a:r>
            <a:r>
              <a:rPr lang="es-AR" dirty="0" err="1" smtClean="0"/>
              <a:t>references</a:t>
            </a:r>
            <a:r>
              <a:rPr lang="es-AR" dirty="0" smtClean="0"/>
              <a:t> </a:t>
            </a:r>
            <a:r>
              <a:rPr lang="es-AR" dirty="0" smtClean="0"/>
              <a:t>- </a:t>
            </a:r>
            <a:r>
              <a:rPr lang="es-AR" dirty="0" err="1" smtClean="0"/>
              <a:t>Kubrick</a:t>
            </a:r>
            <a:r>
              <a:rPr lang="es-AR" dirty="0" smtClean="0"/>
              <a:t> – </a:t>
            </a:r>
            <a:r>
              <a:rPr lang="es-AR" dirty="0" err="1" smtClean="0"/>
              <a:t>Mirage</a:t>
            </a:r>
            <a:r>
              <a:rPr lang="es-AR" dirty="0" smtClean="0"/>
              <a:t> </a:t>
            </a:r>
            <a:endParaRPr lang="es-AR" dirty="0"/>
          </a:p>
        </p:txBody>
      </p:sp>
      <p:sp>
        <p:nvSpPr>
          <p:cNvPr id="6146" name="AutoShape 2" descr="Mostrando 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6148" name="AutoShape 4" descr="Mostrando 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 name="9 Imagen" descr="RFaCiS.jpg"/>
          <p:cNvPicPr/>
          <p:nvPr/>
        </p:nvPicPr>
        <p:blipFill>
          <a:blip r:embed="rId5" cstate="email"/>
          <a:srcRect/>
          <a:stretch>
            <a:fillRect/>
          </a:stretch>
        </p:blipFill>
        <p:spPr>
          <a:xfrm>
            <a:off x="0" y="1142984"/>
            <a:ext cx="9144000" cy="5715016"/>
          </a:xfrm>
          <a:prstGeom prst="rect">
            <a:avLst/>
          </a:prstGeom>
          <a:ln>
            <a:noFill/>
          </a:ln>
          <a:effectLst>
            <a:outerShdw blurRad="292100" dist="139700" dir="2700000" algn="tl" rotWithShape="0">
              <a:srgbClr val="333333">
                <a:alpha val="65000"/>
              </a:srgbClr>
            </a:outerShdw>
          </a:effectLst>
        </p:spPr>
      </p:pic>
      <p:pic>
        <p:nvPicPr>
          <p:cNvPr id="8" name="7 Imagen"/>
          <p:cNvPicPr/>
          <p:nvPr/>
        </p:nvPicPr>
        <p:blipFill>
          <a:blip r:embed="rId6" cstate="email"/>
          <a:srcRect/>
          <a:stretch>
            <a:fillRect/>
          </a:stretch>
        </p:blipFill>
        <p:spPr bwMode="auto">
          <a:xfrm>
            <a:off x="0" y="1071546"/>
            <a:ext cx="9144000" cy="5786454"/>
          </a:xfrm>
          <a:prstGeom prst="rect">
            <a:avLst/>
          </a:prstGeom>
          <a:ln>
            <a:noFill/>
          </a:ln>
          <a:effectLst>
            <a:outerShdw blurRad="292100" dist="139700" dir="2700000" algn="tl" rotWithShape="0">
              <a:srgbClr val="333333">
                <a:alpha val="65000"/>
              </a:srgbClr>
            </a:outerShdw>
          </a:effectLst>
        </p:spPr>
      </p:pic>
      <p:pic>
        <p:nvPicPr>
          <p:cNvPr id="11" name="10 Imagen"/>
          <p:cNvPicPr/>
          <p:nvPr/>
        </p:nvPicPr>
        <p:blipFill>
          <a:blip r:embed="rId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1071546"/>
            <a:ext cx="9144000" cy="57864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ou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0"/>
            <a:ext cx="8686800" cy="1052490"/>
          </a:xfrm>
        </p:spPr>
        <p:txBody>
          <a:bodyPr>
            <a:normAutofit fontScale="90000"/>
          </a:bodyPr>
          <a:lstStyle/>
          <a:p>
            <a:pPr algn="ctr"/>
            <a:r>
              <a:rPr lang="es-AR" dirty="0" smtClean="0"/>
              <a:t/>
            </a:r>
            <a:br>
              <a:rPr lang="es-AR" dirty="0" smtClean="0"/>
            </a:br>
            <a:r>
              <a:rPr lang="es-AR" dirty="0" smtClean="0"/>
              <a:t>Interfaz móvil </a:t>
            </a:r>
            <a:r>
              <a:rPr lang="es-AR" b="1" dirty="0" smtClean="0"/>
              <a:t/>
            </a:r>
            <a:br>
              <a:rPr lang="es-AR" b="1" dirty="0" smtClean="0"/>
            </a:br>
            <a:r>
              <a:rPr lang="es-AR" b="1" dirty="0" smtClean="0">
                <a:solidFill>
                  <a:srgbClr val="FF0000"/>
                </a:solidFill>
              </a:rPr>
              <a:t>http://m.rpsico.mdp.edu.ar/</a:t>
            </a:r>
            <a:r>
              <a:rPr lang="es-AR" dirty="0" smtClean="0"/>
              <a:t/>
            </a:r>
            <a:br>
              <a:rPr lang="es-AR" dirty="0" smtClean="0"/>
            </a:br>
            <a:endParaRPr lang="es-AR" sz="2700" b="1" dirty="0"/>
          </a:p>
        </p:txBody>
      </p:sp>
      <p:pic>
        <p:nvPicPr>
          <p:cNvPr id="3" name="Imagen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143372" y="1142374"/>
            <a:ext cx="5500726" cy="5684081"/>
          </a:xfrm>
          <a:prstGeom prst="rect">
            <a:avLst/>
          </a:prstGeom>
        </p:spPr>
      </p:pic>
      <p:pic>
        <p:nvPicPr>
          <p:cNvPr id="4" name="Picture 4"/>
          <p:cNvPicPr>
            <a:picLocks noGrp="1" noChangeAspect="1" noChangeArrowheads="1"/>
          </p:cNvPicPr>
          <p:nvPr>
            <p:ph idx="1"/>
          </p:nvPr>
        </p:nvPicPr>
        <p:blipFill>
          <a:blip r:embed="rId4" cstate="email"/>
          <a:srcRect/>
          <a:stretch>
            <a:fillRect/>
          </a:stretch>
        </p:blipFill>
        <p:spPr bwMode="auto">
          <a:xfrm>
            <a:off x="5072066" y="1643050"/>
            <a:ext cx="3714776" cy="4143404"/>
          </a:xfrm>
          <a:prstGeom prst="rect">
            <a:avLst/>
          </a:prstGeom>
          <a:noFill/>
          <a:ln w="9525">
            <a:noFill/>
            <a:miter lim="800000"/>
            <a:headEnd/>
            <a:tailEnd/>
          </a:ln>
          <a:effectLst/>
        </p:spPr>
      </p:pic>
      <p:sp>
        <p:nvSpPr>
          <p:cNvPr id="5" name="CuadroTexto 4"/>
          <p:cNvSpPr txBox="1"/>
          <p:nvPr/>
        </p:nvSpPr>
        <p:spPr>
          <a:xfrm>
            <a:off x="214282" y="1142984"/>
            <a:ext cx="4643470" cy="5355312"/>
          </a:xfrm>
          <a:prstGeom prst="rect">
            <a:avLst/>
          </a:prstGeom>
          <a:noFill/>
        </p:spPr>
        <p:txBody>
          <a:bodyPr wrap="square" rtlCol="0">
            <a:spAutoFit/>
          </a:bodyPr>
          <a:lstStyle/>
          <a:p>
            <a:pPr algn="just"/>
            <a:r>
              <a:rPr lang="es-ES" dirty="0" smtClean="0"/>
              <a:t>Desde la versión 3,0 </a:t>
            </a:r>
            <a:r>
              <a:rPr lang="es-ES" b="1" dirty="0" smtClean="0"/>
              <a:t>Dspace</a:t>
            </a:r>
            <a:r>
              <a:rPr lang="es-ES" dirty="0" smtClean="0"/>
              <a:t> incorpora su tema Móvil, en fase beta el cual ofrece accesibilidad y adaptabilidad para pantallas y sistemas móviles, </a:t>
            </a:r>
            <a:r>
              <a:rPr lang="es-ES" dirty="0" err="1" smtClean="0"/>
              <a:t>tablets</a:t>
            </a:r>
            <a:r>
              <a:rPr lang="es-ES" dirty="0" smtClean="0"/>
              <a:t>, etc., </a:t>
            </a:r>
            <a:r>
              <a:rPr lang="es-AR" dirty="0" smtClean="0"/>
              <a:t>basados en Sistemas Operativos </a:t>
            </a:r>
            <a:r>
              <a:rPr lang="es-AR" dirty="0" err="1" smtClean="0"/>
              <a:t>Android</a:t>
            </a:r>
            <a:r>
              <a:rPr lang="es-AR" dirty="0" smtClean="0"/>
              <a:t>, </a:t>
            </a:r>
            <a:r>
              <a:rPr lang="es-AR" dirty="0" err="1" smtClean="0"/>
              <a:t>IOs</a:t>
            </a:r>
            <a:r>
              <a:rPr lang="es-AR" dirty="0" smtClean="0"/>
              <a:t> y Windows </a:t>
            </a:r>
            <a:r>
              <a:rPr lang="es-AR" dirty="0" err="1" smtClean="0"/>
              <a:t>Phone</a:t>
            </a:r>
            <a:r>
              <a:rPr lang="es-AR" dirty="0" smtClean="0"/>
              <a:t>.</a:t>
            </a:r>
            <a:endParaRPr lang="es-ES" dirty="0" smtClean="0"/>
          </a:p>
          <a:p>
            <a:endParaRPr lang="es-ES" dirty="0"/>
          </a:p>
          <a:p>
            <a:r>
              <a:rPr lang="es-ES" dirty="0" smtClean="0"/>
              <a:t>Principales archivos a configurar:</a:t>
            </a:r>
          </a:p>
          <a:p>
            <a:r>
              <a:rPr lang="es-ES" b="1" dirty="0" err="1" smtClean="0"/>
              <a:t>d</a:t>
            </a:r>
            <a:r>
              <a:rPr lang="es-ES" b="1" dirty="0" err="1" smtClean="0"/>
              <a:t>space</a:t>
            </a:r>
            <a:r>
              <a:rPr lang="es-AR" b="1" dirty="0" smtClean="0"/>
              <a:t>\</a:t>
            </a:r>
            <a:r>
              <a:rPr lang="es-ES" b="1" dirty="0" err="1" smtClean="0"/>
              <a:t>webapps</a:t>
            </a:r>
            <a:r>
              <a:rPr lang="es-ES" b="1" dirty="0" smtClean="0"/>
              <a:t>\</a:t>
            </a:r>
            <a:r>
              <a:rPr lang="es-ES" b="1" dirty="0" err="1" smtClean="0"/>
              <a:t>xmlui</a:t>
            </a:r>
            <a:r>
              <a:rPr lang="es-ES" b="1" dirty="0" smtClean="0"/>
              <a:t>\</a:t>
            </a:r>
            <a:r>
              <a:rPr lang="es-ES" b="1" dirty="0" err="1" smtClean="0"/>
              <a:t>themes</a:t>
            </a:r>
            <a:r>
              <a:rPr lang="es-ES" b="1" dirty="0" smtClean="0"/>
              <a:t>\</a:t>
            </a:r>
            <a:r>
              <a:rPr lang="es-ES" b="1" dirty="0" err="1" smtClean="0"/>
              <a:t>mobile</a:t>
            </a:r>
            <a:endParaRPr lang="es-ES" b="1" dirty="0" smtClean="0"/>
          </a:p>
          <a:p>
            <a:endParaRPr lang="es-ES" dirty="0" smtClean="0"/>
          </a:p>
          <a:p>
            <a:r>
              <a:rPr lang="es-ES" b="1" dirty="0" smtClean="0"/>
              <a:t>Mobile.xsl</a:t>
            </a:r>
          </a:p>
          <a:p>
            <a:r>
              <a:rPr lang="es-ES" b="1" dirty="0" smtClean="0"/>
              <a:t>Sc-mobile.css</a:t>
            </a:r>
          </a:p>
          <a:p>
            <a:r>
              <a:rPr lang="es-ES" b="1" dirty="0" smtClean="0"/>
              <a:t>Sc-mobile.min.css</a:t>
            </a:r>
          </a:p>
          <a:p>
            <a:r>
              <a:rPr lang="es-ES" b="1" dirty="0" err="1" smtClean="0"/>
              <a:t>Sitemap.xmap.xmap</a:t>
            </a:r>
            <a:endParaRPr lang="es-ES" b="1" dirty="0" smtClean="0"/>
          </a:p>
          <a:p>
            <a:endParaRPr lang="es-ES" dirty="0"/>
          </a:p>
          <a:p>
            <a:r>
              <a:rPr lang="es-ES" dirty="0" smtClean="0"/>
              <a:t>Para lograr la personalización completa se utilizan recursos colorimétricos online tales como:</a:t>
            </a:r>
          </a:p>
          <a:p>
            <a:r>
              <a:rPr lang="es-AR" b="1" dirty="0">
                <a:hlinkClick r:id="rId5"/>
              </a:rPr>
              <a:t>http://themeroller.jquerymobile.com/</a:t>
            </a:r>
            <a:endParaRPr lang="es-A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conclusiones</a:t>
            </a:r>
            <a:endParaRPr lang="es-AR" dirty="0"/>
          </a:p>
        </p:txBody>
      </p:sp>
      <p:sp>
        <p:nvSpPr>
          <p:cNvPr id="5" name="2 Marcador de contenido"/>
          <p:cNvSpPr>
            <a:spLocks noGrp="1"/>
          </p:cNvSpPr>
          <p:nvPr>
            <p:ph type="body" idx="4294967295"/>
          </p:nvPr>
        </p:nvSpPr>
        <p:spPr>
          <a:xfrm>
            <a:off x="428596" y="1285875"/>
            <a:ext cx="8286750" cy="5286397"/>
          </a:xfrm>
        </p:spPr>
        <p:txBody>
          <a:bodyPr>
            <a:normAutofit/>
          </a:bodyPr>
          <a:lstStyle/>
          <a:p>
            <a:pPr algn="just">
              <a:buFont typeface="Arial" pitchFamily="34" charset="0"/>
              <a:buChar char="•"/>
            </a:pPr>
            <a:r>
              <a:rPr lang="es-AR" sz="1600" dirty="0" smtClean="0">
                <a:latin typeface="Arial" pitchFamily="34" charset="0"/>
                <a:cs typeface="Arial" pitchFamily="34" charset="0"/>
              </a:rPr>
              <a:t>Una de las cosas más importantes para tener en cuenta en la implementación del R.I. es el diseño de la interfaz, por ser la parte visual y donde interactúa el usuario.</a:t>
            </a:r>
          </a:p>
          <a:p>
            <a:pPr algn="just">
              <a:buFont typeface="Arial" pitchFamily="34" charset="0"/>
              <a:buChar char="•"/>
            </a:pPr>
            <a:endParaRPr lang="es-AR" sz="1600" dirty="0" smtClean="0">
              <a:latin typeface="Arial" pitchFamily="34" charset="0"/>
              <a:cs typeface="Arial" pitchFamily="34" charset="0"/>
            </a:endParaRPr>
          </a:p>
          <a:p>
            <a:pPr algn="just">
              <a:buFont typeface="Arial" pitchFamily="34" charset="0"/>
              <a:buChar char="•"/>
            </a:pPr>
            <a:r>
              <a:rPr lang="es-AR" sz="1600" dirty="0" smtClean="0">
                <a:latin typeface="Arial" pitchFamily="34" charset="0"/>
                <a:cs typeface="Arial" pitchFamily="34" charset="0"/>
              </a:rPr>
              <a:t>Dispone de tres interfaces personalizables,  las que se  adaptan  a diferentes requerimientos institucionales.</a:t>
            </a:r>
          </a:p>
          <a:p>
            <a:pPr algn="just">
              <a:buFont typeface="Arial" pitchFamily="34" charset="0"/>
              <a:buChar char="•"/>
            </a:pPr>
            <a:endParaRPr lang="es-AR" sz="1600" dirty="0" smtClean="0">
              <a:latin typeface="Arial" pitchFamily="34" charset="0"/>
              <a:cs typeface="Arial" pitchFamily="34" charset="0"/>
            </a:endParaRPr>
          </a:p>
          <a:p>
            <a:pPr lvl="0" algn="just">
              <a:buFont typeface="Arial" pitchFamily="34" charset="0"/>
              <a:buChar char="•"/>
            </a:pPr>
            <a:r>
              <a:rPr lang="es-AR" sz="1600" dirty="0" err="1" smtClean="0">
                <a:latin typeface="Arial" pitchFamily="34" charset="0"/>
                <a:cs typeface="Arial" pitchFamily="34" charset="0"/>
              </a:rPr>
              <a:t>DSpace</a:t>
            </a:r>
            <a:r>
              <a:rPr lang="es-AR" sz="1600" dirty="0" smtClean="0">
                <a:latin typeface="Arial" pitchFamily="34" charset="0"/>
                <a:cs typeface="Arial" pitchFamily="34" charset="0"/>
              </a:rPr>
              <a:t> permite personalizar completamente la apariencia del sitio Web y ajustarlo a las políticas institucionales de imagen corporativa (definición del nombre, diseño del logo, los colores, tipos de letra y los recursos relacionados).</a:t>
            </a:r>
          </a:p>
          <a:p>
            <a:pPr algn="just">
              <a:buFont typeface="Arial" pitchFamily="34" charset="0"/>
              <a:buChar char="•"/>
            </a:pPr>
            <a:endParaRPr lang="es-AR" sz="1600" dirty="0" smtClean="0">
              <a:latin typeface="Arial" pitchFamily="34" charset="0"/>
              <a:cs typeface="Arial" pitchFamily="34" charset="0"/>
            </a:endParaRPr>
          </a:p>
          <a:p>
            <a:pPr algn="just">
              <a:buFont typeface="Arial" pitchFamily="34" charset="0"/>
              <a:buChar char="•"/>
            </a:pPr>
            <a:r>
              <a:rPr lang="es-AR" sz="1600" dirty="0" smtClean="0">
                <a:latin typeface="Arial" pitchFamily="34" charset="0"/>
                <a:cs typeface="Arial" pitchFamily="34" charset="0"/>
              </a:rPr>
              <a:t> Existe excelente documentación técnica y de gestión, así como diferentes opciones para obtener soporte.</a:t>
            </a:r>
          </a:p>
          <a:p>
            <a:pPr algn="just">
              <a:buFont typeface="Arial" pitchFamily="34" charset="0"/>
              <a:buChar char="•"/>
            </a:pPr>
            <a:endParaRPr lang="es-AR" sz="1600" dirty="0" smtClean="0">
              <a:latin typeface="Arial" pitchFamily="34" charset="0"/>
              <a:cs typeface="Arial" pitchFamily="34" charset="0"/>
            </a:endParaRPr>
          </a:p>
          <a:p>
            <a:pPr algn="just">
              <a:buFont typeface="Arial" pitchFamily="34" charset="0"/>
              <a:buChar char="•"/>
            </a:pPr>
            <a:r>
              <a:rPr lang="es-AR" sz="1600" dirty="0" smtClean="0">
                <a:latin typeface="Arial" pitchFamily="34" charset="0"/>
                <a:cs typeface="Arial" pitchFamily="34" charset="0"/>
              </a:rPr>
              <a:t>Cuenta con una comunidad activa de usuarios y desarrolladores denominada </a:t>
            </a:r>
            <a:r>
              <a:rPr lang="es-AR" sz="1600" dirty="0" err="1" smtClean="0">
                <a:latin typeface="Arial" pitchFamily="34" charset="0"/>
                <a:cs typeface="Arial" pitchFamily="34" charset="0"/>
              </a:rPr>
              <a:t>Duraspace</a:t>
            </a:r>
            <a:r>
              <a:rPr lang="es-AR" sz="1600" dirty="0" smtClean="0">
                <a:latin typeface="Arial" pitchFamily="34" charset="0"/>
                <a:cs typeface="Arial" pitchFamily="34" charset="0"/>
              </a:rPr>
              <a:t>, que desarrollan nuevas  características y funcionalidades.</a:t>
            </a:r>
          </a:p>
          <a:p>
            <a:pPr algn="just">
              <a:buFont typeface="Arial" pitchFamily="34" charset="0"/>
              <a:buChar char="•"/>
            </a:pPr>
            <a:endParaRPr lang="es-AR" sz="1600" dirty="0" smtClean="0">
              <a:latin typeface="Arial" pitchFamily="34" charset="0"/>
              <a:cs typeface="Arial" pitchFamily="34" charset="0"/>
            </a:endParaRPr>
          </a:p>
          <a:p>
            <a:pPr algn="just">
              <a:buFont typeface="Arial" pitchFamily="34" charset="0"/>
              <a:buChar char="•"/>
            </a:pPr>
            <a:r>
              <a:rPr lang="es-AR" sz="1600" dirty="0" smtClean="0">
                <a:latin typeface="Arial" pitchFamily="34" charset="0"/>
                <a:cs typeface="Arial" pitchFamily="34" charset="0"/>
              </a:rPr>
              <a:t>Se encuentra en fase de desarrollo la versión 5.0 </a:t>
            </a:r>
            <a:r>
              <a:rPr lang="es-AR" sz="1600" dirty="0" err="1" smtClean="0">
                <a:latin typeface="Arial" pitchFamily="34" charset="0"/>
                <a:cs typeface="Arial" pitchFamily="34" charset="0"/>
              </a:rPr>
              <a:t>Dspace</a:t>
            </a:r>
            <a:r>
              <a:rPr lang="es-AR" sz="1600" dirty="0" smtClean="0">
                <a:latin typeface="Arial" pitchFamily="34" charset="0"/>
                <a:cs typeface="Arial" pitchFamily="34" charset="0"/>
              </a:rPr>
              <a:t>, que incorpora la unificación de la interfaz </a:t>
            </a:r>
            <a:r>
              <a:rPr lang="es-AR" sz="1600" dirty="0" err="1" smtClean="0">
                <a:latin typeface="Arial" pitchFamily="34" charset="0"/>
                <a:cs typeface="Arial" pitchFamily="34" charset="0"/>
              </a:rPr>
              <a:t>Mirage</a:t>
            </a:r>
            <a:r>
              <a:rPr lang="es-AR" sz="1600" dirty="0" smtClean="0">
                <a:latin typeface="Arial" pitchFamily="34" charset="0"/>
                <a:cs typeface="Arial" pitchFamily="34" charset="0"/>
              </a:rPr>
              <a:t> y Móvil.</a:t>
            </a:r>
          </a:p>
          <a:p>
            <a:endParaRPr lang="es-AR" dirty="0" smtClean="0"/>
          </a:p>
          <a:p>
            <a:endParaRPr lang="es-A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bibliografía</a:t>
            </a:r>
            <a:endParaRPr lang="es-AR" dirty="0"/>
          </a:p>
        </p:txBody>
      </p:sp>
      <p:sp>
        <p:nvSpPr>
          <p:cNvPr id="3" name="2 Marcador de contenido"/>
          <p:cNvSpPr>
            <a:spLocks noGrp="1"/>
          </p:cNvSpPr>
          <p:nvPr>
            <p:ph sz="half" idx="1"/>
          </p:nvPr>
        </p:nvSpPr>
        <p:spPr>
          <a:xfrm>
            <a:off x="457200" y="1214422"/>
            <a:ext cx="8186766" cy="5143536"/>
          </a:xfrm>
        </p:spPr>
        <p:txBody>
          <a:bodyPr>
            <a:noAutofit/>
          </a:bodyPr>
          <a:lstStyle/>
          <a:p>
            <a:r>
              <a:rPr lang="es-ES_tradnl" sz="1100" b="1" dirty="0" smtClean="0"/>
              <a:t> </a:t>
            </a:r>
            <a:r>
              <a:rPr lang="en-US" sz="1100" dirty="0" smtClean="0"/>
              <a:t>Bram </a:t>
            </a:r>
            <a:r>
              <a:rPr lang="en-US" sz="1100" dirty="0" err="1" smtClean="0"/>
              <a:t>Luyten</a:t>
            </a:r>
            <a:r>
              <a:rPr lang="en-US" sz="1100" dirty="0" smtClean="0"/>
              <a:t>. </a:t>
            </a:r>
            <a:r>
              <a:rPr lang="en-US" sz="1100" b="1" dirty="0" smtClean="0"/>
              <a:t>JSP and XML User Interface uptake revisited .</a:t>
            </a:r>
            <a:r>
              <a:rPr lang="en-US" sz="1100" dirty="0" smtClean="0"/>
              <a:t> </a:t>
            </a:r>
            <a:r>
              <a:rPr lang="es-AR" sz="1100" dirty="0" smtClean="0"/>
              <a:t>[en línea] 2014-04-25&lt; </a:t>
            </a:r>
            <a:r>
              <a:rPr lang="es-AR" sz="1100" u="sng" dirty="0" smtClean="0">
                <a:hlinkClick r:id="rId2"/>
              </a:rPr>
              <a:t>http://atmire.com/website/?q=content/jsp-and-xml-user-interface-uptake-revisited  </a:t>
            </a:r>
            <a:r>
              <a:rPr lang="es-AR" sz="1100" u="sng" dirty="0" smtClean="0"/>
              <a:t>&gt;</a:t>
            </a:r>
            <a:r>
              <a:rPr lang="es-AR" sz="1100" dirty="0" smtClean="0"/>
              <a:t> [Consultado: 17-07-2014 ] </a:t>
            </a:r>
          </a:p>
          <a:p>
            <a:r>
              <a:rPr lang="es-AR" sz="1100" dirty="0" smtClean="0"/>
              <a:t> </a:t>
            </a:r>
          </a:p>
          <a:p>
            <a:r>
              <a:rPr lang="es-AR" sz="1100" dirty="0" smtClean="0"/>
              <a:t>Gómez Castaño, Javier. </a:t>
            </a:r>
            <a:r>
              <a:rPr lang="es-AR" sz="1100" b="1" dirty="0" smtClean="0"/>
              <a:t>Ecología de los repositorios institucionales.</a:t>
            </a:r>
            <a:r>
              <a:rPr lang="es-AR" sz="1100" dirty="0" smtClean="0"/>
              <a:t> En: II Jornadas organizadas por el Grupo OS-Repositorios "La ecología de los repositorios institucionales", Gijón, 12-14 diciembre 2007. [en línea]. Universidad de Alicante. &lt;</a:t>
            </a:r>
            <a:r>
              <a:rPr lang="es-AR" sz="1100" b="1" dirty="0" smtClean="0"/>
              <a:t> </a:t>
            </a:r>
            <a:r>
              <a:rPr lang="es-AR" sz="1100" b="1" u="sng" dirty="0" smtClean="0">
                <a:hlinkClick r:id="rId3"/>
              </a:rPr>
              <a:t>http://hdl.handle.net/10045/12841</a:t>
            </a:r>
            <a:r>
              <a:rPr lang="es-AR" sz="1100" dirty="0" smtClean="0"/>
              <a:t>[Consultado: 20-07-2014 ] </a:t>
            </a:r>
          </a:p>
          <a:p>
            <a:r>
              <a:rPr lang="es-AR" sz="1100" dirty="0" smtClean="0"/>
              <a:t> </a:t>
            </a:r>
          </a:p>
          <a:p>
            <a:r>
              <a:rPr lang="es-AR" sz="1100" dirty="0" smtClean="0"/>
              <a:t>La Referencia</a:t>
            </a:r>
            <a:r>
              <a:rPr lang="es-AR" sz="1100" i="1" dirty="0" smtClean="0"/>
              <a:t> . </a:t>
            </a:r>
            <a:r>
              <a:rPr lang="es-AR" sz="1100" b="1" i="1" dirty="0" smtClean="0"/>
              <a:t>Diseño e Implementación de Repositorios Institucionales de Acceso Abierto en DSPACE. </a:t>
            </a:r>
            <a:r>
              <a:rPr lang="en-US" sz="1100" b="1" dirty="0" err="1" smtClean="0"/>
              <a:t>Instalación</a:t>
            </a:r>
            <a:r>
              <a:rPr lang="en-US" sz="1100" b="1" dirty="0" smtClean="0"/>
              <a:t> y  </a:t>
            </a:r>
            <a:r>
              <a:rPr lang="en-US" sz="1100" b="1" dirty="0" err="1" smtClean="0"/>
              <a:t>Parametrización</a:t>
            </a:r>
            <a:r>
              <a:rPr lang="en-US" sz="1100" dirty="0" smtClean="0"/>
              <a:t>. 2013.  [</a:t>
            </a:r>
            <a:r>
              <a:rPr lang="en-US" sz="1100" dirty="0" err="1" smtClean="0"/>
              <a:t>Curso</a:t>
            </a:r>
            <a:r>
              <a:rPr lang="en-US" sz="1100" dirty="0" smtClean="0"/>
              <a:t> ]</a:t>
            </a:r>
            <a:endParaRPr lang="es-AR" sz="1100" dirty="0" smtClean="0"/>
          </a:p>
          <a:p>
            <a:endParaRPr lang="es-AR" sz="1100" dirty="0" smtClean="0"/>
          </a:p>
          <a:p>
            <a:r>
              <a:rPr lang="es-AR" sz="1100" dirty="0" smtClean="0"/>
              <a:t>Romero González. </a:t>
            </a:r>
            <a:r>
              <a:rPr lang="es-AR" sz="1100" b="1" dirty="0" smtClean="0"/>
              <a:t>Personalización de la interfaz JSPUI en </a:t>
            </a:r>
            <a:r>
              <a:rPr lang="es-AR" sz="1100" b="1" dirty="0" err="1" smtClean="0"/>
              <a:t>Dsapce</a:t>
            </a:r>
            <a:r>
              <a:rPr lang="es-AR" sz="1100" dirty="0" smtClean="0"/>
              <a:t>. [en línea]  2010? &lt;</a:t>
            </a:r>
            <a:r>
              <a:rPr lang="es-AR" sz="1100" u="sng" dirty="0" smtClean="0"/>
              <a:t>http://www.paginaspersonales.unam.mx/files/270/I-grafica.pdf</a:t>
            </a:r>
            <a:r>
              <a:rPr lang="es-AR" sz="1100" dirty="0" smtClean="0"/>
              <a:t> &gt;[Consultado: 17-07-2014 ]</a:t>
            </a:r>
          </a:p>
          <a:p>
            <a:endParaRPr lang="es-AR" sz="1100" dirty="0" smtClean="0"/>
          </a:p>
          <a:p>
            <a:r>
              <a:rPr lang="en-US" sz="1100" dirty="0" smtClean="0"/>
              <a:t>Scott Phillips, Cody Green, </a:t>
            </a:r>
            <a:r>
              <a:rPr lang="en-US" sz="1100" dirty="0" err="1" smtClean="0"/>
              <a:t>Alexey</a:t>
            </a:r>
            <a:r>
              <a:rPr lang="en-US" sz="1100" dirty="0" smtClean="0"/>
              <a:t> </a:t>
            </a:r>
            <a:r>
              <a:rPr lang="en-US" sz="1100" dirty="0" err="1" smtClean="0"/>
              <a:t>Maslov</a:t>
            </a:r>
            <a:r>
              <a:rPr lang="en-US" sz="1100" dirty="0" smtClean="0"/>
              <a:t>, Adam </a:t>
            </a:r>
            <a:r>
              <a:rPr lang="en-US" sz="1100" dirty="0" err="1" smtClean="0"/>
              <a:t>Mikeal</a:t>
            </a:r>
            <a:r>
              <a:rPr lang="en-US" sz="1100" dirty="0" smtClean="0"/>
              <a:t>, and John Leggett. </a:t>
            </a:r>
            <a:r>
              <a:rPr lang="en-US" sz="1100" b="1" dirty="0" err="1" smtClean="0"/>
              <a:t>Manakin</a:t>
            </a:r>
            <a:r>
              <a:rPr lang="en-US" sz="1100" b="1" dirty="0" smtClean="0"/>
              <a:t> : A New Face for </a:t>
            </a:r>
            <a:r>
              <a:rPr lang="en-US" sz="1100" b="1" dirty="0" err="1" smtClean="0"/>
              <a:t>DSpace</a:t>
            </a:r>
            <a:r>
              <a:rPr lang="en-US" sz="1100" b="1" dirty="0" smtClean="0"/>
              <a:t> . </a:t>
            </a:r>
            <a:r>
              <a:rPr lang="en-US" sz="1100" dirty="0" smtClean="0"/>
              <a:t>[en </a:t>
            </a:r>
            <a:r>
              <a:rPr lang="en-US" sz="1100" dirty="0" err="1" smtClean="0"/>
              <a:t>línea</a:t>
            </a:r>
            <a:r>
              <a:rPr lang="en-US" sz="1100" dirty="0" smtClean="0"/>
              <a:t>] D-Lib Magazine. </a:t>
            </a:r>
            <a:r>
              <a:rPr lang="es-AR" sz="1100" dirty="0" smtClean="0"/>
              <a:t>2007: 13(11/12).&lt;</a:t>
            </a:r>
            <a:r>
              <a:rPr lang="es-AR" sz="1100" u="sng" dirty="0" smtClean="0"/>
              <a:t> </a:t>
            </a:r>
            <a:r>
              <a:rPr lang="es-AR" sz="1100" u="sng" dirty="0" smtClean="0">
                <a:hlinkClick r:id="rId4"/>
              </a:rPr>
              <a:t>http://www.dlib.org/dlib/november07/phillips/11phillips.html </a:t>
            </a:r>
            <a:r>
              <a:rPr lang="es-AR" sz="1100" u="sng" dirty="0" smtClean="0"/>
              <a:t>&gt;</a:t>
            </a:r>
            <a:r>
              <a:rPr lang="es-AR" sz="1100" dirty="0" smtClean="0"/>
              <a:t>[Consultado: 17-07-2014 ]</a:t>
            </a:r>
          </a:p>
          <a:p>
            <a:endParaRPr lang="es-AR" sz="1100" dirty="0" smtClean="0"/>
          </a:p>
          <a:p>
            <a:r>
              <a:rPr lang="es-AR" sz="1100" b="1" dirty="0" smtClean="0"/>
              <a:t> </a:t>
            </a:r>
            <a:r>
              <a:rPr lang="es-AR" sz="1100" dirty="0" err="1" smtClean="0"/>
              <a:t>Sulé-Duesa</a:t>
            </a:r>
            <a:r>
              <a:rPr lang="es-AR" sz="1100" dirty="0" smtClean="0"/>
              <a:t>, Andreu and </a:t>
            </a:r>
            <a:r>
              <a:rPr lang="es-AR" sz="1100" dirty="0" err="1" smtClean="0"/>
              <a:t>Estivill</a:t>
            </a:r>
            <a:r>
              <a:rPr lang="es-AR" sz="1100" dirty="0" smtClean="0"/>
              <a:t>, </a:t>
            </a:r>
            <a:r>
              <a:rPr lang="es-AR" sz="1100" dirty="0" err="1" smtClean="0"/>
              <a:t>Assumpció</a:t>
            </a:r>
            <a:r>
              <a:rPr lang="es-AR" sz="1100" dirty="0" smtClean="0"/>
              <a:t> and Gascón, Jesús Evaluación de las interfaces de consulta de las colecciones digitales patrimoniales españolas. [en línea] </a:t>
            </a:r>
            <a:r>
              <a:rPr lang="es-AR" sz="1100" i="1" dirty="0" smtClean="0"/>
              <a:t>Anales de Documentación</a:t>
            </a:r>
            <a:r>
              <a:rPr lang="es-AR" sz="1100" dirty="0" smtClean="0"/>
              <a:t>, 2011, vol. 14, n. 2. </a:t>
            </a:r>
            <a:r>
              <a:rPr lang="es-AR" sz="1100" u="sng" dirty="0" smtClean="0">
                <a:hlinkClick r:id="rId5"/>
              </a:rPr>
              <a:t>http://hdl.handle.net/10760/16209</a:t>
            </a:r>
            <a:r>
              <a:rPr lang="es-AR" sz="1100" dirty="0" smtClean="0"/>
              <a:t> [Consultado: 08-08-2014 ]</a:t>
            </a:r>
            <a:endParaRPr lang="en-US" sz="1100" b="1" dirty="0" smtClean="0"/>
          </a:p>
          <a:p>
            <a:pPr>
              <a:lnSpc>
                <a:spcPct val="124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err="1" smtClean="0">
                <a:solidFill>
                  <a:schemeClr val="tx1"/>
                </a:solidFill>
                <a:cs typeface="Arial" pitchFamily="34" charset="0"/>
              </a:rPr>
              <a:t>Rec</a:t>
            </a:r>
            <a:r>
              <a:rPr lang="en-GB" sz="1600" b="1" dirty="0" err="1" smtClean="0">
                <a:solidFill>
                  <a:srgbClr val="000000"/>
                </a:solidFill>
                <a:cs typeface="Arial" pitchFamily="34" charset="0"/>
              </a:rPr>
              <a:t>ursos</a:t>
            </a:r>
            <a:r>
              <a:rPr lang="en-GB" sz="1600" b="1" dirty="0" smtClean="0">
                <a:solidFill>
                  <a:srgbClr val="000000"/>
                </a:solidFill>
                <a:cs typeface="Arial" pitchFamily="34" charset="0"/>
              </a:rPr>
              <a:t> </a:t>
            </a:r>
            <a:r>
              <a:rPr lang="en-GB" sz="1600" b="1" dirty="0" err="1" smtClean="0">
                <a:solidFill>
                  <a:srgbClr val="000000"/>
                </a:solidFill>
                <a:cs typeface="Arial" pitchFamily="34" charset="0"/>
              </a:rPr>
              <a:t>Generales</a:t>
            </a:r>
            <a:endParaRPr lang="en-GB" sz="1600" b="1" dirty="0" smtClean="0">
              <a:solidFill>
                <a:srgbClr val="000000"/>
              </a:solidFill>
              <a:cs typeface="Arial" pitchFamily="34" charset="0"/>
            </a:endParaRPr>
          </a:p>
          <a:p>
            <a:pPr marL="319088" indent="-319088">
              <a:spcBef>
                <a:spcPts val="0"/>
              </a:spcBef>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pPr>
            <a:r>
              <a:rPr lang="en-GB" sz="1100" b="1" kern="0" dirty="0" smtClean="0">
                <a:solidFill>
                  <a:srgbClr val="000000"/>
                </a:solidFill>
                <a:cs typeface="Arial" pitchFamily="34" charset="0"/>
              </a:rPr>
              <a:t>DSpace.org  </a:t>
            </a:r>
            <a:r>
              <a:rPr lang="en-GB" sz="1100" kern="0" dirty="0" smtClean="0">
                <a:solidFill>
                  <a:srgbClr val="280099"/>
                </a:solidFill>
                <a:cs typeface="Arial" pitchFamily="34" charset="0"/>
                <a:hlinkClick r:id="rId6"/>
              </a:rPr>
              <a:t>http://www.dspace.org</a:t>
            </a:r>
            <a:endParaRPr lang="en-GB" sz="1100" kern="0" dirty="0" smtClean="0">
              <a:solidFill>
                <a:srgbClr val="280099"/>
              </a:solidFill>
              <a:cs typeface="Arial" pitchFamily="34" charset="0"/>
            </a:endParaRPr>
          </a:p>
          <a:p>
            <a:pPr marL="319088" indent="-319088">
              <a:spcBef>
                <a:spcPts val="0"/>
              </a:spcBef>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pPr>
            <a:r>
              <a:rPr lang="en-GB" sz="1100" b="1" kern="0" dirty="0" err="1" smtClean="0">
                <a:solidFill>
                  <a:srgbClr val="000000"/>
                </a:solidFill>
                <a:cs typeface="Arial" pitchFamily="34" charset="0"/>
              </a:rPr>
              <a:t>DSpace</a:t>
            </a:r>
            <a:r>
              <a:rPr lang="en-GB" sz="1100" b="1" kern="0" dirty="0" smtClean="0">
                <a:solidFill>
                  <a:srgbClr val="000000"/>
                </a:solidFill>
                <a:cs typeface="Arial" pitchFamily="34" charset="0"/>
              </a:rPr>
              <a:t> wiki </a:t>
            </a:r>
            <a:r>
              <a:rPr lang="en-GB" sz="1100" kern="0" dirty="0" smtClean="0">
                <a:solidFill>
                  <a:srgbClr val="280099"/>
                </a:solidFill>
                <a:cs typeface="Arial" pitchFamily="34" charset="0"/>
                <a:hlinkClick r:id="rId7"/>
              </a:rPr>
              <a:t>http://wiki.dspace.org</a:t>
            </a:r>
            <a:endParaRPr lang="en-GB" sz="1100" kern="0" dirty="0" smtClean="0">
              <a:solidFill>
                <a:srgbClr val="280099"/>
              </a:solidFill>
              <a:cs typeface="Arial" pitchFamily="34" charset="0"/>
            </a:endParaRPr>
          </a:p>
          <a:p>
            <a:pPr marL="319088" indent="-319088">
              <a:spcBef>
                <a:spcPts val="0"/>
              </a:spcBef>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pPr>
            <a:r>
              <a:rPr lang="en-GB" sz="1100" b="1" kern="0" dirty="0" smtClean="0">
                <a:solidFill>
                  <a:schemeClr val="tx1"/>
                </a:solidFill>
                <a:cs typeface="Arial" pitchFamily="34" charset="0"/>
              </a:rPr>
              <a:t>Sourceforge.net </a:t>
            </a:r>
            <a:r>
              <a:rPr lang="en-GB" sz="1100" kern="0" dirty="0" smtClean="0">
                <a:solidFill>
                  <a:srgbClr val="280099"/>
                </a:solidFill>
                <a:cs typeface="Arial" pitchFamily="34" charset="0"/>
                <a:hlinkClick r:id="rId8"/>
              </a:rPr>
              <a:t>http://sourceforge.net/projects/dspace</a:t>
            </a:r>
            <a:endParaRPr lang="en-GB" sz="1100" kern="0" dirty="0" smtClean="0">
              <a:solidFill>
                <a:srgbClr val="280099"/>
              </a:solidFill>
              <a:cs typeface="Arial" pitchFamily="34" charset="0"/>
            </a:endParaRPr>
          </a:p>
          <a:p>
            <a:pPr marL="319088" indent="-319088">
              <a:spcBef>
                <a:spcPts val="0"/>
              </a:spcBef>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pPr>
            <a:r>
              <a:rPr lang="en-GB" sz="1100" b="1" kern="0" dirty="0" err="1" smtClean="0">
                <a:solidFill>
                  <a:schemeClr val="tx1"/>
                </a:solidFill>
                <a:cs typeface="Arial" pitchFamily="34" charset="0"/>
              </a:rPr>
              <a:t>Lista</a:t>
            </a:r>
            <a:r>
              <a:rPr lang="en-GB" sz="1100" b="1" kern="0" dirty="0" smtClean="0">
                <a:solidFill>
                  <a:schemeClr val="tx1"/>
                </a:solidFill>
                <a:cs typeface="Arial" pitchFamily="34" charset="0"/>
              </a:rPr>
              <a:t> de </a:t>
            </a:r>
            <a:r>
              <a:rPr lang="en-GB" sz="1100" b="1" kern="0" dirty="0" err="1" smtClean="0">
                <a:solidFill>
                  <a:schemeClr val="tx1"/>
                </a:solidFill>
                <a:cs typeface="Arial" pitchFamily="34" charset="0"/>
              </a:rPr>
              <a:t>distribución</a:t>
            </a:r>
            <a:r>
              <a:rPr lang="en-GB" sz="1100" b="1" kern="0" dirty="0" smtClean="0">
                <a:solidFill>
                  <a:schemeClr val="tx1"/>
                </a:solidFill>
                <a:cs typeface="Arial" pitchFamily="34" charset="0"/>
              </a:rPr>
              <a:t>: </a:t>
            </a:r>
            <a:r>
              <a:rPr lang="en-GB" sz="1100" u="sng" kern="0" dirty="0" smtClean="0">
                <a:solidFill>
                  <a:srgbClr val="280099"/>
                </a:solidFill>
                <a:cs typeface="Arial" pitchFamily="34" charset="0"/>
                <a:hlinkClick r:id="rId9"/>
              </a:rPr>
              <a:t>http://www.dspace.org/latest-release</a:t>
            </a:r>
            <a:endParaRPr lang="en-GB" sz="1100" u="sng" kern="0" dirty="0" smtClean="0">
              <a:solidFill>
                <a:srgbClr val="280099"/>
              </a:solidFill>
              <a:cs typeface="Arial" pitchFamily="34" charset="0"/>
            </a:endParaRPr>
          </a:p>
          <a:p>
            <a:pPr marL="319088" indent="-319088">
              <a:spcBef>
                <a:spcPts val="0"/>
              </a:spcBef>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pPr>
            <a:r>
              <a:rPr lang="en-GB" sz="1100" b="1" kern="0" dirty="0" err="1" smtClean="0">
                <a:solidFill>
                  <a:schemeClr val="tx1"/>
                </a:solidFill>
                <a:cs typeface="Arial" pitchFamily="34" charset="0"/>
              </a:rPr>
              <a:t>DuraDspace</a:t>
            </a:r>
            <a:r>
              <a:rPr lang="en-GB" sz="1100" b="1" u="sng" kern="0" dirty="0" smtClean="0">
                <a:solidFill>
                  <a:schemeClr val="tx1"/>
                </a:solidFill>
                <a:cs typeface="Arial" pitchFamily="34" charset="0"/>
              </a:rPr>
              <a:t>: </a:t>
            </a:r>
            <a:r>
              <a:rPr lang="es-AR" sz="1100" b="1" dirty="0" smtClean="0">
                <a:hlinkClick r:id="rId10"/>
              </a:rPr>
              <a:t>www.duraspace.org</a:t>
            </a:r>
            <a:endParaRPr lang="es-AR" sz="1100" b="1" dirty="0" smtClean="0"/>
          </a:p>
          <a:p>
            <a:pPr marL="319088" indent="-319088">
              <a:lnSpc>
                <a:spcPct val="116000"/>
              </a:lnSpc>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pPr>
            <a:r>
              <a:rPr lang="en-GB" sz="1100" kern="0" dirty="0" smtClean="0">
                <a:solidFill>
                  <a:srgbClr val="000000"/>
                </a:solidFill>
                <a:cs typeface="Arial" pitchFamily="34" charset="0"/>
              </a:rPr>
              <a:t>En </a:t>
            </a:r>
            <a:r>
              <a:rPr lang="en-GB" sz="1100" kern="0" dirty="0" err="1" smtClean="0">
                <a:solidFill>
                  <a:srgbClr val="000000"/>
                </a:solidFill>
                <a:cs typeface="Arial" pitchFamily="34" charset="0"/>
              </a:rPr>
              <a:t>castellano</a:t>
            </a:r>
            <a:endParaRPr lang="en-GB" sz="1100" kern="0" dirty="0" smtClean="0">
              <a:solidFill>
                <a:srgbClr val="000000"/>
              </a:solidFill>
              <a:cs typeface="Arial" pitchFamily="34" charset="0"/>
            </a:endParaRPr>
          </a:p>
          <a:p>
            <a:pPr lvl="1">
              <a:tabLst>
                <a:tab pos="338138"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Lst>
            </a:pPr>
            <a:r>
              <a:rPr lang="en-GB" sz="1100" b="1" kern="0" dirty="0" smtClean="0">
                <a:solidFill>
                  <a:schemeClr val="tx1"/>
                </a:solidFill>
                <a:cs typeface="Arial" pitchFamily="34" charset="0"/>
              </a:rPr>
              <a:t>Wiki </a:t>
            </a:r>
            <a:r>
              <a:rPr lang="en-GB" sz="1100" b="1" kern="0" dirty="0" err="1" smtClean="0">
                <a:solidFill>
                  <a:schemeClr val="tx1"/>
                </a:solidFill>
                <a:cs typeface="Arial" pitchFamily="34" charset="0"/>
              </a:rPr>
              <a:t>Gude</a:t>
            </a:r>
            <a:r>
              <a:rPr lang="en-GB" sz="1100" b="1" kern="0" dirty="0" smtClean="0">
                <a:solidFill>
                  <a:schemeClr val="tx1"/>
                </a:solidFill>
                <a:cs typeface="Arial" pitchFamily="34" charset="0"/>
              </a:rPr>
              <a:t> </a:t>
            </a:r>
            <a:r>
              <a:rPr lang="en-GB" sz="1100" kern="0" dirty="0" smtClean="0">
                <a:solidFill>
                  <a:srgbClr val="280099"/>
                </a:solidFill>
                <a:cs typeface="Arial" pitchFamily="34" charset="0"/>
                <a:hlinkClick r:id="rId11"/>
              </a:rPr>
              <a:t>http://sod.upc.es/gude/index.php/Portada</a:t>
            </a:r>
            <a:endParaRPr lang="en-GB" sz="1100" kern="0" dirty="0" smtClean="0">
              <a:solidFill>
                <a:srgbClr val="280099"/>
              </a:solidFill>
              <a:cs typeface="Arial" pitchFamily="34" charset="0"/>
            </a:endParaRPr>
          </a:p>
          <a:p>
            <a:pPr algn="ctr">
              <a:lnSpc>
                <a:spcPct val="12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100" dirty="0" smtClean="0">
              <a:solidFill>
                <a:srgbClr val="000000"/>
              </a:solidFill>
            </a:endParaRPr>
          </a:p>
          <a:p>
            <a:pPr>
              <a:buNone/>
            </a:pPr>
            <a:endParaRPr lang="en-GB" sz="1100" b="1" dirty="0" smtClean="0">
              <a:solidFill>
                <a:srgbClr val="669ACC"/>
              </a:solidFill>
            </a:endParaRPr>
          </a:p>
          <a:p>
            <a:pPr>
              <a:buNone/>
            </a:pPr>
            <a:endParaRPr lang="es-AR"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idx="4294967295"/>
          </p:nvPr>
        </p:nvSpPr>
        <p:spPr>
          <a:xfrm>
            <a:off x="285720" y="1714488"/>
            <a:ext cx="8458200" cy="3071834"/>
          </a:xfrm>
        </p:spPr>
        <p:txBody>
          <a:bodyPr>
            <a:normAutofit fontScale="92500" lnSpcReduction="10000"/>
          </a:bodyPr>
          <a:lstStyle/>
          <a:p>
            <a:pPr algn="ctr">
              <a:buNone/>
            </a:pPr>
            <a:r>
              <a:rPr lang="es-AR" b="1" dirty="0" smtClean="0">
                <a:effectLst>
                  <a:outerShdw blurRad="38100" dist="38100" dir="2700000" algn="tl">
                    <a:srgbClr val="000000">
                      <a:alpha val="43137"/>
                    </a:srgbClr>
                  </a:outerShdw>
                </a:effectLst>
              </a:rPr>
              <a:t>MUCHAS GRACIAS!!!</a:t>
            </a:r>
          </a:p>
          <a:p>
            <a:pPr algn="ctr">
              <a:buNone/>
            </a:pPr>
            <a:endParaRPr lang="es-AR" dirty="0" smtClean="0">
              <a:hlinkClick r:id="rId2"/>
            </a:endParaRPr>
          </a:p>
          <a:p>
            <a:pPr algn="ctr">
              <a:buNone/>
            </a:pPr>
            <a:r>
              <a:rPr lang="es-AR" sz="2100" b="1" dirty="0" smtClean="0"/>
              <a:t>Juan Pablo </a:t>
            </a:r>
            <a:r>
              <a:rPr lang="es-AR" sz="2100" b="1" dirty="0" err="1" smtClean="0"/>
              <a:t>Alvarez</a:t>
            </a:r>
            <a:endParaRPr lang="es-AR" sz="2100" dirty="0" smtClean="0">
              <a:hlinkClick r:id="rId2"/>
            </a:endParaRPr>
          </a:p>
          <a:p>
            <a:pPr algn="ctr">
              <a:buNone/>
            </a:pPr>
            <a:r>
              <a:rPr lang="es-AR" sz="2000" dirty="0" smtClean="0">
                <a:hlinkClick r:id="rId2"/>
              </a:rPr>
              <a:t>ajuampia@gmail.com</a:t>
            </a:r>
            <a:endParaRPr lang="es-AR" sz="2000" dirty="0" smtClean="0"/>
          </a:p>
          <a:p>
            <a:pPr algn="ctr">
              <a:buNone/>
            </a:pPr>
            <a:r>
              <a:rPr lang="es-AR" sz="2000" b="1" dirty="0" smtClean="0"/>
              <a:t>Andrea </a:t>
            </a:r>
            <a:r>
              <a:rPr lang="es-AR" sz="2000" b="1" dirty="0" err="1" smtClean="0"/>
              <a:t>Maglione</a:t>
            </a:r>
            <a:endParaRPr lang="es-AR" sz="2000" dirty="0" smtClean="0"/>
          </a:p>
          <a:p>
            <a:pPr algn="ctr">
              <a:buNone/>
            </a:pPr>
            <a:r>
              <a:rPr lang="es-AR" sz="2000" dirty="0" smtClean="0">
                <a:hlinkClick r:id="rId3"/>
              </a:rPr>
              <a:t>andrea.e.maglione@gmail.com</a:t>
            </a:r>
            <a:endParaRPr lang="es-AR" sz="2000" dirty="0" smtClean="0"/>
          </a:p>
          <a:p>
            <a:pPr algn="ctr">
              <a:buNone/>
            </a:pPr>
            <a:r>
              <a:rPr lang="en-US" sz="2000" b="1" dirty="0" smtClean="0"/>
              <a:t>Nancy </a:t>
            </a:r>
            <a:r>
              <a:rPr lang="en-US" sz="2000" b="1" dirty="0" err="1" smtClean="0"/>
              <a:t>Lenzo</a:t>
            </a:r>
            <a:endParaRPr lang="es-AR" sz="2000" dirty="0" smtClean="0"/>
          </a:p>
          <a:p>
            <a:pPr algn="ctr">
              <a:buNone/>
            </a:pPr>
            <a:r>
              <a:rPr lang="es-ES_tradnl" sz="2000" dirty="0" smtClean="0">
                <a:hlinkClick r:id="rId4"/>
              </a:rPr>
              <a:t>nnlenzo@gmail.com</a:t>
            </a:r>
            <a:endParaRPr lang="es-ES_tradnl" sz="2000" dirty="0" smtClean="0"/>
          </a:p>
          <a:p>
            <a:pPr algn="ctr">
              <a:buNone/>
            </a:pPr>
            <a:endParaRPr lang="es-AR" dirty="0" smtClean="0"/>
          </a:p>
          <a:p>
            <a:pPr>
              <a:buNone/>
            </a:pPr>
            <a:endParaRPr lang="es-AR" dirty="0"/>
          </a:p>
        </p:txBody>
      </p:sp>
      <p:sp>
        <p:nvSpPr>
          <p:cNvPr id="9" name="8 Rectángulo"/>
          <p:cNvSpPr/>
          <p:nvPr/>
        </p:nvSpPr>
        <p:spPr>
          <a:xfrm>
            <a:off x="2000232" y="6143644"/>
            <a:ext cx="5072098" cy="369332"/>
          </a:xfrm>
          <a:prstGeom prst="rect">
            <a:avLst/>
          </a:prstGeom>
        </p:spPr>
        <p:txBody>
          <a:bodyPr wrap="square">
            <a:spAutoFit/>
          </a:bodyPr>
          <a:lstStyle/>
          <a:p>
            <a:pPr algn="ctr"/>
            <a:r>
              <a:rPr lang="es-AR" b="1" dirty="0" smtClean="0"/>
              <a:t>V Jornada TAB "Temas Actuales en Bibliotecología"</a:t>
            </a:r>
          </a:p>
        </p:txBody>
      </p:sp>
      <p:sp>
        <p:nvSpPr>
          <p:cNvPr id="10" name="9 Rectángulo"/>
          <p:cNvSpPr/>
          <p:nvPr/>
        </p:nvSpPr>
        <p:spPr>
          <a:xfrm>
            <a:off x="214282" y="5500702"/>
            <a:ext cx="8643998" cy="584775"/>
          </a:xfrm>
          <a:prstGeom prst="rect">
            <a:avLst/>
          </a:prstGeom>
        </p:spPr>
        <p:txBody>
          <a:bodyPr wrap="square">
            <a:spAutoFit/>
          </a:bodyPr>
          <a:lstStyle/>
          <a:p>
            <a:pPr algn="ctr"/>
            <a:r>
              <a:rPr lang="es-AR" sz="1600" b="1" dirty="0" smtClean="0"/>
              <a:t>Facultad de Psicología, Facultad de Ciencias de la Salud y Servicio Social. </a:t>
            </a:r>
            <a:r>
              <a:rPr lang="es-AR" sz="1600" b="1" dirty="0" err="1" smtClean="0"/>
              <a:t>UNMdP</a:t>
            </a:r>
            <a:r>
              <a:rPr lang="es-AR" sz="1600" b="1" dirty="0" smtClean="0"/>
              <a:t> </a:t>
            </a:r>
          </a:p>
          <a:p>
            <a:pPr algn="ctr"/>
            <a:r>
              <a:rPr lang="es-AR" sz="1600" b="1" dirty="0" smtClean="0"/>
              <a:t>INTEMA-</a:t>
            </a:r>
            <a:r>
              <a:rPr lang="es-AR" sz="1600" b="1" dirty="0" err="1" smtClean="0"/>
              <a:t>UNMdP</a:t>
            </a:r>
            <a:r>
              <a:rPr lang="es-AR" sz="1600" b="1" dirty="0" smtClean="0"/>
              <a:t>-CONICE</a:t>
            </a:r>
            <a:r>
              <a:rPr lang="es-AR" sz="1400" b="1" dirty="0" smtClean="0"/>
              <a:t>T</a:t>
            </a:r>
            <a:endParaRPr lang="es-AR"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space_logo.png"/>
          <p:cNvPicPr>
            <a:picLocks noChangeAspect="1"/>
          </p:cNvPicPr>
          <p:nvPr/>
        </p:nvPicPr>
        <p:blipFill>
          <a:blip r:embed="rId3" cstate="print"/>
          <a:stretch>
            <a:fillRect/>
          </a:stretch>
        </p:blipFill>
        <p:spPr>
          <a:xfrm>
            <a:off x="1285852" y="214290"/>
            <a:ext cx="7072362" cy="6196469"/>
          </a:xfrm>
          <a:prstGeom prst="rect">
            <a:avLst/>
          </a:prstGeom>
          <a:effectLst>
            <a:softEdge rad="63500"/>
          </a:effectLst>
        </p:spPr>
      </p:pic>
      <p:sp>
        <p:nvSpPr>
          <p:cNvPr id="3" name="2 Subtítulo"/>
          <p:cNvSpPr>
            <a:spLocks noGrp="1"/>
          </p:cNvSpPr>
          <p:nvPr>
            <p:ph type="subTitle" idx="1"/>
          </p:nvPr>
        </p:nvSpPr>
        <p:spPr>
          <a:xfrm>
            <a:off x="1214414" y="714356"/>
            <a:ext cx="6858048" cy="4214842"/>
          </a:xfrm>
        </p:spPr>
        <p:txBody>
          <a:bodyPr>
            <a:normAutofit fontScale="85000" lnSpcReduction="20000"/>
          </a:bodyPr>
          <a:lstStyle/>
          <a:p>
            <a:pPr algn="just"/>
            <a:r>
              <a:rPr lang="es-AR" dirty="0" smtClean="0">
                <a:solidFill>
                  <a:schemeClr val="tx1"/>
                </a:solidFill>
                <a:effectLst>
                  <a:outerShdw blurRad="38100" dist="38100" dir="2700000" algn="tl">
                    <a:srgbClr val="000000">
                      <a:alpha val="43137"/>
                    </a:srgbClr>
                  </a:outerShdw>
                </a:effectLst>
              </a:rPr>
              <a:t>	</a:t>
            </a:r>
            <a:r>
              <a:rPr lang="es-AR" dirty="0" smtClean="0">
                <a:solidFill>
                  <a:schemeClr val="tx1"/>
                </a:solidFill>
              </a:rPr>
              <a:t>Dspace es un software gratuito y de código abierto que permite</a:t>
            </a:r>
            <a:r>
              <a:rPr lang="es-AR" b="1" dirty="0" smtClean="0">
                <a:solidFill>
                  <a:schemeClr val="tx1"/>
                </a:solidFill>
              </a:rPr>
              <a:t> </a:t>
            </a:r>
            <a:r>
              <a:rPr lang="es-AR" dirty="0" smtClean="0">
                <a:solidFill>
                  <a:schemeClr val="tx1"/>
                </a:solidFill>
              </a:rPr>
              <a:t> una sencilla  configuración y modificación,  tanto en su funcionalidad como en la adaptación de sus interfaces, motivo que lo hace uno de los más utilizados para la creación de Repositorios Institucionales (RI) en las Universidades del mundo.</a:t>
            </a:r>
            <a:endParaRPr lang="es-ES_tradnl" dirty="0" smtClean="0">
              <a:solidFill>
                <a:schemeClr val="tx1"/>
              </a:solidFill>
            </a:endParaRPr>
          </a:p>
          <a:p>
            <a:pPr algn="just"/>
            <a:r>
              <a:rPr lang="es-ES_tradnl" dirty="0" smtClean="0">
                <a:solidFill>
                  <a:schemeClr val="tx1"/>
                </a:solidFill>
              </a:rPr>
              <a:t>	Gestiona, preserva y disemina toda la producción intelectual que se genera en una institución de altos estudios, permitiendo: </a:t>
            </a:r>
          </a:p>
          <a:p>
            <a:pPr>
              <a:buClr>
                <a:srgbClr val="FF0000"/>
              </a:buClr>
              <a:buFont typeface="Wingdings" pitchFamily="2" charset="2"/>
              <a:buChar char="v"/>
            </a:pPr>
            <a:endParaRPr lang="es-AR" b="1" i="1" dirty="0" smtClean="0"/>
          </a:p>
          <a:p>
            <a:pPr>
              <a:buClr>
                <a:srgbClr val="FF0000"/>
              </a:buClr>
              <a:buFont typeface="Wingdings" pitchFamily="2" charset="2"/>
              <a:buChar char="v"/>
            </a:pPr>
            <a:r>
              <a:rPr lang="es-AR" b="1" i="1" dirty="0" smtClean="0"/>
              <a:t>Capturar y describir objetos digitales</a:t>
            </a:r>
          </a:p>
          <a:p>
            <a:pPr>
              <a:buClr>
                <a:srgbClr val="FF0000"/>
              </a:buClr>
              <a:buFont typeface="Wingdings" pitchFamily="2" charset="2"/>
              <a:buChar char="v"/>
            </a:pPr>
            <a:r>
              <a:rPr lang="es-AR" b="1" i="1" dirty="0" smtClean="0"/>
              <a:t>Indexar, buscar y recuperar objetos digitales</a:t>
            </a:r>
          </a:p>
          <a:p>
            <a:pPr>
              <a:buClr>
                <a:srgbClr val="FF0000"/>
              </a:buClr>
              <a:buFont typeface="Wingdings" pitchFamily="2" charset="2"/>
              <a:buChar char="v"/>
            </a:pPr>
            <a:r>
              <a:rPr lang="es-AR" b="1" i="1" dirty="0" smtClean="0"/>
              <a:t>Divulgar objetos digitales</a:t>
            </a:r>
          </a:p>
          <a:p>
            <a:pPr>
              <a:buClr>
                <a:srgbClr val="FF0000"/>
              </a:buClr>
              <a:buFont typeface="Wingdings" pitchFamily="2" charset="2"/>
              <a:buChar char="v"/>
            </a:pPr>
            <a:r>
              <a:rPr lang="es-AR" b="1" i="1" dirty="0" smtClean="0"/>
              <a:t>Preservar objetos digitales</a:t>
            </a:r>
          </a:p>
          <a:p>
            <a:pPr>
              <a:buClr>
                <a:srgbClr val="FF0000"/>
              </a:buClr>
              <a:buFont typeface="Wingdings" pitchFamily="2" charset="2"/>
              <a:buChar char="v"/>
            </a:pPr>
            <a:r>
              <a:rPr lang="es-AR" b="1" i="1" dirty="0" smtClean="0"/>
              <a:t>Almacenar diferentes tipos de contenido</a:t>
            </a:r>
            <a:endParaRPr lang="es-A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2"/>
          </p:nvPr>
        </p:nvSpPr>
        <p:spPr>
          <a:xfrm>
            <a:off x="142844" y="285728"/>
            <a:ext cx="3008313" cy="4800600"/>
          </a:xfrm>
        </p:spPr>
        <p:txBody>
          <a:bodyPr>
            <a:normAutofit/>
          </a:bodyPr>
          <a:lstStyle/>
          <a:p>
            <a:pPr algn="ctr"/>
            <a:r>
              <a:rPr lang="es-ES_tradnl" sz="1800" b="1" dirty="0" smtClean="0"/>
              <a:t>Open </a:t>
            </a:r>
            <a:r>
              <a:rPr lang="es-ES_tradnl" sz="1800" b="1" dirty="0" err="1" smtClean="0"/>
              <a:t>Doar</a:t>
            </a:r>
            <a:r>
              <a:rPr lang="es-ES_tradnl" sz="1800" b="1" dirty="0" smtClean="0"/>
              <a:t>, </a:t>
            </a:r>
            <a:r>
              <a:rPr lang="es-ES_tradnl" sz="1800" dirty="0" smtClean="0"/>
              <a:t>es el directorio Internacional que suministra información de las diferentes plataformas de acceso abierto  con mayor implementación a nivel mundial,  en los gráficos se puede distinguir que el software predominante es </a:t>
            </a:r>
            <a:r>
              <a:rPr lang="es-ES_tradnl" sz="1800" b="1" dirty="0" smtClean="0"/>
              <a:t>Dspace</a:t>
            </a:r>
            <a:r>
              <a:rPr lang="es-ES_tradnl" sz="1800" dirty="0" smtClean="0"/>
              <a:t> , </a:t>
            </a:r>
            <a:r>
              <a:rPr lang="es-AR" sz="1800" dirty="0" smtClean="0"/>
              <a:t>sobre un total de 2729 repositorios el 42,5% lo utiliza.</a:t>
            </a:r>
            <a:endParaRPr lang="es-AR" sz="1800" dirty="0"/>
          </a:p>
        </p:txBody>
      </p:sp>
      <p:pic>
        <p:nvPicPr>
          <p:cNvPr id="9" name="8 Imagen"/>
          <p:cNvPicPr/>
          <p:nvPr/>
        </p:nvPicPr>
        <p:blipFill>
          <a:blip r:embed="rId3" cstate="email">
            <a:lum/>
          </a:blip>
          <a:srcRect/>
          <a:stretch>
            <a:fillRect/>
          </a:stretch>
        </p:blipFill>
        <p:spPr bwMode="auto">
          <a:xfrm>
            <a:off x="1285852" y="3643314"/>
            <a:ext cx="5643602"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11 Marcador de contenido"/>
          <p:cNvPicPr>
            <a:picLocks noGrp="1"/>
          </p:cNvPicPr>
          <p:nvPr>
            <p:ph sz="half" idx="1"/>
          </p:nvPr>
        </p:nvPicPr>
        <p:blipFill>
          <a:blip r:embed="rId4" cstate="email">
            <a:lum contrast="10000"/>
          </a:blip>
          <a:srcRect/>
          <a:stretch>
            <a:fillRect/>
          </a:stretch>
        </p:blipFill>
        <p:spPr bwMode="auto">
          <a:xfrm>
            <a:off x="3071802" y="267098"/>
            <a:ext cx="5929354" cy="3161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686800" cy="838200"/>
          </a:xfrm>
        </p:spPr>
        <p:txBody>
          <a:bodyPr>
            <a:normAutofit fontScale="90000"/>
          </a:bodyPr>
          <a:lstStyle/>
          <a:p>
            <a:r>
              <a:rPr lang="es-ES_tradnl" dirty="0" smtClean="0"/>
              <a:t>Arquitectura </a:t>
            </a:r>
            <a:br>
              <a:rPr lang="es-ES_tradnl" dirty="0" smtClean="0"/>
            </a:br>
            <a:r>
              <a:rPr lang="es-ES_tradnl" dirty="0" err="1" smtClean="0"/>
              <a:t>dspace</a:t>
            </a:r>
            <a:endParaRPr lang="es-AR" dirty="0"/>
          </a:p>
        </p:txBody>
      </p:sp>
      <p:sp>
        <p:nvSpPr>
          <p:cNvPr id="4" name="4 Marcador de texto"/>
          <p:cNvSpPr txBox="1">
            <a:spLocks/>
          </p:cNvSpPr>
          <p:nvPr/>
        </p:nvSpPr>
        <p:spPr>
          <a:xfrm>
            <a:off x="457200" y="1428736"/>
            <a:ext cx="8686800" cy="1604954"/>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AR" sz="1800" b="0" i="0" u="none" strike="noStrike" kern="1200" cap="none" spc="0" normalizeH="0" baseline="0" noProof="0" dirty="0">
              <a:ln>
                <a:noFill/>
              </a:ln>
              <a:solidFill>
                <a:schemeClr val="tx2"/>
              </a:solidFill>
              <a:effectLst/>
              <a:uLnTx/>
              <a:uFillTx/>
              <a:latin typeface="+mn-lt"/>
              <a:ea typeface="+mn-ea"/>
              <a:cs typeface="+mn-cs"/>
            </a:endParaRPr>
          </a:p>
        </p:txBody>
      </p:sp>
      <p:pic>
        <p:nvPicPr>
          <p:cNvPr id="4098" name="Picture 2"/>
          <p:cNvPicPr>
            <a:picLocks noGrp="1" noChangeAspect="1" noChangeArrowheads="1"/>
          </p:cNvPicPr>
          <p:nvPr>
            <p:ph idx="1"/>
          </p:nvPr>
        </p:nvPicPr>
        <p:blipFill>
          <a:blip r:embed="rId3" cstate="email"/>
          <a:srcRect/>
          <a:stretch>
            <a:fillRect/>
          </a:stretch>
        </p:blipFill>
        <p:spPr bwMode="auto">
          <a:xfrm>
            <a:off x="857224" y="2786058"/>
            <a:ext cx="7858180" cy="3454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357158" y="1428736"/>
            <a:ext cx="8572560" cy="1200329"/>
          </a:xfrm>
          <a:prstGeom prst="rect">
            <a:avLst/>
          </a:prstGeom>
          <a:noFill/>
        </p:spPr>
        <p:txBody>
          <a:bodyPr wrap="square" rtlCol="0">
            <a:spAutoFit/>
          </a:bodyPr>
          <a:lstStyle/>
          <a:p>
            <a:pPr algn="just"/>
            <a:r>
              <a:rPr lang="es-ES_tradnl" dirty="0" smtClean="0"/>
              <a:t>	En el siguiente diagrama, se puede visualizar las funciones que se encuentran en cada capa del software, los servicios que ofrece y utiliza  a través de las funciones y procedimientos de las Bibliotecas (</a:t>
            </a:r>
            <a:r>
              <a:rPr lang="es-ES_tradnl" dirty="0" err="1" smtClean="0"/>
              <a:t>APIs</a:t>
            </a:r>
            <a:r>
              <a:rPr lang="es-ES_tradnl" dirty="0" smtClean="0"/>
              <a:t>). El código fuente se organiza en paquetes que representan esta arquitectura en capas:</a:t>
            </a:r>
            <a:endParaRPr lang="es-AR" dirty="0"/>
          </a:p>
        </p:txBody>
      </p:sp>
      <p:pic>
        <p:nvPicPr>
          <p:cNvPr id="7" name="6 Imagen"/>
          <p:cNvPicPr/>
          <p:nvPr/>
        </p:nvPicPr>
        <p:blipFill>
          <a:blip r:embed="rId4" cstate="print"/>
          <a:srcRect/>
          <a:stretch>
            <a:fillRect/>
          </a:stretch>
        </p:blipFill>
        <p:spPr bwMode="auto">
          <a:xfrm>
            <a:off x="4071934" y="3429000"/>
            <a:ext cx="1857388" cy="500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p:cNvPicPr/>
          <p:nvPr/>
        </p:nvPicPr>
        <p:blipFill>
          <a:blip r:embed="rId5" cstate="print"/>
          <a:srcRect/>
          <a:stretch>
            <a:fillRect/>
          </a:stretch>
        </p:blipFill>
        <p:spPr bwMode="auto">
          <a:xfrm>
            <a:off x="1142976" y="3429000"/>
            <a:ext cx="2000264" cy="500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Interfaces de Consultas </a:t>
            </a:r>
            <a:br>
              <a:rPr lang="es-ES_tradnl" dirty="0" smtClean="0"/>
            </a:br>
            <a:r>
              <a:rPr lang="es-ES_tradnl" dirty="0" smtClean="0"/>
              <a:t>DSPACE</a:t>
            </a:r>
            <a:endParaRPr lang="es-AR" dirty="0"/>
          </a:p>
        </p:txBody>
      </p:sp>
      <p:sp>
        <p:nvSpPr>
          <p:cNvPr id="5" name="4 Marcador de contenido"/>
          <p:cNvSpPr>
            <a:spLocks noGrp="1"/>
          </p:cNvSpPr>
          <p:nvPr>
            <p:ph idx="1"/>
          </p:nvPr>
        </p:nvSpPr>
        <p:spPr>
          <a:xfrm>
            <a:off x="304800" y="1554162"/>
            <a:ext cx="8686800" cy="4946672"/>
          </a:xfrm>
        </p:spPr>
        <p:txBody>
          <a:bodyPr>
            <a:normAutofit fontScale="70000" lnSpcReduction="20000"/>
          </a:bodyPr>
          <a:lstStyle/>
          <a:p>
            <a:pPr>
              <a:buNone/>
            </a:pPr>
            <a:r>
              <a:rPr lang="es-ES_tradnl" dirty="0" smtClean="0"/>
              <a:t>Se disponen de dos alternativas de consultas:</a:t>
            </a:r>
          </a:p>
          <a:p>
            <a:pPr>
              <a:buNone/>
            </a:pPr>
            <a:endParaRPr lang="es-ES_tradnl" dirty="0" smtClean="0"/>
          </a:p>
          <a:p>
            <a:pPr algn="just">
              <a:buNone/>
            </a:pPr>
            <a:r>
              <a:rPr lang="sv-SE" b="1" dirty="0" smtClean="0"/>
              <a:t>JSP</a:t>
            </a:r>
            <a:endParaRPr lang="sv-SE" dirty="0" smtClean="0"/>
          </a:p>
          <a:p>
            <a:pPr algn="just">
              <a:buNone/>
            </a:pPr>
            <a:r>
              <a:rPr lang="sv-SE" dirty="0" smtClean="0"/>
              <a:t>Basada en Java Server Page (JSP), es la que se visualiza por defecto tradiocionalmente. </a:t>
            </a:r>
            <a:r>
              <a:rPr lang="es-AR" dirty="0" smtClean="0"/>
              <a:t>Se mantiene la estructura estándar de Dspace. Proporcionan una funcionalidad básica. Otra ventaja es que JSP hereda la portabilidad de Java y, es posible ejecutar las aplicaciones en múltiples plataformas sin cambios.</a:t>
            </a:r>
          </a:p>
          <a:p>
            <a:pPr>
              <a:buNone/>
            </a:pPr>
            <a:endParaRPr lang="sv-SE" dirty="0" smtClean="0"/>
          </a:p>
          <a:p>
            <a:pPr algn="just">
              <a:buNone/>
            </a:pPr>
            <a:r>
              <a:rPr lang="sv-SE" b="1" dirty="0" smtClean="0"/>
              <a:t>XML</a:t>
            </a:r>
          </a:p>
          <a:p>
            <a:pPr algn="just">
              <a:buNone/>
            </a:pPr>
            <a:r>
              <a:rPr lang="sv-SE" dirty="0" smtClean="0"/>
              <a:t>Basada en XML más conocida como Manakin, es una interfaz que ofrece varios temas o diseños para el uso.</a:t>
            </a:r>
          </a:p>
          <a:p>
            <a:pPr lvl="0" algn="just">
              <a:buNone/>
            </a:pPr>
            <a:r>
              <a:rPr lang="es-AR" dirty="0" smtClean="0"/>
              <a:t>Permite aplicar apariencias diferentes a las distintas colecciones, también contienen un tema que adapta su visualización a los dispositivos móviles, actualmente, en fase beta.</a:t>
            </a:r>
            <a:endParaRPr lang="es-ES_tradnl" dirty="0" smtClean="0"/>
          </a:p>
          <a:p>
            <a:endParaRPr lang="es-A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a:xfrm>
            <a:off x="457200" y="785794"/>
            <a:ext cx="8686800" cy="838200"/>
          </a:xfrm>
        </p:spPr>
        <p:txBody>
          <a:bodyPr>
            <a:normAutofit fontScale="90000"/>
          </a:bodyPr>
          <a:lstStyle/>
          <a:p>
            <a:r>
              <a:rPr lang="es-AR" b="1" dirty="0" smtClean="0"/>
              <a:t>JSP - XML </a:t>
            </a:r>
            <a:br>
              <a:rPr lang="es-AR" b="1" dirty="0" smtClean="0"/>
            </a:br>
            <a:r>
              <a:rPr lang="es-AR" b="1" dirty="0" smtClean="0"/>
              <a:t/>
            </a:r>
            <a:br>
              <a:rPr lang="es-AR" b="1" dirty="0" smtClean="0"/>
            </a:br>
            <a:endParaRPr lang="es-AR" dirty="0"/>
          </a:p>
        </p:txBody>
      </p:sp>
      <p:sp>
        <p:nvSpPr>
          <p:cNvPr id="12" name="11 Marcador de contenido"/>
          <p:cNvSpPr>
            <a:spLocks noGrp="1"/>
          </p:cNvSpPr>
          <p:nvPr>
            <p:ph idx="1"/>
          </p:nvPr>
        </p:nvSpPr>
        <p:spPr>
          <a:xfrm>
            <a:off x="214282" y="4714884"/>
            <a:ext cx="8715436" cy="1928826"/>
          </a:xfrm>
        </p:spPr>
        <p:txBody>
          <a:bodyPr>
            <a:noAutofit/>
          </a:bodyPr>
          <a:lstStyle/>
          <a:p>
            <a:pPr algn="just">
              <a:buNone/>
            </a:pPr>
            <a:r>
              <a:rPr lang="es-AR" sz="1400" dirty="0" smtClean="0"/>
              <a:t>En el trabajo difundido por @Mire, proveedor de los servicios </a:t>
            </a:r>
            <a:r>
              <a:rPr lang="es-AR" sz="1400" dirty="0" err="1" smtClean="0"/>
              <a:t>DuraSpace</a:t>
            </a:r>
            <a:r>
              <a:rPr lang="es-AR" sz="1400" dirty="0" smtClean="0"/>
              <a:t>, muestra que </a:t>
            </a:r>
            <a:r>
              <a:rPr lang="es-AR" sz="1400" b="1" dirty="0" smtClean="0"/>
              <a:t>40% (195 repositorios)</a:t>
            </a:r>
            <a:r>
              <a:rPr lang="es-AR" sz="1400" dirty="0" smtClean="0"/>
              <a:t>  de la muestra total de 483 sitios identificados estaban usando la interfaz de usuario de JSP, mientras que el</a:t>
            </a:r>
            <a:r>
              <a:rPr lang="es-AR" sz="1400" b="1" dirty="0" smtClean="0"/>
              <a:t> 60% (288 repositorios)</a:t>
            </a:r>
            <a:r>
              <a:rPr lang="es-AR" sz="1400" dirty="0" smtClean="0"/>
              <a:t> estaban usando la interfaz de usuario de XML. </a:t>
            </a:r>
          </a:p>
          <a:p>
            <a:pPr algn="just">
              <a:buNone/>
            </a:pPr>
            <a:r>
              <a:rPr lang="es-AR" sz="1400" dirty="0" smtClean="0"/>
              <a:t>En relación a las diferencias regionales, podemos observar que Europa, Asia y América del Sur (341 RI) utilizan las diferentes interfaces en un 50/50, mientras que  América del Norte, África y Oceanía  (142 RI) muestran una absorción mucho más fuerte de la interfaz de usuario  en XML, cerca del 80%.</a:t>
            </a:r>
          </a:p>
          <a:p>
            <a:pPr algn="just">
              <a:buNone/>
            </a:pPr>
            <a:endParaRPr lang="es-AR" sz="1400" dirty="0" smtClean="0"/>
          </a:p>
          <a:p>
            <a:pPr algn="just"/>
            <a:r>
              <a:rPr lang="es-AR" sz="1200" i="1" dirty="0" smtClean="0"/>
              <a:t>Los datos de la muestra fueron recolectados en abril del 2014.</a:t>
            </a:r>
          </a:p>
          <a:p>
            <a:endParaRPr lang="es-AR" sz="1600" b="1" dirty="0" smtClean="0"/>
          </a:p>
          <a:p>
            <a:endParaRPr lang="es-AR" sz="1600" dirty="0" smtClean="0"/>
          </a:p>
          <a:p>
            <a:endParaRPr lang="es-AR" sz="1600" dirty="0" smtClean="0"/>
          </a:p>
          <a:p>
            <a:endParaRPr lang="es-AR" sz="1600" dirty="0"/>
          </a:p>
        </p:txBody>
      </p:sp>
      <p:pic>
        <p:nvPicPr>
          <p:cNvPr id="13" name="12 Imagen" descr="dspace-ui-uptake.png"/>
          <p:cNvPicPr>
            <a:picLocks noChangeAspect="1"/>
          </p:cNvPicPr>
          <p:nvPr/>
        </p:nvPicPr>
        <p:blipFill>
          <a:blip r:embed="rId3" cstate="print"/>
          <a:stretch>
            <a:fillRect/>
          </a:stretch>
        </p:blipFill>
        <p:spPr>
          <a:xfrm>
            <a:off x="6072198" y="785794"/>
            <a:ext cx="2590800" cy="2981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cstate="email"/>
          <a:srcRect/>
          <a:stretch>
            <a:fillRect/>
          </a:stretch>
        </p:blipFill>
        <p:spPr bwMode="auto">
          <a:xfrm>
            <a:off x="285720" y="1214422"/>
            <a:ext cx="5857916"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Colorimetría</a:t>
            </a:r>
            <a:endParaRPr lang="es-AR" dirty="0"/>
          </a:p>
        </p:txBody>
      </p:sp>
      <p:pic>
        <p:nvPicPr>
          <p:cNvPr id="4" name="3 Marcador de contenido" descr="Colorimetría.png"/>
          <p:cNvPicPr>
            <a:picLocks noGrp="1" noChangeAspect="1"/>
          </p:cNvPicPr>
          <p:nvPr>
            <p:ph idx="1"/>
          </p:nvPr>
        </p:nvPicPr>
        <p:blipFill>
          <a:blip r:embed="rId3"/>
          <a:stretch>
            <a:fillRect/>
          </a:stretch>
        </p:blipFill>
        <p:spPr>
          <a:xfrm>
            <a:off x="6215074" y="1214422"/>
            <a:ext cx="2262175" cy="233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CuadroTexto"/>
          <p:cNvSpPr txBox="1"/>
          <p:nvPr/>
        </p:nvSpPr>
        <p:spPr>
          <a:xfrm>
            <a:off x="214282" y="1643050"/>
            <a:ext cx="3571900" cy="369332"/>
          </a:xfrm>
          <a:prstGeom prst="rect">
            <a:avLst/>
          </a:prstGeom>
          <a:noFill/>
        </p:spPr>
        <p:txBody>
          <a:bodyPr wrap="square" rtlCol="0">
            <a:spAutoFit/>
          </a:bodyPr>
          <a:lstStyle/>
          <a:p>
            <a:endParaRPr lang="es-AR" dirty="0"/>
          </a:p>
        </p:txBody>
      </p:sp>
      <p:pic>
        <p:nvPicPr>
          <p:cNvPr id="6" name="5 Imagen" descr="Sin título.jpg"/>
          <p:cNvPicPr>
            <a:picLocks noChangeAspect="1"/>
          </p:cNvPicPr>
          <p:nvPr/>
        </p:nvPicPr>
        <p:blipFill>
          <a:blip r:embed="rId4" cstate="email"/>
          <a:stretch>
            <a:fillRect/>
          </a:stretch>
        </p:blipFill>
        <p:spPr>
          <a:xfrm>
            <a:off x="4572000" y="3643314"/>
            <a:ext cx="4214821" cy="2789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Rectángulo"/>
          <p:cNvSpPr/>
          <p:nvPr/>
        </p:nvSpPr>
        <p:spPr>
          <a:xfrm>
            <a:off x="285720" y="1500174"/>
            <a:ext cx="4214842" cy="4801314"/>
          </a:xfrm>
          <a:prstGeom prst="rect">
            <a:avLst/>
          </a:prstGeom>
        </p:spPr>
        <p:txBody>
          <a:bodyPr wrap="square">
            <a:spAutoFit/>
          </a:bodyPr>
          <a:lstStyle/>
          <a:p>
            <a:pPr algn="just"/>
            <a:r>
              <a:rPr lang="es-ES" dirty="0" smtClean="0"/>
              <a:t>	Cada código HTML comprende el código # y seis letras o números. Estos números se expresan en el sistema de numeración hexadecimal. 00 es el menos intenso y FF es el más intenso. Los dos primeros símbolos de color HTML  representan la intensidad del color rojo, el tercero y el cuarto la intensidad del verde y, el quinto y el sexto la del azul. Con esta combinación de la intensidad del rojo verde y azul podemos lograr  cualquier color que deseemos.</a:t>
            </a:r>
          </a:p>
          <a:p>
            <a:endParaRPr lang="es-ES" dirty="0" smtClean="0"/>
          </a:p>
          <a:p>
            <a:r>
              <a:rPr lang="es-ES" dirty="0" smtClean="0"/>
              <a:t>Recurso: Códigos de colores HTML</a:t>
            </a:r>
            <a:endParaRPr lang="es-ES" u="sng" dirty="0" smtClean="0">
              <a:hlinkClick r:id="rId5"/>
            </a:endParaRPr>
          </a:p>
          <a:p>
            <a:r>
              <a:rPr lang="es-ES" u="sng" dirty="0" smtClean="0">
                <a:hlinkClick r:id="rId5"/>
              </a:rPr>
              <a:t>http://html-color-codes.info/codigos-de-colores-hexadecimales/#HTML_Color_Picker</a:t>
            </a:r>
            <a:endParaRPr lang="es-A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14290"/>
            <a:ext cx="8686800" cy="841248"/>
          </a:xfrm>
        </p:spPr>
        <p:txBody>
          <a:bodyPr>
            <a:normAutofit fontScale="90000"/>
          </a:bodyPr>
          <a:lstStyle/>
          <a:p>
            <a:r>
              <a:rPr lang="es-ES_tradnl" dirty="0" smtClean="0"/>
              <a:t>PERSONALIZACIÓN</a:t>
            </a:r>
            <a:br>
              <a:rPr lang="es-ES_tradnl" dirty="0" smtClean="0"/>
            </a:br>
            <a:r>
              <a:rPr lang="es-ES_tradnl" dirty="0" smtClean="0"/>
              <a:t>JSP</a:t>
            </a:r>
            <a:endParaRPr lang="es-AR" dirty="0"/>
          </a:p>
        </p:txBody>
      </p:sp>
      <p:sp>
        <p:nvSpPr>
          <p:cNvPr id="5" name="4 CuadroTexto"/>
          <p:cNvSpPr txBox="1"/>
          <p:nvPr/>
        </p:nvSpPr>
        <p:spPr>
          <a:xfrm>
            <a:off x="285720" y="1214422"/>
            <a:ext cx="8572560" cy="646331"/>
          </a:xfrm>
          <a:prstGeom prst="rect">
            <a:avLst/>
          </a:prstGeom>
          <a:noFill/>
        </p:spPr>
        <p:txBody>
          <a:bodyPr wrap="square" rtlCol="0">
            <a:spAutoFit/>
          </a:bodyPr>
          <a:lstStyle/>
          <a:p>
            <a:r>
              <a:rPr lang="es-ES_tradnl" dirty="0" smtClean="0"/>
              <a:t>	Los  colores y  fuentes pueden ser fácilmente modificados utilizando hojas de estilos  que se encuentra por defecto en el archivo </a:t>
            </a:r>
            <a:r>
              <a:rPr lang="es-ES_tradnl" b="1" dirty="0" smtClean="0"/>
              <a:t>STYLES.CSS</a:t>
            </a:r>
            <a:endParaRPr lang="es-AR" b="1" dirty="0"/>
          </a:p>
        </p:txBody>
      </p:sp>
      <p:sp>
        <p:nvSpPr>
          <p:cNvPr id="6" name="5 CuadroTexto"/>
          <p:cNvSpPr txBox="1"/>
          <p:nvPr/>
        </p:nvSpPr>
        <p:spPr>
          <a:xfrm>
            <a:off x="428596" y="6000768"/>
            <a:ext cx="7786742" cy="369332"/>
          </a:xfrm>
          <a:prstGeom prst="rect">
            <a:avLst/>
          </a:prstGeom>
          <a:noFill/>
        </p:spPr>
        <p:txBody>
          <a:bodyPr wrap="square" rtlCol="0">
            <a:spAutoFit/>
          </a:bodyPr>
          <a:lstStyle/>
          <a:p>
            <a:endParaRPr lang="es-AR" dirty="0"/>
          </a:p>
        </p:txBody>
      </p:sp>
      <p:sp>
        <p:nvSpPr>
          <p:cNvPr id="8" name="7 Rectángulo"/>
          <p:cNvSpPr/>
          <p:nvPr/>
        </p:nvSpPr>
        <p:spPr>
          <a:xfrm>
            <a:off x="5429256" y="2571744"/>
            <a:ext cx="3573607" cy="369332"/>
          </a:xfrm>
          <a:prstGeom prst="rect">
            <a:avLst/>
          </a:prstGeom>
        </p:spPr>
        <p:txBody>
          <a:bodyPr wrap="none">
            <a:spAutoFit/>
          </a:bodyPr>
          <a:lstStyle/>
          <a:p>
            <a:r>
              <a:rPr lang="es-AR" b="1" dirty="0" err="1" smtClean="0"/>
              <a:t>dspace</a:t>
            </a:r>
            <a:r>
              <a:rPr lang="es-AR" b="1" dirty="0" smtClean="0"/>
              <a:t>\</a:t>
            </a:r>
            <a:r>
              <a:rPr lang="es-AR" b="1" dirty="0" err="1" smtClean="0"/>
              <a:t>webapps</a:t>
            </a:r>
            <a:r>
              <a:rPr lang="es-AR" b="1" dirty="0" smtClean="0"/>
              <a:t>\</a:t>
            </a:r>
            <a:r>
              <a:rPr lang="es-AR" b="1" dirty="0" err="1" smtClean="0"/>
              <a:t>jspui</a:t>
            </a:r>
            <a:r>
              <a:rPr lang="es-AR" b="1" dirty="0" smtClean="0"/>
              <a:t>\styles.css</a:t>
            </a:r>
            <a:endParaRPr lang="es-AR" b="1" dirty="0"/>
          </a:p>
        </p:txBody>
      </p:sp>
      <p:pic>
        <p:nvPicPr>
          <p:cNvPr id="9" name="Picture 2"/>
          <p:cNvPicPr>
            <a:picLocks noChangeAspect="1" noChangeArrowheads="1"/>
          </p:cNvPicPr>
          <p:nvPr/>
        </p:nvPicPr>
        <p:blipFill>
          <a:blip r:embed="rId3"/>
          <a:srcRect l="24158" t="36133" r="20388" b="53604"/>
          <a:stretch>
            <a:fillRect/>
          </a:stretch>
        </p:blipFill>
        <p:spPr bwMode="auto">
          <a:xfrm>
            <a:off x="428596" y="5715016"/>
            <a:ext cx="8001056" cy="785819"/>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email"/>
          <a:srcRect/>
          <a:stretch>
            <a:fillRect/>
          </a:stretch>
        </p:blipFill>
        <p:spPr bwMode="auto">
          <a:xfrm>
            <a:off x="642910" y="1928802"/>
            <a:ext cx="4429156" cy="371809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357158" y="4000504"/>
            <a:ext cx="8501122" cy="2487646"/>
            <a:chOff x="500034" y="1500173"/>
            <a:chExt cx="8001056" cy="2487646"/>
          </a:xfrm>
        </p:grpSpPr>
        <p:pic>
          <p:nvPicPr>
            <p:cNvPr id="14" name="Picture 2"/>
            <p:cNvPicPr>
              <a:picLocks noChangeAspect="1" noChangeArrowheads="1"/>
            </p:cNvPicPr>
            <p:nvPr/>
          </p:nvPicPr>
          <p:blipFill>
            <a:blip r:embed="rId3"/>
            <a:srcRect l="24158" t="36133" r="20388" b="60135"/>
            <a:stretch>
              <a:fillRect/>
            </a:stretch>
          </p:blipFill>
          <p:spPr bwMode="auto">
            <a:xfrm>
              <a:off x="500034" y="1500173"/>
              <a:ext cx="8001056" cy="285753"/>
            </a:xfrm>
            <a:prstGeom prst="rect">
              <a:avLst/>
            </a:prstGeom>
            <a:noFill/>
            <a:ln w="9525">
              <a:noFill/>
              <a:miter lim="800000"/>
              <a:headEnd/>
              <a:tailEnd/>
            </a:ln>
            <a:effectLst/>
          </p:spPr>
        </p:pic>
        <p:pic>
          <p:nvPicPr>
            <p:cNvPr id="15" name="Picture 2"/>
            <p:cNvPicPr>
              <a:picLocks noChangeAspect="1" noChangeArrowheads="1"/>
            </p:cNvPicPr>
            <p:nvPr/>
          </p:nvPicPr>
          <p:blipFill>
            <a:blip r:embed="rId3"/>
            <a:srcRect l="24158" t="45463" r="20388" b="25781"/>
            <a:stretch>
              <a:fillRect/>
            </a:stretch>
          </p:blipFill>
          <p:spPr bwMode="auto">
            <a:xfrm>
              <a:off x="500034" y="1785926"/>
              <a:ext cx="8001056" cy="2201893"/>
            </a:xfrm>
            <a:prstGeom prst="rect">
              <a:avLst/>
            </a:prstGeom>
            <a:noFill/>
            <a:ln w="9525">
              <a:noFill/>
              <a:miter lim="800000"/>
              <a:headEnd/>
              <a:tailEnd/>
            </a:ln>
            <a:effectLst/>
          </p:spPr>
        </p:pic>
      </p:grpSp>
      <p:sp>
        <p:nvSpPr>
          <p:cNvPr id="2" name="1 Título"/>
          <p:cNvSpPr>
            <a:spLocks noGrp="1"/>
          </p:cNvSpPr>
          <p:nvPr>
            <p:ph type="title"/>
          </p:nvPr>
        </p:nvSpPr>
        <p:spPr>
          <a:xfrm>
            <a:off x="457232" y="214290"/>
            <a:ext cx="8686800" cy="841248"/>
          </a:xfrm>
        </p:spPr>
        <p:txBody>
          <a:bodyPr>
            <a:normAutofit fontScale="90000"/>
          </a:bodyPr>
          <a:lstStyle/>
          <a:p>
            <a:r>
              <a:rPr lang="es-ES_tradnl" dirty="0" smtClean="0"/>
              <a:t>Personalización </a:t>
            </a:r>
            <a:br>
              <a:rPr lang="es-ES_tradnl" dirty="0" smtClean="0"/>
            </a:br>
            <a:r>
              <a:rPr lang="es-ES_tradnl" dirty="0" err="1" smtClean="0"/>
              <a:t>jsp</a:t>
            </a:r>
            <a:endParaRPr lang="es-AR" dirty="0"/>
          </a:p>
        </p:txBody>
      </p:sp>
      <p:sp>
        <p:nvSpPr>
          <p:cNvPr id="3" name="2 CuadroTexto"/>
          <p:cNvSpPr txBox="1"/>
          <p:nvPr/>
        </p:nvSpPr>
        <p:spPr>
          <a:xfrm>
            <a:off x="285720" y="1142984"/>
            <a:ext cx="8286808" cy="2893100"/>
          </a:xfrm>
          <a:prstGeom prst="rect">
            <a:avLst/>
          </a:prstGeom>
          <a:noFill/>
        </p:spPr>
        <p:txBody>
          <a:bodyPr wrap="square" rtlCol="0">
            <a:spAutoFit/>
          </a:bodyPr>
          <a:lstStyle/>
          <a:p>
            <a:r>
              <a:rPr lang="es-ES_tradnl" dirty="0" smtClean="0"/>
              <a:t>Para la personalización de la interfaz es necesario  trabajar con los siguientes archivos:</a:t>
            </a:r>
          </a:p>
          <a:p>
            <a:endParaRPr lang="es-ES_tradnl" dirty="0" smtClean="0"/>
          </a:p>
          <a:p>
            <a:r>
              <a:rPr lang="es-ES_tradnl" dirty="0" smtClean="0"/>
              <a:t>Dentro del directorio:</a:t>
            </a:r>
          </a:p>
          <a:p>
            <a:r>
              <a:rPr lang="es-ES_tradnl" sz="2000" b="1" dirty="0" smtClean="0"/>
              <a:t>                                           </a:t>
            </a:r>
            <a:r>
              <a:rPr lang="es-ES_tradnl" sz="2000" b="1" dirty="0" err="1" smtClean="0"/>
              <a:t>dspace</a:t>
            </a:r>
            <a:r>
              <a:rPr lang="es-ES_tradnl" sz="2000" b="1" dirty="0" smtClean="0"/>
              <a:t>\</a:t>
            </a:r>
            <a:r>
              <a:rPr lang="es-ES_tradnl" sz="2000" b="1" dirty="0" err="1" smtClean="0"/>
              <a:t>webapps</a:t>
            </a:r>
            <a:r>
              <a:rPr lang="es-ES_tradnl" sz="2000" b="1" dirty="0" smtClean="0"/>
              <a:t>\</a:t>
            </a:r>
            <a:r>
              <a:rPr lang="es-ES_tradnl" sz="2000" b="1" dirty="0" err="1" smtClean="0"/>
              <a:t>jspui</a:t>
            </a:r>
            <a:r>
              <a:rPr lang="es-ES_tradnl" sz="2000" b="1" dirty="0" smtClean="0"/>
              <a:t>\</a:t>
            </a:r>
            <a:r>
              <a:rPr lang="es-ES_tradnl" sz="2000" b="1" dirty="0" err="1" smtClean="0"/>
              <a:t>layout</a:t>
            </a:r>
            <a:endParaRPr lang="es-ES_tradnl" sz="2000" b="1" dirty="0" smtClean="0"/>
          </a:p>
          <a:p>
            <a:endParaRPr lang="es-ES_tradnl" dirty="0" smtClean="0"/>
          </a:p>
          <a:p>
            <a:r>
              <a:rPr lang="es-ES_tradnl" b="1" dirty="0" smtClean="0"/>
              <a:t>Modificación</a:t>
            </a:r>
            <a:r>
              <a:rPr lang="es-ES_tradnl" dirty="0" smtClean="0"/>
              <a:t>:</a:t>
            </a:r>
          </a:p>
          <a:p>
            <a:pPr algn="just"/>
            <a:r>
              <a:rPr lang="es-ES_tradnl" dirty="0" smtClean="0"/>
              <a:t>	         La carpeta </a:t>
            </a:r>
            <a:r>
              <a:rPr lang="es-AR" b="1" dirty="0" smtClean="0">
                <a:effectLst>
                  <a:outerShdw blurRad="38100" dist="38100" dir="2700000" algn="tl">
                    <a:srgbClr val="000000">
                      <a:alpha val="43137"/>
                    </a:srgbClr>
                  </a:outerShdw>
                </a:effectLst>
              </a:rPr>
              <a:t>“</a:t>
            </a:r>
            <a:r>
              <a:rPr lang="es-AR" b="1" dirty="0" err="1" smtClean="0">
                <a:effectLst>
                  <a:outerShdw blurRad="38100" dist="38100" dir="2700000" algn="tl">
                    <a:srgbClr val="000000">
                      <a:alpha val="43137"/>
                    </a:srgbClr>
                  </a:outerShdw>
                </a:effectLst>
              </a:rPr>
              <a:t>layout</a:t>
            </a:r>
            <a:r>
              <a:rPr lang="es-AR" b="1" dirty="0" smtClean="0">
                <a:effectLst>
                  <a:outerShdw blurRad="38100" dist="38100" dir="2700000" algn="tl">
                    <a:srgbClr val="000000">
                      <a:alpha val="43137"/>
                    </a:srgbClr>
                  </a:outerShdw>
                </a:effectLst>
              </a:rPr>
              <a:t>”  </a:t>
            </a:r>
            <a:r>
              <a:rPr lang="es-AR" dirty="0" smtClean="0"/>
              <a:t>permite una adaptación sencilla de la página a la apariencia institucional, el mismo permite controlar cada área específica de la interfaz modificando los siguientes archivos:</a:t>
            </a:r>
          </a:p>
        </p:txBody>
      </p:sp>
      <p:pic>
        <p:nvPicPr>
          <p:cNvPr id="4" name="Picture 4"/>
          <p:cNvPicPr>
            <a:picLocks noChangeAspect="1" noChangeArrowheads="1"/>
          </p:cNvPicPr>
          <p:nvPr/>
        </p:nvPicPr>
        <p:blipFill>
          <a:blip r:embed="rId4"/>
          <a:srcRect/>
          <a:stretch>
            <a:fillRect/>
          </a:stretch>
        </p:blipFill>
        <p:spPr bwMode="auto">
          <a:xfrm>
            <a:off x="285688" y="214265"/>
            <a:ext cx="8858312" cy="6643735"/>
          </a:xfrm>
          <a:prstGeom prst="rect">
            <a:avLst/>
          </a:prstGeom>
          <a:noFill/>
          <a:ln w="9525">
            <a:noFill/>
            <a:miter lim="800000"/>
            <a:headEnd/>
            <a:tailEnd/>
          </a:ln>
          <a:effectLst/>
        </p:spPr>
      </p:pic>
      <p:pic>
        <p:nvPicPr>
          <p:cNvPr id="5" name="Picture 4"/>
          <p:cNvPicPr>
            <a:picLocks noChangeAspect="1" noChangeArrowheads="1"/>
          </p:cNvPicPr>
          <p:nvPr/>
        </p:nvPicPr>
        <p:blipFill>
          <a:blip r:embed="rId5"/>
          <a:srcRect/>
          <a:stretch>
            <a:fillRect/>
          </a:stretch>
        </p:blipFill>
        <p:spPr bwMode="auto">
          <a:xfrm>
            <a:off x="0" y="214290"/>
            <a:ext cx="9144000" cy="864635"/>
          </a:xfrm>
          <a:prstGeom prst="rect">
            <a:avLst/>
          </a:prstGeom>
          <a:noFill/>
          <a:ln w="9525">
            <a:noFill/>
            <a:miter lim="800000"/>
            <a:headEnd/>
            <a:tailEnd/>
          </a:ln>
          <a:effectLst/>
        </p:spPr>
      </p:pic>
      <p:pic>
        <p:nvPicPr>
          <p:cNvPr id="6" name="Picture 4"/>
          <p:cNvPicPr>
            <a:picLocks noChangeAspect="1" noChangeArrowheads="1"/>
          </p:cNvPicPr>
          <p:nvPr/>
        </p:nvPicPr>
        <p:blipFill>
          <a:blip r:embed="rId6"/>
          <a:srcRect/>
          <a:stretch>
            <a:fillRect/>
          </a:stretch>
        </p:blipFill>
        <p:spPr bwMode="auto">
          <a:xfrm>
            <a:off x="0" y="1000108"/>
            <a:ext cx="1143008" cy="4786346"/>
          </a:xfrm>
          <a:prstGeom prst="rect">
            <a:avLst/>
          </a:prstGeom>
          <a:noFill/>
          <a:ln w="9525">
            <a:noFill/>
            <a:miter lim="800000"/>
            <a:headEnd/>
            <a:tailEnd/>
          </a:ln>
          <a:effectLst/>
        </p:spPr>
      </p:pic>
      <p:pic>
        <p:nvPicPr>
          <p:cNvPr id="7" name="Picture 4"/>
          <p:cNvPicPr>
            <a:picLocks noChangeAspect="1" noChangeArrowheads="1"/>
          </p:cNvPicPr>
          <p:nvPr/>
        </p:nvPicPr>
        <p:blipFill>
          <a:blip r:embed="rId7"/>
          <a:srcRect/>
          <a:stretch>
            <a:fillRect/>
          </a:stretch>
        </p:blipFill>
        <p:spPr bwMode="auto">
          <a:xfrm>
            <a:off x="1142976" y="1000108"/>
            <a:ext cx="6715172" cy="490541"/>
          </a:xfrm>
          <a:prstGeom prst="rect">
            <a:avLst/>
          </a:prstGeom>
          <a:noFill/>
          <a:ln w="9525">
            <a:noFill/>
            <a:miter lim="800000"/>
            <a:headEnd/>
            <a:tailEnd/>
          </a:ln>
          <a:effectLst/>
        </p:spPr>
      </p:pic>
      <p:pic>
        <p:nvPicPr>
          <p:cNvPr id="8" name="Picture 4"/>
          <p:cNvPicPr>
            <a:picLocks noChangeAspect="1" noChangeArrowheads="1"/>
          </p:cNvPicPr>
          <p:nvPr/>
        </p:nvPicPr>
        <p:blipFill>
          <a:blip r:embed="rId8"/>
          <a:srcRect/>
          <a:stretch>
            <a:fillRect/>
          </a:stretch>
        </p:blipFill>
        <p:spPr bwMode="auto">
          <a:xfrm>
            <a:off x="7858116" y="1000108"/>
            <a:ext cx="1285884" cy="4786346"/>
          </a:xfrm>
          <a:prstGeom prst="rect">
            <a:avLst/>
          </a:prstGeom>
          <a:noFill/>
          <a:ln w="9525">
            <a:noFill/>
            <a:miter lim="800000"/>
            <a:headEnd/>
            <a:tailEnd/>
          </a:ln>
          <a:effectLst/>
        </p:spPr>
      </p:pic>
      <p:pic>
        <p:nvPicPr>
          <p:cNvPr id="9" name="Picture 4"/>
          <p:cNvPicPr>
            <a:picLocks noChangeAspect="1" noChangeArrowheads="1"/>
          </p:cNvPicPr>
          <p:nvPr/>
        </p:nvPicPr>
        <p:blipFill>
          <a:blip r:embed="rId9"/>
          <a:srcRect/>
          <a:stretch>
            <a:fillRect/>
          </a:stretch>
        </p:blipFill>
        <p:spPr bwMode="auto">
          <a:xfrm>
            <a:off x="1142976" y="1500174"/>
            <a:ext cx="6715172" cy="1014419"/>
          </a:xfrm>
          <a:prstGeom prst="rect">
            <a:avLst/>
          </a:prstGeom>
          <a:noFill/>
          <a:ln w="9525">
            <a:noFill/>
            <a:miter lim="800000"/>
            <a:headEnd/>
            <a:tailEnd/>
          </a:ln>
          <a:effectLst/>
        </p:spPr>
      </p:pic>
      <p:pic>
        <p:nvPicPr>
          <p:cNvPr id="10" name="Picture 4"/>
          <p:cNvPicPr>
            <a:picLocks noChangeAspect="1" noChangeArrowheads="1"/>
          </p:cNvPicPr>
          <p:nvPr/>
        </p:nvPicPr>
        <p:blipFill>
          <a:blip r:embed="rId10"/>
          <a:srcRect/>
          <a:stretch>
            <a:fillRect/>
          </a:stretch>
        </p:blipFill>
        <p:spPr bwMode="auto">
          <a:xfrm>
            <a:off x="1142976" y="2571744"/>
            <a:ext cx="6858048" cy="3286148"/>
          </a:xfrm>
          <a:prstGeom prst="rect">
            <a:avLst/>
          </a:prstGeom>
          <a:noFill/>
          <a:ln w="9525">
            <a:noFill/>
            <a:miter lim="800000"/>
            <a:headEnd/>
            <a:tailEnd/>
          </a:ln>
          <a:effectLst/>
        </p:spPr>
      </p:pic>
      <p:pic>
        <p:nvPicPr>
          <p:cNvPr id="11" name="Picture 4"/>
          <p:cNvPicPr>
            <a:picLocks noChangeAspect="1" noChangeArrowheads="1"/>
          </p:cNvPicPr>
          <p:nvPr/>
        </p:nvPicPr>
        <p:blipFill>
          <a:blip r:embed="rId11"/>
          <a:srcRect/>
          <a:stretch>
            <a:fillRect/>
          </a:stretch>
        </p:blipFill>
        <p:spPr bwMode="auto">
          <a:xfrm>
            <a:off x="142844" y="5715016"/>
            <a:ext cx="9144032" cy="4434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2526</TotalTime>
  <Words>842</Words>
  <Application>Microsoft Office PowerPoint</Application>
  <PresentationFormat>Presentación en pantalla (4:3)</PresentationFormat>
  <Paragraphs>162</Paragraphs>
  <Slides>16</Slides>
  <Notes>14</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Viajes</vt:lpstr>
      <vt:lpstr>  Interfaces para Repositorios Institucionales Dspace:   JSP, XML y móvil          </vt:lpstr>
      <vt:lpstr>Diapositiva 2</vt:lpstr>
      <vt:lpstr>Diapositiva 3</vt:lpstr>
      <vt:lpstr>Arquitectura  dspace</vt:lpstr>
      <vt:lpstr>Interfaces de Consultas  DSPACE</vt:lpstr>
      <vt:lpstr>JSP - XML   </vt:lpstr>
      <vt:lpstr>Colorimetría</vt:lpstr>
      <vt:lpstr>PERSONALIZACIÓN JSP</vt:lpstr>
      <vt:lpstr>Personalización  jsp</vt:lpstr>
      <vt:lpstr>Personalización xml</vt:lpstr>
      <vt:lpstr>Plantillas manakin  Framework</vt:lpstr>
      <vt:lpstr>Xml Classic - references - Kubrick – Mirage </vt:lpstr>
      <vt:lpstr> Interfaz móvil  http://m.rpsico.mdp.edu.ar/ </vt:lpstr>
      <vt:lpstr>conclusiones</vt:lpstr>
      <vt:lpstr>bibliografía</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BIB1</dc:creator>
  <cp:lastModifiedBy>BIB1</cp:lastModifiedBy>
  <cp:revision>240</cp:revision>
  <dcterms:created xsi:type="dcterms:W3CDTF">2014-07-07T12:09:35Z</dcterms:created>
  <dcterms:modified xsi:type="dcterms:W3CDTF">2014-10-30T12:03:47Z</dcterms:modified>
</cp:coreProperties>
</file>