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sldIdLst>
    <p:sldId id="260" r:id="rId3"/>
    <p:sldId id="275" r:id="rId4"/>
    <p:sldId id="276" r:id="rId5"/>
    <p:sldId id="277" r:id="rId6"/>
    <p:sldId id="278" r:id="rId7"/>
    <p:sldId id="256" r:id="rId8"/>
    <p:sldId id="258" r:id="rId9"/>
    <p:sldId id="264" r:id="rId10"/>
    <p:sldId id="268" r:id="rId11"/>
    <p:sldId id="269" r:id="rId12"/>
    <p:sldId id="270" r:id="rId13"/>
    <p:sldId id="265" r:id="rId14"/>
    <p:sldId id="271" r:id="rId15"/>
    <p:sldId id="259" r:id="rId16"/>
    <p:sldId id="272" r:id="rId17"/>
    <p:sldId id="279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FFFFFF"/>
    <a:srgbClr val="C0C0C0"/>
    <a:srgbClr val="FF6600"/>
    <a:srgbClr val="FFCC00"/>
    <a:srgbClr val="008000"/>
    <a:srgbClr val="0066FF"/>
    <a:srgbClr val="FF33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>
        <p:scale>
          <a:sx n="69" d="100"/>
          <a:sy n="69" d="100"/>
        </p:scale>
        <p:origin x="-13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1824"/>
              <a:ext cx="5774" cy="25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182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grpSp>
          <p:nvGrpSpPr>
            <p:cNvPr id="3077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3078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</p:grpSp>
        <p:grpSp>
          <p:nvGrpSpPr>
            <p:cNvPr id="3080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3081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</p:grpSp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82" y="838"/>
              <a:ext cx="5590" cy="891"/>
              <a:chOff x="82" y="838"/>
              <a:chExt cx="5590" cy="891"/>
            </a:xfrm>
          </p:grpSpPr>
          <p:grpSp>
            <p:nvGrpSpPr>
              <p:cNvPr id="3084" name="Group 12"/>
              <p:cNvGrpSpPr>
                <a:grpSpLocks/>
              </p:cNvGrpSpPr>
              <p:nvPr/>
            </p:nvGrpSpPr>
            <p:grpSpPr bwMode="auto">
              <a:xfrm>
                <a:off x="134" y="838"/>
                <a:ext cx="5538" cy="850"/>
                <a:chOff x="134" y="838"/>
                <a:chExt cx="5538" cy="850"/>
              </a:xfrm>
            </p:grpSpPr>
            <p:sp>
              <p:nvSpPr>
                <p:cNvPr id="3085" name="Freeform 13"/>
                <p:cNvSpPr>
                  <a:spLocks/>
                </p:cNvSpPr>
                <p:nvPr/>
              </p:nvSpPr>
              <p:spPr bwMode="auto">
                <a:xfrm>
                  <a:off x="5269" y="1550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86" name="Freeform 14"/>
                <p:cNvSpPr>
                  <a:spLocks/>
                </p:cNvSpPr>
                <p:nvPr/>
              </p:nvSpPr>
              <p:spPr bwMode="auto">
                <a:xfrm>
                  <a:off x="5265" y="1562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87" name="Freeform 15"/>
                <p:cNvSpPr>
                  <a:spLocks/>
                </p:cNvSpPr>
                <p:nvPr/>
              </p:nvSpPr>
              <p:spPr bwMode="auto">
                <a:xfrm>
                  <a:off x="475" y="1541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88" name="Freeform 16"/>
                <p:cNvSpPr>
                  <a:spLocks/>
                </p:cNvSpPr>
                <p:nvPr/>
              </p:nvSpPr>
              <p:spPr bwMode="auto">
                <a:xfrm>
                  <a:off x="547" y="1554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87" y="68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9"/>
                    </a:cxn>
                    <a:cxn ang="0">
                      <a:pos x="9" y="74"/>
                    </a:cxn>
                    <a:cxn ang="0">
                      <a:pos x="12" y="58"/>
                    </a:cxn>
                    <a:cxn ang="0">
                      <a:pos x="22" y="47"/>
                    </a:cxn>
                    <a:cxn ang="0">
                      <a:pos x="40" y="44"/>
                    </a:cxn>
                    <a:cxn ang="0">
                      <a:pos x="60" y="45"/>
                    </a:cxn>
                    <a:cxn ang="0">
                      <a:pos x="76" y="52"/>
                    </a:cxn>
                    <a:cxn ang="0">
                      <a:pos x="87" y="68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89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1125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s-AR"/>
                </a:p>
              </p:txBody>
            </p:sp>
            <p:sp>
              <p:nvSpPr>
                <p:cNvPr id="3090" name="Freeform 18"/>
                <p:cNvSpPr>
                  <a:spLocks/>
                </p:cNvSpPr>
                <p:nvPr/>
              </p:nvSpPr>
              <p:spPr bwMode="auto">
                <a:xfrm>
                  <a:off x="1408" y="838"/>
                  <a:ext cx="2967" cy="457"/>
                </a:xfrm>
                <a:custGeom>
                  <a:avLst/>
                  <a:gdLst/>
                  <a:ahLst/>
                  <a:cxnLst>
                    <a:cxn ang="0">
                      <a:pos x="0" y="122"/>
                    </a:cxn>
                    <a:cxn ang="0">
                      <a:pos x="207" y="78"/>
                    </a:cxn>
                    <a:cxn ang="0">
                      <a:pos x="442" y="48"/>
                    </a:cxn>
                    <a:cxn ang="0">
                      <a:pos x="640" y="32"/>
                    </a:cxn>
                    <a:cxn ang="0">
                      <a:pos x="897" y="16"/>
                    </a:cxn>
                    <a:cxn ang="0">
                      <a:pos x="1215" y="2"/>
                    </a:cxn>
                    <a:cxn ang="0">
                      <a:pos x="1392" y="0"/>
                    </a:cxn>
                    <a:cxn ang="0">
                      <a:pos x="1710" y="0"/>
                    </a:cxn>
                    <a:cxn ang="0">
                      <a:pos x="1997" y="10"/>
                    </a:cxn>
                    <a:cxn ang="0">
                      <a:pos x="2258" y="21"/>
                    </a:cxn>
                    <a:cxn ang="0">
                      <a:pos x="2493" y="38"/>
                    </a:cxn>
                    <a:cxn ang="0">
                      <a:pos x="2674" y="54"/>
                    </a:cxn>
                    <a:cxn ang="0">
                      <a:pos x="2828" y="73"/>
                    </a:cxn>
                    <a:cxn ang="0">
                      <a:pos x="2966" y="92"/>
                    </a:cxn>
                    <a:cxn ang="0">
                      <a:pos x="2966" y="456"/>
                    </a:cxn>
                    <a:cxn ang="0">
                      <a:pos x="2833" y="434"/>
                    </a:cxn>
                    <a:cxn ang="0">
                      <a:pos x="2563" y="399"/>
                    </a:cxn>
                    <a:cxn ang="0">
                      <a:pos x="2382" y="382"/>
                    </a:cxn>
                    <a:cxn ang="0">
                      <a:pos x="2134" y="366"/>
                    </a:cxn>
                    <a:cxn ang="0">
                      <a:pos x="1944" y="358"/>
                    </a:cxn>
                    <a:cxn ang="0">
                      <a:pos x="1746" y="350"/>
                    </a:cxn>
                    <a:cxn ang="0">
                      <a:pos x="1529" y="350"/>
                    </a:cxn>
                    <a:cxn ang="0">
                      <a:pos x="1295" y="350"/>
                    </a:cxn>
                    <a:cxn ang="0">
                      <a:pos x="1047" y="355"/>
                    </a:cxn>
                    <a:cxn ang="0">
                      <a:pos x="853" y="363"/>
                    </a:cxn>
                    <a:cxn ang="0">
                      <a:pos x="654" y="374"/>
                    </a:cxn>
                    <a:cxn ang="0">
                      <a:pos x="468" y="388"/>
                    </a:cxn>
                    <a:cxn ang="0">
                      <a:pos x="296" y="404"/>
                    </a:cxn>
                    <a:cxn ang="0">
                      <a:pos x="150" y="423"/>
                    </a:cxn>
                    <a:cxn ang="0">
                      <a:pos x="13" y="445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1" name="Freeform 19"/>
                <p:cNvSpPr>
                  <a:spLocks/>
                </p:cNvSpPr>
                <p:nvPr/>
              </p:nvSpPr>
              <p:spPr bwMode="auto">
                <a:xfrm>
                  <a:off x="607" y="934"/>
                  <a:ext cx="823" cy="431"/>
                </a:xfrm>
                <a:custGeom>
                  <a:avLst/>
                  <a:gdLst/>
                  <a:ahLst/>
                  <a:cxnLst>
                    <a:cxn ang="0">
                      <a:pos x="815" y="27"/>
                    </a:cxn>
                    <a:cxn ang="0">
                      <a:pos x="822" y="350"/>
                    </a:cxn>
                    <a:cxn ang="0">
                      <a:pos x="746" y="382"/>
                    </a:cxn>
                    <a:cxn ang="0">
                      <a:pos x="676" y="404"/>
                    </a:cxn>
                    <a:cxn ang="0">
                      <a:pos x="619" y="415"/>
                    </a:cxn>
                    <a:cxn ang="0">
                      <a:pos x="571" y="421"/>
                    </a:cxn>
                    <a:cxn ang="0">
                      <a:pos x="517" y="427"/>
                    </a:cxn>
                    <a:cxn ang="0">
                      <a:pos x="427" y="430"/>
                    </a:cxn>
                    <a:cxn ang="0">
                      <a:pos x="344" y="423"/>
                    </a:cxn>
                    <a:cxn ang="0">
                      <a:pos x="259" y="410"/>
                    </a:cxn>
                    <a:cxn ang="0">
                      <a:pos x="177" y="388"/>
                    </a:cxn>
                    <a:cxn ang="0">
                      <a:pos x="105" y="358"/>
                    </a:cxn>
                    <a:cxn ang="0">
                      <a:pos x="41" y="325"/>
                    </a:cxn>
                    <a:cxn ang="0">
                      <a:pos x="0" y="294"/>
                    </a:cxn>
                    <a:cxn ang="0">
                      <a:pos x="0" y="0"/>
                    </a:cxn>
                    <a:cxn ang="0">
                      <a:pos x="46" y="25"/>
                    </a:cxn>
                    <a:cxn ang="0">
                      <a:pos x="105" y="47"/>
                    </a:cxn>
                    <a:cxn ang="0">
                      <a:pos x="175" y="66"/>
                    </a:cxn>
                    <a:cxn ang="0">
                      <a:pos x="244" y="81"/>
                    </a:cxn>
                    <a:cxn ang="0">
                      <a:pos x="314" y="89"/>
                    </a:cxn>
                    <a:cxn ang="0">
                      <a:pos x="361" y="93"/>
                    </a:cxn>
                    <a:cxn ang="0">
                      <a:pos x="401" y="95"/>
                    </a:cxn>
                    <a:cxn ang="0">
                      <a:pos x="471" y="95"/>
                    </a:cxn>
                    <a:cxn ang="0">
                      <a:pos x="515" y="92"/>
                    </a:cxn>
                    <a:cxn ang="0">
                      <a:pos x="555" y="87"/>
                    </a:cxn>
                    <a:cxn ang="0">
                      <a:pos x="600" y="84"/>
                    </a:cxn>
                    <a:cxn ang="0">
                      <a:pos x="640" y="76"/>
                    </a:cxn>
                    <a:cxn ang="0">
                      <a:pos x="689" y="67"/>
                    </a:cxn>
                    <a:cxn ang="0">
                      <a:pos x="733" y="55"/>
                    </a:cxn>
                    <a:cxn ang="0">
                      <a:pos x="777" y="41"/>
                    </a:cxn>
                    <a:cxn ang="0">
                      <a:pos x="815" y="27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2" name="Freeform 20"/>
                <p:cNvSpPr>
                  <a:spLocks/>
                </p:cNvSpPr>
                <p:nvPr/>
              </p:nvSpPr>
              <p:spPr bwMode="auto">
                <a:xfrm>
                  <a:off x="154" y="1349"/>
                  <a:ext cx="551" cy="339"/>
                </a:xfrm>
                <a:custGeom>
                  <a:avLst/>
                  <a:gdLst/>
                  <a:ahLst/>
                  <a:cxnLst>
                    <a:cxn ang="0">
                      <a:pos x="16" y="53"/>
                    </a:cxn>
                    <a:cxn ang="0">
                      <a:pos x="0" y="122"/>
                    </a:cxn>
                    <a:cxn ang="0">
                      <a:pos x="10" y="146"/>
                    </a:cxn>
                    <a:cxn ang="0">
                      <a:pos x="33" y="183"/>
                    </a:cxn>
                    <a:cxn ang="0">
                      <a:pos x="57" y="216"/>
                    </a:cxn>
                    <a:cxn ang="0">
                      <a:pos x="85" y="244"/>
                    </a:cxn>
                    <a:cxn ang="0">
                      <a:pos x="120" y="271"/>
                    </a:cxn>
                    <a:cxn ang="0">
                      <a:pos x="153" y="290"/>
                    </a:cxn>
                    <a:cxn ang="0">
                      <a:pos x="189" y="308"/>
                    </a:cxn>
                    <a:cxn ang="0">
                      <a:pos x="235" y="324"/>
                    </a:cxn>
                    <a:cxn ang="0">
                      <a:pos x="270" y="332"/>
                    </a:cxn>
                    <a:cxn ang="0">
                      <a:pos x="312" y="338"/>
                    </a:cxn>
                    <a:cxn ang="0">
                      <a:pos x="351" y="338"/>
                    </a:cxn>
                    <a:cxn ang="0">
                      <a:pos x="393" y="333"/>
                    </a:cxn>
                    <a:cxn ang="0">
                      <a:pos x="436" y="321"/>
                    </a:cxn>
                    <a:cxn ang="0">
                      <a:pos x="475" y="302"/>
                    </a:cxn>
                    <a:cxn ang="0">
                      <a:pos x="498" y="286"/>
                    </a:cxn>
                    <a:cxn ang="0">
                      <a:pos x="526" y="262"/>
                    </a:cxn>
                    <a:cxn ang="0">
                      <a:pos x="541" y="243"/>
                    </a:cxn>
                    <a:cxn ang="0">
                      <a:pos x="550" y="226"/>
                    </a:cxn>
                    <a:cxn ang="0">
                      <a:pos x="550" y="208"/>
                    </a:cxn>
                    <a:cxn ang="0">
                      <a:pos x="544" y="187"/>
                    </a:cxn>
                    <a:cxn ang="0">
                      <a:pos x="532" y="170"/>
                    </a:cxn>
                    <a:cxn ang="0">
                      <a:pos x="523" y="135"/>
                    </a:cxn>
                    <a:cxn ang="0">
                      <a:pos x="519" y="116"/>
                    </a:cxn>
                    <a:cxn ang="0">
                      <a:pos x="267" y="132"/>
                    </a:cxn>
                    <a:cxn ang="0">
                      <a:pos x="234" y="126"/>
                    </a:cxn>
                    <a:cxn ang="0">
                      <a:pos x="193" y="113"/>
                    </a:cxn>
                    <a:cxn ang="0">
                      <a:pos x="162" y="97"/>
                    </a:cxn>
                    <a:cxn ang="0">
                      <a:pos x="129" y="77"/>
                    </a:cxn>
                    <a:cxn ang="0">
                      <a:pos x="97" y="48"/>
                    </a:cxn>
                    <a:cxn ang="0">
                      <a:pos x="78" y="24"/>
                    </a:cxn>
                    <a:cxn ang="0">
                      <a:pos x="60" y="0"/>
                    </a:cxn>
                    <a:cxn ang="0">
                      <a:pos x="16" y="53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3" name="Freeform 21"/>
                <p:cNvSpPr>
                  <a:spLocks/>
                </p:cNvSpPr>
                <p:nvPr/>
              </p:nvSpPr>
              <p:spPr bwMode="auto">
                <a:xfrm>
                  <a:off x="134" y="935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474" y="0"/>
                    </a:cxn>
                    <a:cxn ang="0">
                      <a:pos x="474" y="294"/>
                    </a:cxn>
                    <a:cxn ang="0">
                      <a:pos x="446" y="291"/>
                    </a:cxn>
                    <a:cxn ang="0">
                      <a:pos x="411" y="293"/>
                    </a:cxn>
                    <a:cxn ang="0">
                      <a:pos x="353" y="299"/>
                    </a:cxn>
                    <a:cxn ang="0">
                      <a:pos x="296" y="310"/>
                    </a:cxn>
                    <a:cxn ang="0">
                      <a:pos x="243" y="323"/>
                    </a:cxn>
                    <a:cxn ang="0">
                      <a:pos x="200" y="339"/>
                    </a:cxn>
                    <a:cxn ang="0">
                      <a:pos x="149" y="364"/>
                    </a:cxn>
                    <a:cxn ang="0">
                      <a:pos x="110" y="390"/>
                    </a:cxn>
                    <a:cxn ang="0">
                      <a:pos x="81" y="415"/>
                    </a:cxn>
                    <a:cxn ang="0">
                      <a:pos x="60" y="439"/>
                    </a:cxn>
                    <a:cxn ang="0">
                      <a:pos x="47" y="461"/>
                    </a:cxn>
                    <a:cxn ang="0">
                      <a:pos x="35" y="488"/>
                    </a:cxn>
                    <a:cxn ang="0">
                      <a:pos x="30" y="513"/>
                    </a:cxn>
                    <a:cxn ang="0">
                      <a:pos x="23" y="551"/>
                    </a:cxn>
                    <a:cxn ang="0">
                      <a:pos x="17" y="518"/>
                    </a:cxn>
                    <a:cxn ang="0">
                      <a:pos x="8" y="481"/>
                    </a:cxn>
                    <a:cxn ang="0">
                      <a:pos x="5" y="453"/>
                    </a:cxn>
                    <a:cxn ang="0">
                      <a:pos x="0" y="420"/>
                    </a:cxn>
                    <a:cxn ang="0">
                      <a:pos x="2" y="393"/>
                    </a:cxn>
                    <a:cxn ang="0">
                      <a:pos x="8" y="361"/>
                    </a:cxn>
                    <a:cxn ang="0">
                      <a:pos x="15" y="317"/>
                    </a:cxn>
                    <a:cxn ang="0">
                      <a:pos x="30" y="279"/>
                    </a:cxn>
                    <a:cxn ang="0">
                      <a:pos x="50" y="238"/>
                    </a:cxn>
                    <a:cxn ang="0">
                      <a:pos x="75" y="196"/>
                    </a:cxn>
                    <a:cxn ang="0">
                      <a:pos x="111" y="152"/>
                    </a:cxn>
                    <a:cxn ang="0">
                      <a:pos x="152" y="116"/>
                    </a:cxn>
                    <a:cxn ang="0">
                      <a:pos x="188" y="87"/>
                    </a:cxn>
                    <a:cxn ang="0">
                      <a:pos x="233" y="60"/>
                    </a:cxn>
                    <a:cxn ang="0">
                      <a:pos x="279" y="40"/>
                    </a:cxn>
                    <a:cxn ang="0">
                      <a:pos x="333" y="21"/>
                    </a:cxn>
                    <a:cxn ang="0">
                      <a:pos x="380" y="10"/>
                    </a:cxn>
                    <a:cxn ang="0">
                      <a:pos x="435" y="3"/>
                    </a:cxn>
                    <a:cxn ang="0">
                      <a:pos x="474" y="0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4" name="Freeform 22"/>
                <p:cNvSpPr>
                  <a:spLocks/>
                </p:cNvSpPr>
                <p:nvPr/>
              </p:nvSpPr>
              <p:spPr bwMode="auto">
                <a:xfrm>
                  <a:off x="422" y="1503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5" name="Freeform 23"/>
                <p:cNvSpPr>
                  <a:spLocks/>
                </p:cNvSpPr>
                <p:nvPr/>
              </p:nvSpPr>
              <p:spPr bwMode="auto">
                <a:xfrm>
                  <a:off x="494" y="1516"/>
                  <a:ext cx="88" cy="74"/>
                </a:xfrm>
                <a:custGeom>
                  <a:avLst/>
                  <a:gdLst/>
                  <a:ahLst/>
                  <a:cxnLst>
                    <a:cxn ang="0">
                      <a:pos x="87" y="67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8"/>
                    </a:cxn>
                    <a:cxn ang="0">
                      <a:pos x="9" y="73"/>
                    </a:cxn>
                    <a:cxn ang="0">
                      <a:pos x="12" y="57"/>
                    </a:cxn>
                    <a:cxn ang="0">
                      <a:pos x="22" y="47"/>
                    </a:cxn>
                    <a:cxn ang="0">
                      <a:pos x="40" y="43"/>
                    </a:cxn>
                    <a:cxn ang="0">
                      <a:pos x="60" y="44"/>
                    </a:cxn>
                    <a:cxn ang="0">
                      <a:pos x="76" y="51"/>
                    </a:cxn>
                    <a:cxn ang="0">
                      <a:pos x="87" y="67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6" name="Freeform 24"/>
                <p:cNvSpPr>
                  <a:spLocks/>
                </p:cNvSpPr>
                <p:nvPr/>
              </p:nvSpPr>
              <p:spPr bwMode="auto">
                <a:xfrm>
                  <a:off x="386" y="1295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317" y="275"/>
                    </a:cxn>
                    <a:cxn ang="0">
                      <a:pos x="315" y="254"/>
                    </a:cxn>
                    <a:cxn ang="0">
                      <a:pos x="306" y="235"/>
                    </a:cxn>
                    <a:cxn ang="0">
                      <a:pos x="299" y="219"/>
                    </a:cxn>
                    <a:cxn ang="0">
                      <a:pos x="294" y="194"/>
                    </a:cxn>
                    <a:cxn ang="0">
                      <a:pos x="288" y="161"/>
                    </a:cxn>
                    <a:cxn ang="0">
                      <a:pos x="284" y="126"/>
                    </a:cxn>
                    <a:cxn ang="0">
                      <a:pos x="281" y="94"/>
                    </a:cxn>
                    <a:cxn ang="0">
                      <a:pos x="279" y="67"/>
                    </a:cxn>
                    <a:cxn ang="0">
                      <a:pos x="278" y="43"/>
                    </a:cxn>
                    <a:cxn ang="0">
                      <a:pos x="270" y="29"/>
                    </a:cxn>
                    <a:cxn ang="0">
                      <a:pos x="255" y="16"/>
                    </a:cxn>
                    <a:cxn ang="0">
                      <a:pos x="240" y="9"/>
                    </a:cxn>
                    <a:cxn ang="0">
                      <a:pos x="216" y="2"/>
                    </a:cxn>
                    <a:cxn ang="0">
                      <a:pos x="189" y="0"/>
                    </a:cxn>
                    <a:cxn ang="0">
                      <a:pos x="147" y="0"/>
                    </a:cxn>
                    <a:cxn ang="0">
                      <a:pos x="110" y="2"/>
                    </a:cxn>
                    <a:cxn ang="0">
                      <a:pos x="74" y="9"/>
                    </a:cxn>
                    <a:cxn ang="0">
                      <a:pos x="41" y="21"/>
                    </a:cxn>
                    <a:cxn ang="0">
                      <a:pos x="20" y="35"/>
                    </a:cxn>
                    <a:cxn ang="0">
                      <a:pos x="8" y="47"/>
                    </a:cxn>
                    <a:cxn ang="0">
                      <a:pos x="0" y="61"/>
                    </a:cxn>
                    <a:cxn ang="0">
                      <a:pos x="2" y="75"/>
                    </a:cxn>
                    <a:cxn ang="0">
                      <a:pos x="5" y="89"/>
                    </a:cxn>
                    <a:cxn ang="0">
                      <a:pos x="15" y="104"/>
                    </a:cxn>
                    <a:cxn ang="0">
                      <a:pos x="23" y="123"/>
                    </a:cxn>
                    <a:cxn ang="0">
                      <a:pos x="27" y="149"/>
                    </a:cxn>
                    <a:cxn ang="0">
                      <a:pos x="30" y="176"/>
                    </a:cxn>
                    <a:cxn ang="0">
                      <a:pos x="35" y="200"/>
                    </a:cxn>
                    <a:cxn ang="0">
                      <a:pos x="36" y="235"/>
                    </a:cxn>
                    <a:cxn ang="0">
                      <a:pos x="38" y="265"/>
                    </a:cxn>
                    <a:cxn ang="0">
                      <a:pos x="38" y="285"/>
                    </a:cxn>
                    <a:cxn ang="0">
                      <a:pos x="48" y="260"/>
                    </a:cxn>
                    <a:cxn ang="0">
                      <a:pos x="68" y="248"/>
                    </a:cxn>
                    <a:cxn ang="0">
                      <a:pos x="86" y="241"/>
                    </a:cxn>
                    <a:cxn ang="0">
                      <a:pos x="108" y="236"/>
                    </a:cxn>
                    <a:cxn ang="0">
                      <a:pos x="143" y="229"/>
                    </a:cxn>
                    <a:cxn ang="0">
                      <a:pos x="177" y="228"/>
                    </a:cxn>
                    <a:cxn ang="0">
                      <a:pos x="197" y="228"/>
                    </a:cxn>
                    <a:cxn ang="0">
                      <a:pos x="228" y="230"/>
                    </a:cxn>
                    <a:cxn ang="0">
                      <a:pos x="264" y="237"/>
                    </a:cxn>
                    <a:cxn ang="0">
                      <a:pos x="287" y="246"/>
                    </a:cxn>
                    <a:cxn ang="0">
                      <a:pos x="302" y="255"/>
                    </a:cxn>
                    <a:cxn ang="0">
                      <a:pos x="318" y="268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7" name="Freeform 25"/>
                <p:cNvSpPr>
                  <a:spLocks/>
                </p:cNvSpPr>
                <p:nvPr/>
              </p:nvSpPr>
              <p:spPr bwMode="auto">
                <a:xfrm>
                  <a:off x="5101" y="1353"/>
                  <a:ext cx="551" cy="335"/>
                </a:xfrm>
                <a:custGeom>
                  <a:avLst/>
                  <a:gdLst/>
                  <a:ahLst/>
                  <a:cxnLst>
                    <a:cxn ang="0">
                      <a:pos x="534" y="48"/>
                    </a:cxn>
                    <a:cxn ang="0">
                      <a:pos x="550" y="117"/>
                    </a:cxn>
                    <a:cxn ang="0">
                      <a:pos x="540" y="142"/>
                    </a:cxn>
                    <a:cxn ang="0">
                      <a:pos x="517" y="179"/>
                    </a:cxn>
                    <a:cxn ang="0">
                      <a:pos x="493" y="212"/>
                    </a:cxn>
                    <a:cxn ang="0">
                      <a:pos x="465" y="239"/>
                    </a:cxn>
                    <a:cxn ang="0">
                      <a:pos x="430" y="267"/>
                    </a:cxn>
                    <a:cxn ang="0">
                      <a:pos x="397" y="286"/>
                    </a:cxn>
                    <a:cxn ang="0">
                      <a:pos x="361" y="304"/>
                    </a:cxn>
                    <a:cxn ang="0">
                      <a:pos x="315" y="320"/>
                    </a:cxn>
                    <a:cxn ang="0">
                      <a:pos x="280" y="328"/>
                    </a:cxn>
                    <a:cxn ang="0">
                      <a:pos x="238" y="334"/>
                    </a:cxn>
                    <a:cxn ang="0">
                      <a:pos x="199" y="334"/>
                    </a:cxn>
                    <a:cxn ang="0">
                      <a:pos x="157" y="329"/>
                    </a:cxn>
                    <a:cxn ang="0">
                      <a:pos x="114" y="317"/>
                    </a:cxn>
                    <a:cxn ang="0">
                      <a:pos x="75" y="298"/>
                    </a:cxn>
                    <a:cxn ang="0">
                      <a:pos x="52" y="282"/>
                    </a:cxn>
                    <a:cxn ang="0">
                      <a:pos x="24" y="258"/>
                    </a:cxn>
                    <a:cxn ang="0">
                      <a:pos x="9" y="238"/>
                    </a:cxn>
                    <a:cxn ang="0">
                      <a:pos x="0" y="222"/>
                    </a:cxn>
                    <a:cxn ang="0">
                      <a:pos x="0" y="204"/>
                    </a:cxn>
                    <a:cxn ang="0">
                      <a:pos x="6" y="182"/>
                    </a:cxn>
                    <a:cxn ang="0">
                      <a:pos x="18" y="166"/>
                    </a:cxn>
                    <a:cxn ang="0">
                      <a:pos x="27" y="131"/>
                    </a:cxn>
                    <a:cxn ang="0">
                      <a:pos x="31" y="112"/>
                    </a:cxn>
                    <a:cxn ang="0">
                      <a:pos x="283" y="128"/>
                    </a:cxn>
                    <a:cxn ang="0">
                      <a:pos x="316" y="122"/>
                    </a:cxn>
                    <a:cxn ang="0">
                      <a:pos x="357" y="109"/>
                    </a:cxn>
                    <a:cxn ang="0">
                      <a:pos x="388" y="93"/>
                    </a:cxn>
                    <a:cxn ang="0">
                      <a:pos x="421" y="73"/>
                    </a:cxn>
                    <a:cxn ang="0">
                      <a:pos x="453" y="44"/>
                    </a:cxn>
                    <a:cxn ang="0">
                      <a:pos x="472" y="19"/>
                    </a:cxn>
                    <a:cxn ang="0">
                      <a:pos x="486" y="0"/>
                    </a:cxn>
                    <a:cxn ang="0">
                      <a:pos x="534" y="48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8" name="Freeform 26"/>
                <p:cNvSpPr>
                  <a:spLocks/>
                </p:cNvSpPr>
                <p:nvPr/>
              </p:nvSpPr>
              <p:spPr bwMode="auto">
                <a:xfrm>
                  <a:off x="5197" y="935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4"/>
                    </a:cxn>
                    <a:cxn ang="0">
                      <a:pos x="28" y="291"/>
                    </a:cxn>
                    <a:cxn ang="0">
                      <a:pos x="63" y="293"/>
                    </a:cxn>
                    <a:cxn ang="0">
                      <a:pos x="121" y="299"/>
                    </a:cxn>
                    <a:cxn ang="0">
                      <a:pos x="178" y="310"/>
                    </a:cxn>
                    <a:cxn ang="0">
                      <a:pos x="231" y="323"/>
                    </a:cxn>
                    <a:cxn ang="0">
                      <a:pos x="274" y="339"/>
                    </a:cxn>
                    <a:cxn ang="0">
                      <a:pos x="325" y="364"/>
                    </a:cxn>
                    <a:cxn ang="0">
                      <a:pos x="364" y="390"/>
                    </a:cxn>
                    <a:cxn ang="0">
                      <a:pos x="393" y="415"/>
                    </a:cxn>
                    <a:cxn ang="0">
                      <a:pos x="414" y="439"/>
                    </a:cxn>
                    <a:cxn ang="0">
                      <a:pos x="427" y="461"/>
                    </a:cxn>
                    <a:cxn ang="0">
                      <a:pos x="439" y="488"/>
                    </a:cxn>
                    <a:cxn ang="0">
                      <a:pos x="444" y="513"/>
                    </a:cxn>
                    <a:cxn ang="0">
                      <a:pos x="451" y="551"/>
                    </a:cxn>
                    <a:cxn ang="0">
                      <a:pos x="457" y="518"/>
                    </a:cxn>
                    <a:cxn ang="0">
                      <a:pos x="466" y="481"/>
                    </a:cxn>
                    <a:cxn ang="0">
                      <a:pos x="469" y="453"/>
                    </a:cxn>
                    <a:cxn ang="0">
                      <a:pos x="474" y="420"/>
                    </a:cxn>
                    <a:cxn ang="0">
                      <a:pos x="472" y="393"/>
                    </a:cxn>
                    <a:cxn ang="0">
                      <a:pos x="466" y="361"/>
                    </a:cxn>
                    <a:cxn ang="0">
                      <a:pos x="459" y="317"/>
                    </a:cxn>
                    <a:cxn ang="0">
                      <a:pos x="444" y="279"/>
                    </a:cxn>
                    <a:cxn ang="0">
                      <a:pos x="424" y="238"/>
                    </a:cxn>
                    <a:cxn ang="0">
                      <a:pos x="399" y="196"/>
                    </a:cxn>
                    <a:cxn ang="0">
                      <a:pos x="363" y="152"/>
                    </a:cxn>
                    <a:cxn ang="0">
                      <a:pos x="322" y="116"/>
                    </a:cxn>
                    <a:cxn ang="0">
                      <a:pos x="286" y="87"/>
                    </a:cxn>
                    <a:cxn ang="0">
                      <a:pos x="241" y="60"/>
                    </a:cxn>
                    <a:cxn ang="0">
                      <a:pos x="195" y="40"/>
                    </a:cxn>
                    <a:cxn ang="0">
                      <a:pos x="141" y="21"/>
                    </a:cxn>
                    <a:cxn ang="0">
                      <a:pos x="94" y="10"/>
                    </a:cxn>
                    <a:cxn ang="0">
                      <a:pos x="39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099" name="Freeform 27"/>
                <p:cNvSpPr>
                  <a:spLocks/>
                </p:cNvSpPr>
                <p:nvPr/>
              </p:nvSpPr>
              <p:spPr bwMode="auto">
                <a:xfrm>
                  <a:off x="5228" y="1503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100" name="Freeform 28"/>
                <p:cNvSpPr>
                  <a:spLocks/>
                </p:cNvSpPr>
                <p:nvPr/>
              </p:nvSpPr>
              <p:spPr bwMode="auto">
                <a:xfrm>
                  <a:off x="5224" y="1515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101" name="Freeform 29"/>
                <p:cNvSpPr>
                  <a:spLocks/>
                </p:cNvSpPr>
                <p:nvPr/>
              </p:nvSpPr>
              <p:spPr bwMode="auto">
                <a:xfrm>
                  <a:off x="5101" y="1295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1" y="275"/>
                    </a:cxn>
                    <a:cxn ang="0">
                      <a:pos x="3" y="254"/>
                    </a:cxn>
                    <a:cxn ang="0">
                      <a:pos x="12" y="235"/>
                    </a:cxn>
                    <a:cxn ang="0">
                      <a:pos x="19" y="219"/>
                    </a:cxn>
                    <a:cxn ang="0">
                      <a:pos x="24" y="194"/>
                    </a:cxn>
                    <a:cxn ang="0">
                      <a:pos x="30" y="161"/>
                    </a:cxn>
                    <a:cxn ang="0">
                      <a:pos x="34" y="126"/>
                    </a:cxn>
                    <a:cxn ang="0">
                      <a:pos x="37" y="94"/>
                    </a:cxn>
                    <a:cxn ang="0">
                      <a:pos x="39" y="67"/>
                    </a:cxn>
                    <a:cxn ang="0">
                      <a:pos x="40" y="43"/>
                    </a:cxn>
                    <a:cxn ang="0">
                      <a:pos x="48" y="29"/>
                    </a:cxn>
                    <a:cxn ang="0">
                      <a:pos x="63" y="16"/>
                    </a:cxn>
                    <a:cxn ang="0">
                      <a:pos x="78" y="9"/>
                    </a:cxn>
                    <a:cxn ang="0">
                      <a:pos x="102" y="2"/>
                    </a:cxn>
                    <a:cxn ang="0">
                      <a:pos x="129" y="0"/>
                    </a:cxn>
                    <a:cxn ang="0">
                      <a:pos x="171" y="0"/>
                    </a:cxn>
                    <a:cxn ang="0">
                      <a:pos x="208" y="2"/>
                    </a:cxn>
                    <a:cxn ang="0">
                      <a:pos x="244" y="9"/>
                    </a:cxn>
                    <a:cxn ang="0">
                      <a:pos x="277" y="21"/>
                    </a:cxn>
                    <a:cxn ang="0">
                      <a:pos x="298" y="35"/>
                    </a:cxn>
                    <a:cxn ang="0">
                      <a:pos x="310" y="47"/>
                    </a:cxn>
                    <a:cxn ang="0">
                      <a:pos x="318" y="61"/>
                    </a:cxn>
                    <a:cxn ang="0">
                      <a:pos x="316" y="75"/>
                    </a:cxn>
                    <a:cxn ang="0">
                      <a:pos x="313" y="89"/>
                    </a:cxn>
                    <a:cxn ang="0">
                      <a:pos x="303" y="104"/>
                    </a:cxn>
                    <a:cxn ang="0">
                      <a:pos x="295" y="123"/>
                    </a:cxn>
                    <a:cxn ang="0">
                      <a:pos x="291" y="149"/>
                    </a:cxn>
                    <a:cxn ang="0">
                      <a:pos x="288" y="176"/>
                    </a:cxn>
                    <a:cxn ang="0">
                      <a:pos x="283" y="200"/>
                    </a:cxn>
                    <a:cxn ang="0">
                      <a:pos x="282" y="235"/>
                    </a:cxn>
                    <a:cxn ang="0">
                      <a:pos x="280" y="265"/>
                    </a:cxn>
                    <a:cxn ang="0">
                      <a:pos x="280" y="285"/>
                    </a:cxn>
                    <a:cxn ang="0">
                      <a:pos x="270" y="260"/>
                    </a:cxn>
                    <a:cxn ang="0">
                      <a:pos x="250" y="248"/>
                    </a:cxn>
                    <a:cxn ang="0">
                      <a:pos x="232" y="241"/>
                    </a:cxn>
                    <a:cxn ang="0">
                      <a:pos x="210" y="236"/>
                    </a:cxn>
                    <a:cxn ang="0">
                      <a:pos x="175" y="229"/>
                    </a:cxn>
                    <a:cxn ang="0">
                      <a:pos x="141" y="228"/>
                    </a:cxn>
                    <a:cxn ang="0">
                      <a:pos x="121" y="228"/>
                    </a:cxn>
                    <a:cxn ang="0">
                      <a:pos x="90" y="230"/>
                    </a:cxn>
                    <a:cxn ang="0">
                      <a:pos x="54" y="237"/>
                    </a:cxn>
                    <a:cxn ang="0">
                      <a:pos x="31" y="246"/>
                    </a:cxn>
                    <a:cxn ang="0">
                      <a:pos x="16" y="255"/>
                    </a:cxn>
                    <a:cxn ang="0">
                      <a:pos x="0" y="268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102" name="Freeform 30"/>
                <p:cNvSpPr>
                  <a:spLocks/>
                </p:cNvSpPr>
                <p:nvPr/>
              </p:nvSpPr>
              <p:spPr bwMode="auto">
                <a:xfrm>
                  <a:off x="4371" y="935"/>
                  <a:ext cx="832" cy="4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6"/>
                    </a:cxn>
                    <a:cxn ang="0">
                      <a:pos x="84" y="374"/>
                    </a:cxn>
                    <a:cxn ang="0">
                      <a:pos x="153" y="393"/>
                    </a:cxn>
                    <a:cxn ang="0">
                      <a:pos x="210" y="404"/>
                    </a:cxn>
                    <a:cxn ang="0">
                      <a:pos x="258" y="410"/>
                    </a:cxn>
                    <a:cxn ang="0">
                      <a:pos x="312" y="416"/>
                    </a:cxn>
                    <a:cxn ang="0">
                      <a:pos x="402" y="419"/>
                    </a:cxn>
                    <a:cxn ang="0">
                      <a:pos x="485" y="412"/>
                    </a:cxn>
                    <a:cxn ang="0">
                      <a:pos x="570" y="399"/>
                    </a:cxn>
                    <a:cxn ang="0">
                      <a:pos x="652" y="377"/>
                    </a:cxn>
                    <a:cxn ang="0">
                      <a:pos x="724" y="347"/>
                    </a:cxn>
                    <a:cxn ang="0">
                      <a:pos x="784" y="306"/>
                    </a:cxn>
                    <a:cxn ang="0">
                      <a:pos x="829" y="291"/>
                    </a:cxn>
                    <a:cxn ang="0">
                      <a:pos x="831" y="2"/>
                    </a:cxn>
                    <a:cxn ang="0">
                      <a:pos x="786" y="9"/>
                    </a:cxn>
                    <a:cxn ang="0">
                      <a:pos x="726" y="29"/>
                    </a:cxn>
                    <a:cxn ang="0">
                      <a:pos x="654" y="55"/>
                    </a:cxn>
                    <a:cxn ang="0">
                      <a:pos x="585" y="70"/>
                    </a:cxn>
                    <a:cxn ang="0">
                      <a:pos x="515" y="78"/>
                    </a:cxn>
                    <a:cxn ang="0">
                      <a:pos x="468" y="82"/>
                    </a:cxn>
                    <a:cxn ang="0">
                      <a:pos x="428" y="84"/>
                    </a:cxn>
                    <a:cxn ang="0">
                      <a:pos x="358" y="84"/>
                    </a:cxn>
                    <a:cxn ang="0">
                      <a:pos x="314" y="81"/>
                    </a:cxn>
                    <a:cxn ang="0">
                      <a:pos x="274" y="76"/>
                    </a:cxn>
                    <a:cxn ang="0">
                      <a:pos x="229" y="73"/>
                    </a:cxn>
                    <a:cxn ang="0">
                      <a:pos x="190" y="66"/>
                    </a:cxn>
                    <a:cxn ang="0">
                      <a:pos x="140" y="57"/>
                    </a:cxn>
                    <a:cxn ang="0">
                      <a:pos x="96" y="44"/>
                    </a:cxn>
                    <a:cxn ang="0">
                      <a:pos x="49" y="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sp>
            <p:nvSpPr>
              <p:cNvPr id="3103" name="Freeform 31"/>
              <p:cNvSpPr>
                <a:spLocks/>
              </p:cNvSpPr>
              <p:nvPr/>
            </p:nvSpPr>
            <p:spPr bwMode="auto">
              <a:xfrm>
                <a:off x="5217" y="1590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04" name="Freeform 32"/>
              <p:cNvSpPr>
                <a:spLocks/>
              </p:cNvSpPr>
              <p:nvPr/>
            </p:nvSpPr>
            <p:spPr bwMode="auto">
              <a:xfrm>
                <a:off x="5213" y="1603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05" name="Freeform 33"/>
              <p:cNvSpPr>
                <a:spLocks/>
              </p:cNvSpPr>
              <p:nvPr/>
            </p:nvSpPr>
            <p:spPr bwMode="auto">
              <a:xfrm>
                <a:off x="423" y="1581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06" name="Freeform 34"/>
              <p:cNvSpPr>
                <a:spLocks/>
              </p:cNvSpPr>
              <p:nvPr/>
            </p:nvSpPr>
            <p:spPr bwMode="auto">
              <a:xfrm>
                <a:off x="495" y="1595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 flipV="1">
                <a:off x="1968" y="1166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3108" name="Freeform 36"/>
              <p:cNvSpPr>
                <a:spLocks/>
              </p:cNvSpPr>
              <p:nvPr/>
            </p:nvSpPr>
            <p:spPr bwMode="auto">
              <a:xfrm>
                <a:off x="1356" y="879"/>
                <a:ext cx="2967" cy="457"/>
              </a:xfrm>
              <a:custGeom>
                <a:avLst/>
                <a:gdLst/>
                <a:ahLst/>
                <a:cxnLst>
                  <a:cxn ang="0">
                    <a:pos x="0" y="122"/>
                  </a:cxn>
                  <a:cxn ang="0">
                    <a:pos x="207" y="78"/>
                  </a:cxn>
                  <a:cxn ang="0">
                    <a:pos x="442" y="48"/>
                  </a:cxn>
                  <a:cxn ang="0">
                    <a:pos x="640" y="32"/>
                  </a:cxn>
                  <a:cxn ang="0">
                    <a:pos x="897" y="16"/>
                  </a:cxn>
                  <a:cxn ang="0">
                    <a:pos x="1215" y="2"/>
                  </a:cxn>
                  <a:cxn ang="0">
                    <a:pos x="1392" y="0"/>
                  </a:cxn>
                  <a:cxn ang="0">
                    <a:pos x="1710" y="0"/>
                  </a:cxn>
                  <a:cxn ang="0">
                    <a:pos x="1997" y="10"/>
                  </a:cxn>
                  <a:cxn ang="0">
                    <a:pos x="2258" y="21"/>
                  </a:cxn>
                  <a:cxn ang="0">
                    <a:pos x="2493" y="38"/>
                  </a:cxn>
                  <a:cxn ang="0">
                    <a:pos x="2674" y="54"/>
                  </a:cxn>
                  <a:cxn ang="0">
                    <a:pos x="2828" y="73"/>
                  </a:cxn>
                  <a:cxn ang="0">
                    <a:pos x="2966" y="92"/>
                  </a:cxn>
                  <a:cxn ang="0">
                    <a:pos x="2966" y="456"/>
                  </a:cxn>
                  <a:cxn ang="0">
                    <a:pos x="2833" y="434"/>
                  </a:cxn>
                  <a:cxn ang="0">
                    <a:pos x="2563" y="399"/>
                  </a:cxn>
                  <a:cxn ang="0">
                    <a:pos x="2382" y="382"/>
                  </a:cxn>
                  <a:cxn ang="0">
                    <a:pos x="2134" y="366"/>
                  </a:cxn>
                  <a:cxn ang="0">
                    <a:pos x="1944" y="358"/>
                  </a:cxn>
                  <a:cxn ang="0">
                    <a:pos x="1746" y="350"/>
                  </a:cxn>
                  <a:cxn ang="0">
                    <a:pos x="1529" y="350"/>
                  </a:cxn>
                  <a:cxn ang="0">
                    <a:pos x="1295" y="350"/>
                  </a:cxn>
                  <a:cxn ang="0">
                    <a:pos x="1047" y="355"/>
                  </a:cxn>
                  <a:cxn ang="0">
                    <a:pos x="853" y="363"/>
                  </a:cxn>
                  <a:cxn ang="0">
                    <a:pos x="654" y="374"/>
                  </a:cxn>
                  <a:cxn ang="0">
                    <a:pos x="468" y="388"/>
                  </a:cxn>
                  <a:cxn ang="0">
                    <a:pos x="296" y="404"/>
                  </a:cxn>
                  <a:cxn ang="0">
                    <a:pos x="150" y="423"/>
                  </a:cxn>
                  <a:cxn ang="0">
                    <a:pos x="13" y="445"/>
                  </a:cxn>
                  <a:cxn ang="0">
                    <a:pos x="0" y="122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09" name="Freeform 37"/>
              <p:cNvSpPr>
                <a:spLocks/>
              </p:cNvSpPr>
              <p:nvPr/>
            </p:nvSpPr>
            <p:spPr bwMode="auto">
              <a:xfrm>
                <a:off x="555" y="975"/>
                <a:ext cx="823" cy="431"/>
              </a:xfrm>
              <a:custGeom>
                <a:avLst/>
                <a:gdLst/>
                <a:ahLst/>
                <a:cxnLst>
                  <a:cxn ang="0">
                    <a:pos x="815" y="27"/>
                  </a:cxn>
                  <a:cxn ang="0">
                    <a:pos x="822" y="350"/>
                  </a:cxn>
                  <a:cxn ang="0">
                    <a:pos x="746" y="382"/>
                  </a:cxn>
                  <a:cxn ang="0">
                    <a:pos x="676" y="404"/>
                  </a:cxn>
                  <a:cxn ang="0">
                    <a:pos x="619" y="415"/>
                  </a:cxn>
                  <a:cxn ang="0">
                    <a:pos x="571" y="421"/>
                  </a:cxn>
                  <a:cxn ang="0">
                    <a:pos x="517" y="427"/>
                  </a:cxn>
                  <a:cxn ang="0">
                    <a:pos x="427" y="430"/>
                  </a:cxn>
                  <a:cxn ang="0">
                    <a:pos x="344" y="423"/>
                  </a:cxn>
                  <a:cxn ang="0">
                    <a:pos x="259" y="410"/>
                  </a:cxn>
                  <a:cxn ang="0">
                    <a:pos x="177" y="388"/>
                  </a:cxn>
                  <a:cxn ang="0">
                    <a:pos x="105" y="358"/>
                  </a:cxn>
                  <a:cxn ang="0">
                    <a:pos x="41" y="325"/>
                  </a:cxn>
                  <a:cxn ang="0">
                    <a:pos x="0" y="294"/>
                  </a:cxn>
                  <a:cxn ang="0">
                    <a:pos x="0" y="0"/>
                  </a:cxn>
                  <a:cxn ang="0">
                    <a:pos x="46" y="25"/>
                  </a:cxn>
                  <a:cxn ang="0">
                    <a:pos x="105" y="47"/>
                  </a:cxn>
                  <a:cxn ang="0">
                    <a:pos x="175" y="66"/>
                  </a:cxn>
                  <a:cxn ang="0">
                    <a:pos x="244" y="81"/>
                  </a:cxn>
                  <a:cxn ang="0">
                    <a:pos x="314" y="89"/>
                  </a:cxn>
                  <a:cxn ang="0">
                    <a:pos x="361" y="93"/>
                  </a:cxn>
                  <a:cxn ang="0">
                    <a:pos x="401" y="95"/>
                  </a:cxn>
                  <a:cxn ang="0">
                    <a:pos x="471" y="95"/>
                  </a:cxn>
                  <a:cxn ang="0">
                    <a:pos x="515" y="92"/>
                  </a:cxn>
                  <a:cxn ang="0">
                    <a:pos x="555" y="87"/>
                  </a:cxn>
                  <a:cxn ang="0">
                    <a:pos x="600" y="84"/>
                  </a:cxn>
                  <a:cxn ang="0">
                    <a:pos x="640" y="76"/>
                  </a:cxn>
                  <a:cxn ang="0">
                    <a:pos x="689" y="67"/>
                  </a:cxn>
                  <a:cxn ang="0">
                    <a:pos x="733" y="55"/>
                  </a:cxn>
                  <a:cxn ang="0">
                    <a:pos x="777" y="41"/>
                  </a:cxn>
                  <a:cxn ang="0">
                    <a:pos x="815" y="27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0" name="Freeform 38"/>
              <p:cNvSpPr>
                <a:spLocks/>
              </p:cNvSpPr>
              <p:nvPr/>
            </p:nvSpPr>
            <p:spPr bwMode="auto">
              <a:xfrm>
                <a:off x="102" y="1389"/>
                <a:ext cx="551" cy="340"/>
              </a:xfrm>
              <a:custGeom>
                <a:avLst/>
                <a:gdLst/>
                <a:ahLst/>
                <a:cxnLst>
                  <a:cxn ang="0">
                    <a:pos x="16" y="53"/>
                  </a:cxn>
                  <a:cxn ang="0">
                    <a:pos x="0" y="122"/>
                  </a:cxn>
                  <a:cxn ang="0">
                    <a:pos x="10" y="146"/>
                  </a:cxn>
                  <a:cxn ang="0">
                    <a:pos x="33" y="184"/>
                  </a:cxn>
                  <a:cxn ang="0">
                    <a:pos x="57" y="217"/>
                  </a:cxn>
                  <a:cxn ang="0">
                    <a:pos x="85" y="244"/>
                  </a:cxn>
                  <a:cxn ang="0">
                    <a:pos x="120" y="271"/>
                  </a:cxn>
                  <a:cxn ang="0">
                    <a:pos x="153" y="290"/>
                  </a:cxn>
                  <a:cxn ang="0">
                    <a:pos x="189" y="309"/>
                  </a:cxn>
                  <a:cxn ang="0">
                    <a:pos x="235" y="325"/>
                  </a:cxn>
                  <a:cxn ang="0">
                    <a:pos x="270" y="333"/>
                  </a:cxn>
                  <a:cxn ang="0">
                    <a:pos x="312" y="339"/>
                  </a:cxn>
                  <a:cxn ang="0">
                    <a:pos x="351" y="339"/>
                  </a:cxn>
                  <a:cxn ang="0">
                    <a:pos x="393" y="334"/>
                  </a:cxn>
                  <a:cxn ang="0">
                    <a:pos x="436" y="322"/>
                  </a:cxn>
                  <a:cxn ang="0">
                    <a:pos x="475" y="303"/>
                  </a:cxn>
                  <a:cxn ang="0">
                    <a:pos x="498" y="287"/>
                  </a:cxn>
                  <a:cxn ang="0">
                    <a:pos x="526" y="263"/>
                  </a:cxn>
                  <a:cxn ang="0">
                    <a:pos x="541" y="243"/>
                  </a:cxn>
                  <a:cxn ang="0">
                    <a:pos x="550" y="227"/>
                  </a:cxn>
                  <a:cxn ang="0">
                    <a:pos x="550" y="209"/>
                  </a:cxn>
                  <a:cxn ang="0">
                    <a:pos x="544" y="187"/>
                  </a:cxn>
                  <a:cxn ang="0">
                    <a:pos x="532" y="171"/>
                  </a:cxn>
                  <a:cxn ang="0">
                    <a:pos x="523" y="135"/>
                  </a:cxn>
                  <a:cxn ang="0">
                    <a:pos x="519" y="116"/>
                  </a:cxn>
                  <a:cxn ang="0">
                    <a:pos x="267" y="133"/>
                  </a:cxn>
                  <a:cxn ang="0">
                    <a:pos x="234" y="126"/>
                  </a:cxn>
                  <a:cxn ang="0">
                    <a:pos x="193" y="114"/>
                  </a:cxn>
                  <a:cxn ang="0">
                    <a:pos x="162" y="97"/>
                  </a:cxn>
                  <a:cxn ang="0">
                    <a:pos x="129" y="77"/>
                  </a:cxn>
                  <a:cxn ang="0">
                    <a:pos x="97" y="48"/>
                  </a:cxn>
                  <a:cxn ang="0">
                    <a:pos x="78" y="24"/>
                  </a:cxn>
                  <a:cxn ang="0">
                    <a:pos x="60" y="0"/>
                  </a:cxn>
                  <a:cxn ang="0">
                    <a:pos x="16" y="53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1" name="Freeform 39"/>
              <p:cNvSpPr>
                <a:spLocks/>
              </p:cNvSpPr>
              <p:nvPr/>
            </p:nvSpPr>
            <p:spPr bwMode="auto">
              <a:xfrm>
                <a:off x="82" y="976"/>
                <a:ext cx="475" cy="552"/>
              </a:xfrm>
              <a:custGeom>
                <a:avLst/>
                <a:gdLst/>
                <a:ahLst/>
                <a:cxnLst>
                  <a:cxn ang="0">
                    <a:pos x="474" y="0"/>
                  </a:cxn>
                  <a:cxn ang="0">
                    <a:pos x="474" y="294"/>
                  </a:cxn>
                  <a:cxn ang="0">
                    <a:pos x="446" y="291"/>
                  </a:cxn>
                  <a:cxn ang="0">
                    <a:pos x="411" y="293"/>
                  </a:cxn>
                  <a:cxn ang="0">
                    <a:pos x="353" y="299"/>
                  </a:cxn>
                  <a:cxn ang="0">
                    <a:pos x="296" y="310"/>
                  </a:cxn>
                  <a:cxn ang="0">
                    <a:pos x="243" y="323"/>
                  </a:cxn>
                  <a:cxn ang="0">
                    <a:pos x="200" y="339"/>
                  </a:cxn>
                  <a:cxn ang="0">
                    <a:pos x="149" y="364"/>
                  </a:cxn>
                  <a:cxn ang="0">
                    <a:pos x="110" y="390"/>
                  </a:cxn>
                  <a:cxn ang="0">
                    <a:pos x="81" y="415"/>
                  </a:cxn>
                  <a:cxn ang="0">
                    <a:pos x="60" y="439"/>
                  </a:cxn>
                  <a:cxn ang="0">
                    <a:pos x="47" y="461"/>
                  </a:cxn>
                  <a:cxn ang="0">
                    <a:pos x="35" y="488"/>
                  </a:cxn>
                  <a:cxn ang="0">
                    <a:pos x="30" y="513"/>
                  </a:cxn>
                  <a:cxn ang="0">
                    <a:pos x="23" y="551"/>
                  </a:cxn>
                  <a:cxn ang="0">
                    <a:pos x="17" y="518"/>
                  </a:cxn>
                  <a:cxn ang="0">
                    <a:pos x="8" y="481"/>
                  </a:cxn>
                  <a:cxn ang="0">
                    <a:pos x="5" y="453"/>
                  </a:cxn>
                  <a:cxn ang="0">
                    <a:pos x="0" y="420"/>
                  </a:cxn>
                  <a:cxn ang="0">
                    <a:pos x="2" y="393"/>
                  </a:cxn>
                  <a:cxn ang="0">
                    <a:pos x="8" y="361"/>
                  </a:cxn>
                  <a:cxn ang="0">
                    <a:pos x="15" y="317"/>
                  </a:cxn>
                  <a:cxn ang="0">
                    <a:pos x="30" y="279"/>
                  </a:cxn>
                  <a:cxn ang="0">
                    <a:pos x="50" y="238"/>
                  </a:cxn>
                  <a:cxn ang="0">
                    <a:pos x="75" y="196"/>
                  </a:cxn>
                  <a:cxn ang="0">
                    <a:pos x="111" y="152"/>
                  </a:cxn>
                  <a:cxn ang="0">
                    <a:pos x="152" y="116"/>
                  </a:cxn>
                  <a:cxn ang="0">
                    <a:pos x="188" y="87"/>
                  </a:cxn>
                  <a:cxn ang="0">
                    <a:pos x="233" y="60"/>
                  </a:cxn>
                  <a:cxn ang="0">
                    <a:pos x="279" y="40"/>
                  </a:cxn>
                  <a:cxn ang="0">
                    <a:pos x="333" y="21"/>
                  </a:cxn>
                  <a:cxn ang="0">
                    <a:pos x="380" y="10"/>
                  </a:cxn>
                  <a:cxn ang="0">
                    <a:pos x="435" y="3"/>
                  </a:cxn>
                  <a:cxn ang="0">
                    <a:pos x="474" y="0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2" name="Freeform 40"/>
              <p:cNvSpPr>
                <a:spLocks/>
              </p:cNvSpPr>
              <p:nvPr/>
            </p:nvSpPr>
            <p:spPr bwMode="auto">
              <a:xfrm>
                <a:off x="370" y="1543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3" name="Freeform 41"/>
              <p:cNvSpPr>
                <a:spLocks/>
              </p:cNvSpPr>
              <p:nvPr/>
            </p:nvSpPr>
            <p:spPr bwMode="auto">
              <a:xfrm>
                <a:off x="442" y="1557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4" name="Freeform 42"/>
              <p:cNvSpPr>
                <a:spLocks/>
              </p:cNvSpPr>
              <p:nvPr/>
            </p:nvSpPr>
            <p:spPr bwMode="auto">
              <a:xfrm>
                <a:off x="334" y="1336"/>
                <a:ext cx="319" cy="286"/>
              </a:xfrm>
              <a:custGeom>
                <a:avLst/>
                <a:gdLst/>
                <a:ahLst/>
                <a:cxnLst>
                  <a:cxn ang="0">
                    <a:pos x="317" y="275"/>
                  </a:cxn>
                  <a:cxn ang="0">
                    <a:pos x="315" y="254"/>
                  </a:cxn>
                  <a:cxn ang="0">
                    <a:pos x="306" y="235"/>
                  </a:cxn>
                  <a:cxn ang="0">
                    <a:pos x="299" y="219"/>
                  </a:cxn>
                  <a:cxn ang="0">
                    <a:pos x="294" y="194"/>
                  </a:cxn>
                  <a:cxn ang="0">
                    <a:pos x="288" y="161"/>
                  </a:cxn>
                  <a:cxn ang="0">
                    <a:pos x="284" y="126"/>
                  </a:cxn>
                  <a:cxn ang="0">
                    <a:pos x="281" y="94"/>
                  </a:cxn>
                  <a:cxn ang="0">
                    <a:pos x="279" y="67"/>
                  </a:cxn>
                  <a:cxn ang="0">
                    <a:pos x="278" y="43"/>
                  </a:cxn>
                  <a:cxn ang="0">
                    <a:pos x="270" y="29"/>
                  </a:cxn>
                  <a:cxn ang="0">
                    <a:pos x="255" y="16"/>
                  </a:cxn>
                  <a:cxn ang="0">
                    <a:pos x="240" y="9"/>
                  </a:cxn>
                  <a:cxn ang="0">
                    <a:pos x="216" y="2"/>
                  </a:cxn>
                  <a:cxn ang="0">
                    <a:pos x="189" y="0"/>
                  </a:cxn>
                  <a:cxn ang="0">
                    <a:pos x="147" y="0"/>
                  </a:cxn>
                  <a:cxn ang="0">
                    <a:pos x="110" y="2"/>
                  </a:cxn>
                  <a:cxn ang="0">
                    <a:pos x="74" y="9"/>
                  </a:cxn>
                  <a:cxn ang="0">
                    <a:pos x="41" y="21"/>
                  </a:cxn>
                  <a:cxn ang="0">
                    <a:pos x="20" y="35"/>
                  </a:cxn>
                  <a:cxn ang="0">
                    <a:pos x="8" y="47"/>
                  </a:cxn>
                  <a:cxn ang="0">
                    <a:pos x="0" y="61"/>
                  </a:cxn>
                  <a:cxn ang="0">
                    <a:pos x="2" y="75"/>
                  </a:cxn>
                  <a:cxn ang="0">
                    <a:pos x="5" y="89"/>
                  </a:cxn>
                  <a:cxn ang="0">
                    <a:pos x="15" y="104"/>
                  </a:cxn>
                  <a:cxn ang="0">
                    <a:pos x="23" y="123"/>
                  </a:cxn>
                  <a:cxn ang="0">
                    <a:pos x="27" y="149"/>
                  </a:cxn>
                  <a:cxn ang="0">
                    <a:pos x="30" y="176"/>
                  </a:cxn>
                  <a:cxn ang="0">
                    <a:pos x="35" y="200"/>
                  </a:cxn>
                  <a:cxn ang="0">
                    <a:pos x="36" y="235"/>
                  </a:cxn>
                  <a:cxn ang="0">
                    <a:pos x="38" y="265"/>
                  </a:cxn>
                  <a:cxn ang="0">
                    <a:pos x="38" y="285"/>
                  </a:cxn>
                  <a:cxn ang="0">
                    <a:pos x="48" y="260"/>
                  </a:cxn>
                  <a:cxn ang="0">
                    <a:pos x="68" y="248"/>
                  </a:cxn>
                  <a:cxn ang="0">
                    <a:pos x="86" y="241"/>
                  </a:cxn>
                  <a:cxn ang="0">
                    <a:pos x="108" y="236"/>
                  </a:cxn>
                  <a:cxn ang="0">
                    <a:pos x="143" y="229"/>
                  </a:cxn>
                  <a:cxn ang="0">
                    <a:pos x="177" y="228"/>
                  </a:cxn>
                  <a:cxn ang="0">
                    <a:pos x="197" y="228"/>
                  </a:cxn>
                  <a:cxn ang="0">
                    <a:pos x="228" y="230"/>
                  </a:cxn>
                  <a:cxn ang="0">
                    <a:pos x="264" y="237"/>
                  </a:cxn>
                  <a:cxn ang="0">
                    <a:pos x="287" y="246"/>
                  </a:cxn>
                  <a:cxn ang="0">
                    <a:pos x="302" y="255"/>
                  </a:cxn>
                  <a:cxn ang="0">
                    <a:pos x="318" y="268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5" name="Freeform 43"/>
              <p:cNvSpPr>
                <a:spLocks/>
              </p:cNvSpPr>
              <p:nvPr/>
            </p:nvSpPr>
            <p:spPr bwMode="auto">
              <a:xfrm>
                <a:off x="5049" y="1394"/>
                <a:ext cx="551" cy="335"/>
              </a:xfrm>
              <a:custGeom>
                <a:avLst/>
                <a:gdLst/>
                <a:ahLst/>
                <a:cxnLst>
                  <a:cxn ang="0">
                    <a:pos x="534" y="48"/>
                  </a:cxn>
                  <a:cxn ang="0">
                    <a:pos x="550" y="117"/>
                  </a:cxn>
                  <a:cxn ang="0">
                    <a:pos x="540" y="142"/>
                  </a:cxn>
                  <a:cxn ang="0">
                    <a:pos x="517" y="179"/>
                  </a:cxn>
                  <a:cxn ang="0">
                    <a:pos x="493" y="212"/>
                  </a:cxn>
                  <a:cxn ang="0">
                    <a:pos x="465" y="239"/>
                  </a:cxn>
                  <a:cxn ang="0">
                    <a:pos x="430" y="267"/>
                  </a:cxn>
                  <a:cxn ang="0">
                    <a:pos x="397" y="286"/>
                  </a:cxn>
                  <a:cxn ang="0">
                    <a:pos x="361" y="304"/>
                  </a:cxn>
                  <a:cxn ang="0">
                    <a:pos x="315" y="320"/>
                  </a:cxn>
                  <a:cxn ang="0">
                    <a:pos x="280" y="328"/>
                  </a:cxn>
                  <a:cxn ang="0">
                    <a:pos x="238" y="334"/>
                  </a:cxn>
                  <a:cxn ang="0">
                    <a:pos x="199" y="334"/>
                  </a:cxn>
                  <a:cxn ang="0">
                    <a:pos x="157" y="329"/>
                  </a:cxn>
                  <a:cxn ang="0">
                    <a:pos x="114" y="317"/>
                  </a:cxn>
                  <a:cxn ang="0">
                    <a:pos x="75" y="298"/>
                  </a:cxn>
                  <a:cxn ang="0">
                    <a:pos x="52" y="282"/>
                  </a:cxn>
                  <a:cxn ang="0">
                    <a:pos x="24" y="258"/>
                  </a:cxn>
                  <a:cxn ang="0">
                    <a:pos x="9" y="238"/>
                  </a:cxn>
                  <a:cxn ang="0">
                    <a:pos x="0" y="222"/>
                  </a:cxn>
                  <a:cxn ang="0">
                    <a:pos x="0" y="204"/>
                  </a:cxn>
                  <a:cxn ang="0">
                    <a:pos x="6" y="182"/>
                  </a:cxn>
                  <a:cxn ang="0">
                    <a:pos x="18" y="166"/>
                  </a:cxn>
                  <a:cxn ang="0">
                    <a:pos x="27" y="131"/>
                  </a:cxn>
                  <a:cxn ang="0">
                    <a:pos x="31" y="112"/>
                  </a:cxn>
                  <a:cxn ang="0">
                    <a:pos x="283" y="128"/>
                  </a:cxn>
                  <a:cxn ang="0">
                    <a:pos x="316" y="122"/>
                  </a:cxn>
                  <a:cxn ang="0">
                    <a:pos x="357" y="109"/>
                  </a:cxn>
                  <a:cxn ang="0">
                    <a:pos x="388" y="93"/>
                  </a:cxn>
                  <a:cxn ang="0">
                    <a:pos x="421" y="73"/>
                  </a:cxn>
                  <a:cxn ang="0">
                    <a:pos x="453" y="44"/>
                  </a:cxn>
                  <a:cxn ang="0">
                    <a:pos x="472" y="19"/>
                  </a:cxn>
                  <a:cxn ang="0">
                    <a:pos x="486" y="0"/>
                  </a:cxn>
                  <a:cxn ang="0">
                    <a:pos x="534" y="48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6" name="Freeform 44"/>
              <p:cNvSpPr>
                <a:spLocks/>
              </p:cNvSpPr>
              <p:nvPr/>
            </p:nvSpPr>
            <p:spPr bwMode="auto">
              <a:xfrm>
                <a:off x="5145" y="976"/>
                <a:ext cx="475" cy="5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4"/>
                  </a:cxn>
                  <a:cxn ang="0">
                    <a:pos x="28" y="291"/>
                  </a:cxn>
                  <a:cxn ang="0">
                    <a:pos x="63" y="293"/>
                  </a:cxn>
                  <a:cxn ang="0">
                    <a:pos x="121" y="299"/>
                  </a:cxn>
                  <a:cxn ang="0">
                    <a:pos x="178" y="310"/>
                  </a:cxn>
                  <a:cxn ang="0">
                    <a:pos x="231" y="323"/>
                  </a:cxn>
                  <a:cxn ang="0">
                    <a:pos x="274" y="339"/>
                  </a:cxn>
                  <a:cxn ang="0">
                    <a:pos x="325" y="364"/>
                  </a:cxn>
                  <a:cxn ang="0">
                    <a:pos x="364" y="390"/>
                  </a:cxn>
                  <a:cxn ang="0">
                    <a:pos x="393" y="415"/>
                  </a:cxn>
                  <a:cxn ang="0">
                    <a:pos x="414" y="439"/>
                  </a:cxn>
                  <a:cxn ang="0">
                    <a:pos x="427" y="461"/>
                  </a:cxn>
                  <a:cxn ang="0">
                    <a:pos x="439" y="488"/>
                  </a:cxn>
                  <a:cxn ang="0">
                    <a:pos x="444" y="513"/>
                  </a:cxn>
                  <a:cxn ang="0">
                    <a:pos x="451" y="551"/>
                  </a:cxn>
                  <a:cxn ang="0">
                    <a:pos x="457" y="518"/>
                  </a:cxn>
                  <a:cxn ang="0">
                    <a:pos x="466" y="481"/>
                  </a:cxn>
                  <a:cxn ang="0">
                    <a:pos x="469" y="453"/>
                  </a:cxn>
                  <a:cxn ang="0">
                    <a:pos x="474" y="420"/>
                  </a:cxn>
                  <a:cxn ang="0">
                    <a:pos x="472" y="393"/>
                  </a:cxn>
                  <a:cxn ang="0">
                    <a:pos x="466" y="361"/>
                  </a:cxn>
                  <a:cxn ang="0">
                    <a:pos x="459" y="317"/>
                  </a:cxn>
                  <a:cxn ang="0">
                    <a:pos x="444" y="279"/>
                  </a:cxn>
                  <a:cxn ang="0">
                    <a:pos x="424" y="238"/>
                  </a:cxn>
                  <a:cxn ang="0">
                    <a:pos x="399" y="196"/>
                  </a:cxn>
                  <a:cxn ang="0">
                    <a:pos x="363" y="152"/>
                  </a:cxn>
                  <a:cxn ang="0">
                    <a:pos x="322" y="116"/>
                  </a:cxn>
                  <a:cxn ang="0">
                    <a:pos x="286" y="87"/>
                  </a:cxn>
                  <a:cxn ang="0">
                    <a:pos x="241" y="60"/>
                  </a:cxn>
                  <a:cxn ang="0">
                    <a:pos x="195" y="40"/>
                  </a:cxn>
                  <a:cxn ang="0">
                    <a:pos x="141" y="21"/>
                  </a:cxn>
                  <a:cxn ang="0">
                    <a:pos x="94" y="10"/>
                  </a:cxn>
                  <a:cxn ang="0">
                    <a:pos x="39" y="3"/>
                  </a:cxn>
                  <a:cxn ang="0">
                    <a:pos x="0" y="0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7" name="Freeform 45"/>
              <p:cNvSpPr>
                <a:spLocks/>
              </p:cNvSpPr>
              <p:nvPr/>
            </p:nvSpPr>
            <p:spPr bwMode="auto">
              <a:xfrm>
                <a:off x="5176" y="1543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8" name="Freeform 46"/>
              <p:cNvSpPr>
                <a:spLocks/>
              </p:cNvSpPr>
              <p:nvPr/>
            </p:nvSpPr>
            <p:spPr bwMode="auto">
              <a:xfrm>
                <a:off x="5172" y="1556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19" name="Freeform 47"/>
              <p:cNvSpPr>
                <a:spLocks/>
              </p:cNvSpPr>
              <p:nvPr/>
            </p:nvSpPr>
            <p:spPr bwMode="auto">
              <a:xfrm>
                <a:off x="5049" y="1336"/>
                <a:ext cx="319" cy="286"/>
              </a:xfrm>
              <a:custGeom>
                <a:avLst/>
                <a:gdLst/>
                <a:ahLst/>
                <a:cxnLst>
                  <a:cxn ang="0">
                    <a:pos x="1" y="275"/>
                  </a:cxn>
                  <a:cxn ang="0">
                    <a:pos x="3" y="254"/>
                  </a:cxn>
                  <a:cxn ang="0">
                    <a:pos x="12" y="235"/>
                  </a:cxn>
                  <a:cxn ang="0">
                    <a:pos x="19" y="219"/>
                  </a:cxn>
                  <a:cxn ang="0">
                    <a:pos x="24" y="194"/>
                  </a:cxn>
                  <a:cxn ang="0">
                    <a:pos x="30" y="161"/>
                  </a:cxn>
                  <a:cxn ang="0">
                    <a:pos x="34" y="126"/>
                  </a:cxn>
                  <a:cxn ang="0">
                    <a:pos x="37" y="94"/>
                  </a:cxn>
                  <a:cxn ang="0">
                    <a:pos x="39" y="67"/>
                  </a:cxn>
                  <a:cxn ang="0">
                    <a:pos x="40" y="43"/>
                  </a:cxn>
                  <a:cxn ang="0">
                    <a:pos x="48" y="29"/>
                  </a:cxn>
                  <a:cxn ang="0">
                    <a:pos x="63" y="16"/>
                  </a:cxn>
                  <a:cxn ang="0">
                    <a:pos x="78" y="9"/>
                  </a:cxn>
                  <a:cxn ang="0">
                    <a:pos x="102" y="2"/>
                  </a:cxn>
                  <a:cxn ang="0">
                    <a:pos x="129" y="0"/>
                  </a:cxn>
                  <a:cxn ang="0">
                    <a:pos x="171" y="0"/>
                  </a:cxn>
                  <a:cxn ang="0">
                    <a:pos x="208" y="2"/>
                  </a:cxn>
                  <a:cxn ang="0">
                    <a:pos x="244" y="9"/>
                  </a:cxn>
                  <a:cxn ang="0">
                    <a:pos x="277" y="21"/>
                  </a:cxn>
                  <a:cxn ang="0">
                    <a:pos x="298" y="35"/>
                  </a:cxn>
                  <a:cxn ang="0">
                    <a:pos x="310" y="47"/>
                  </a:cxn>
                  <a:cxn ang="0">
                    <a:pos x="318" y="61"/>
                  </a:cxn>
                  <a:cxn ang="0">
                    <a:pos x="316" y="75"/>
                  </a:cxn>
                  <a:cxn ang="0">
                    <a:pos x="313" y="89"/>
                  </a:cxn>
                  <a:cxn ang="0">
                    <a:pos x="303" y="104"/>
                  </a:cxn>
                  <a:cxn ang="0">
                    <a:pos x="295" y="123"/>
                  </a:cxn>
                  <a:cxn ang="0">
                    <a:pos x="291" y="149"/>
                  </a:cxn>
                  <a:cxn ang="0">
                    <a:pos x="288" y="176"/>
                  </a:cxn>
                  <a:cxn ang="0">
                    <a:pos x="283" y="200"/>
                  </a:cxn>
                  <a:cxn ang="0">
                    <a:pos x="282" y="235"/>
                  </a:cxn>
                  <a:cxn ang="0">
                    <a:pos x="280" y="265"/>
                  </a:cxn>
                  <a:cxn ang="0">
                    <a:pos x="280" y="285"/>
                  </a:cxn>
                  <a:cxn ang="0">
                    <a:pos x="270" y="260"/>
                  </a:cxn>
                  <a:cxn ang="0">
                    <a:pos x="250" y="248"/>
                  </a:cxn>
                  <a:cxn ang="0">
                    <a:pos x="232" y="241"/>
                  </a:cxn>
                  <a:cxn ang="0">
                    <a:pos x="210" y="236"/>
                  </a:cxn>
                  <a:cxn ang="0">
                    <a:pos x="175" y="229"/>
                  </a:cxn>
                  <a:cxn ang="0">
                    <a:pos x="141" y="228"/>
                  </a:cxn>
                  <a:cxn ang="0">
                    <a:pos x="121" y="228"/>
                  </a:cxn>
                  <a:cxn ang="0">
                    <a:pos x="90" y="230"/>
                  </a:cxn>
                  <a:cxn ang="0">
                    <a:pos x="54" y="237"/>
                  </a:cxn>
                  <a:cxn ang="0">
                    <a:pos x="31" y="246"/>
                  </a:cxn>
                  <a:cxn ang="0">
                    <a:pos x="16" y="255"/>
                  </a:cxn>
                  <a:cxn ang="0">
                    <a:pos x="0" y="268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120" name="Freeform 48"/>
              <p:cNvSpPr>
                <a:spLocks/>
              </p:cNvSpPr>
              <p:nvPr/>
            </p:nvSpPr>
            <p:spPr bwMode="auto">
              <a:xfrm>
                <a:off x="4319" y="976"/>
                <a:ext cx="83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56"/>
                  </a:cxn>
                  <a:cxn ang="0">
                    <a:pos x="84" y="374"/>
                  </a:cxn>
                  <a:cxn ang="0">
                    <a:pos x="153" y="393"/>
                  </a:cxn>
                  <a:cxn ang="0">
                    <a:pos x="210" y="404"/>
                  </a:cxn>
                  <a:cxn ang="0">
                    <a:pos x="258" y="410"/>
                  </a:cxn>
                  <a:cxn ang="0">
                    <a:pos x="312" y="416"/>
                  </a:cxn>
                  <a:cxn ang="0">
                    <a:pos x="402" y="419"/>
                  </a:cxn>
                  <a:cxn ang="0">
                    <a:pos x="485" y="412"/>
                  </a:cxn>
                  <a:cxn ang="0">
                    <a:pos x="570" y="399"/>
                  </a:cxn>
                  <a:cxn ang="0">
                    <a:pos x="652" y="377"/>
                  </a:cxn>
                  <a:cxn ang="0">
                    <a:pos x="724" y="347"/>
                  </a:cxn>
                  <a:cxn ang="0">
                    <a:pos x="784" y="306"/>
                  </a:cxn>
                  <a:cxn ang="0">
                    <a:pos x="829" y="291"/>
                  </a:cxn>
                  <a:cxn ang="0">
                    <a:pos x="831" y="2"/>
                  </a:cxn>
                  <a:cxn ang="0">
                    <a:pos x="786" y="9"/>
                  </a:cxn>
                  <a:cxn ang="0">
                    <a:pos x="726" y="29"/>
                  </a:cxn>
                  <a:cxn ang="0">
                    <a:pos x="654" y="55"/>
                  </a:cxn>
                  <a:cxn ang="0">
                    <a:pos x="585" y="70"/>
                  </a:cxn>
                  <a:cxn ang="0">
                    <a:pos x="515" y="78"/>
                  </a:cxn>
                  <a:cxn ang="0">
                    <a:pos x="468" y="82"/>
                  </a:cxn>
                  <a:cxn ang="0">
                    <a:pos x="428" y="84"/>
                  </a:cxn>
                  <a:cxn ang="0">
                    <a:pos x="358" y="84"/>
                  </a:cxn>
                  <a:cxn ang="0">
                    <a:pos x="314" y="81"/>
                  </a:cxn>
                  <a:cxn ang="0">
                    <a:pos x="274" y="76"/>
                  </a:cxn>
                  <a:cxn ang="0">
                    <a:pos x="229" y="73"/>
                  </a:cxn>
                  <a:cxn ang="0">
                    <a:pos x="190" y="66"/>
                  </a:cxn>
                  <a:cxn ang="0">
                    <a:pos x="140" y="57"/>
                  </a:cxn>
                  <a:cxn ang="0">
                    <a:pos x="96" y="44"/>
                  </a:cxn>
                  <a:cxn ang="0">
                    <a:pos x="49" y="24"/>
                  </a:cxn>
                  <a:cxn ang="0">
                    <a:pos x="0" y="0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</p:grpSp>
      </p:grpSp>
      <p:sp>
        <p:nvSpPr>
          <p:cNvPr id="3121" name="Rectangle 4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122" name="Rectangle 5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8F8F8"/>
                </a:solidFill>
              </a:defRPr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3123" name="Rectangle 5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endParaRPr lang="es-ES"/>
          </a:p>
        </p:txBody>
      </p:sp>
      <p:sp>
        <p:nvSpPr>
          <p:cNvPr id="3124" name="Rectangle 5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endParaRPr lang="es-ES"/>
          </a:p>
        </p:txBody>
      </p:sp>
      <p:sp>
        <p:nvSpPr>
          <p:cNvPr id="3125" name="Rectangle 5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fld id="{910ACF1B-78C6-4D77-8939-A45C1A46357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00606-D92F-453C-925A-2D2A79AC3D0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E740C-8448-4E15-B307-D10B3D62D60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438091C-9F9C-4E64-9EB5-C95C7FA8470B}" type="slidenum">
              <a:rPr lang="es-AR" smtClean="0">
                <a:solidFill>
                  <a:prstClr val="black"/>
                </a:solidFill>
              </a:rPr>
              <a:pPr/>
              <a:t>‹Nº›</a:t>
            </a:fld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555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4018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231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4129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527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22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17084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797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20F2B-92D4-4532-A340-A231D69FEE8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438091C-9F9C-4E64-9EB5-C95C7FA8470B}" type="slidenum">
              <a:rPr lang="es-AR" smtClean="0">
                <a:solidFill>
                  <a:prstClr val="black"/>
                </a:solidFill>
              </a:rPr>
              <a:pPr/>
              <a:t>‹Nº›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1081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0627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8771-E6E0-44E5-A813-23B47723E1F5}" type="datetimeFigureOut">
              <a:rPr lang="es-AR" smtClean="0">
                <a:solidFill>
                  <a:prstClr val="black"/>
                </a:solidFill>
              </a:rPr>
              <a:pPr/>
              <a:t>27/10/2014</a:t>
            </a:fld>
            <a:endParaRPr lang="es-A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091C-9F9C-4E64-9EB5-C95C7FA8470B}" type="slidenum">
              <a:rPr lang="es-AR" smtClean="0">
                <a:solidFill>
                  <a:srgbClr val="073E87"/>
                </a:solidFill>
              </a:rPr>
              <a:pPr/>
              <a:t>‹Nº›</a:t>
            </a:fld>
            <a:endParaRPr lang="es-A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25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3F91B-2FF5-498C-AEB5-0D84A488E80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6D3AD-46BB-45D1-A881-E4D5B22B2EE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EE9B6-B379-4DC4-92B1-6CE7542338A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60BA3-F39B-4831-B8CE-301AF802700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A5B52-0ABD-4EB5-AD62-AC7D04C97A6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C4FC5-CA78-4E9A-8665-4C926F265E6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BD7CD-6B9A-4670-A6B7-71EC313B4FD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1008"/>
              <a:ext cx="5774" cy="333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grpSp>
          <p:nvGrpSpPr>
            <p:cNvPr id="2053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2054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</p:grpSp>
        <p:grpSp>
          <p:nvGrpSpPr>
            <p:cNvPr id="2059" name="Group 11"/>
            <p:cNvGrpSpPr>
              <a:grpSpLocks/>
            </p:cNvGrpSpPr>
            <p:nvPr/>
          </p:nvGrpSpPr>
          <p:grpSpPr bwMode="auto">
            <a:xfrm>
              <a:off x="82" y="22"/>
              <a:ext cx="5590" cy="891"/>
              <a:chOff x="82" y="22"/>
              <a:chExt cx="5590" cy="891"/>
            </a:xfrm>
          </p:grpSpPr>
          <p:grpSp>
            <p:nvGrpSpPr>
              <p:cNvPr id="2060" name="Group 12"/>
              <p:cNvGrpSpPr>
                <a:grpSpLocks/>
              </p:cNvGrpSpPr>
              <p:nvPr/>
            </p:nvGrpSpPr>
            <p:grpSpPr bwMode="auto">
              <a:xfrm>
                <a:off x="134" y="22"/>
                <a:ext cx="5538" cy="850"/>
                <a:chOff x="134" y="22"/>
                <a:chExt cx="5538" cy="850"/>
              </a:xfrm>
            </p:grpSpPr>
            <p:sp>
              <p:nvSpPr>
                <p:cNvPr id="2061" name="Freeform 13"/>
                <p:cNvSpPr>
                  <a:spLocks/>
                </p:cNvSpPr>
                <p:nvPr/>
              </p:nvSpPr>
              <p:spPr bwMode="auto">
                <a:xfrm>
                  <a:off x="5269" y="734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62" name="Freeform 14"/>
                <p:cNvSpPr>
                  <a:spLocks/>
                </p:cNvSpPr>
                <p:nvPr/>
              </p:nvSpPr>
              <p:spPr bwMode="auto">
                <a:xfrm>
                  <a:off x="5265" y="746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63" name="Freeform 15"/>
                <p:cNvSpPr>
                  <a:spLocks/>
                </p:cNvSpPr>
                <p:nvPr/>
              </p:nvSpPr>
              <p:spPr bwMode="auto">
                <a:xfrm>
                  <a:off x="475" y="725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64" name="Freeform 16"/>
                <p:cNvSpPr>
                  <a:spLocks/>
                </p:cNvSpPr>
                <p:nvPr/>
              </p:nvSpPr>
              <p:spPr bwMode="auto">
                <a:xfrm>
                  <a:off x="547" y="738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87" y="68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9"/>
                    </a:cxn>
                    <a:cxn ang="0">
                      <a:pos x="9" y="74"/>
                    </a:cxn>
                    <a:cxn ang="0">
                      <a:pos x="12" y="58"/>
                    </a:cxn>
                    <a:cxn ang="0">
                      <a:pos x="22" y="47"/>
                    </a:cxn>
                    <a:cxn ang="0">
                      <a:pos x="40" y="44"/>
                    </a:cxn>
                    <a:cxn ang="0">
                      <a:pos x="60" y="45"/>
                    </a:cxn>
                    <a:cxn ang="0">
                      <a:pos x="76" y="52"/>
                    </a:cxn>
                    <a:cxn ang="0">
                      <a:pos x="87" y="68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65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309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s-AR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auto">
                <a:xfrm>
                  <a:off x="1408" y="22"/>
                  <a:ext cx="2967" cy="457"/>
                </a:xfrm>
                <a:custGeom>
                  <a:avLst/>
                  <a:gdLst/>
                  <a:ahLst/>
                  <a:cxnLst>
                    <a:cxn ang="0">
                      <a:pos x="0" y="122"/>
                    </a:cxn>
                    <a:cxn ang="0">
                      <a:pos x="207" y="78"/>
                    </a:cxn>
                    <a:cxn ang="0">
                      <a:pos x="442" y="48"/>
                    </a:cxn>
                    <a:cxn ang="0">
                      <a:pos x="640" y="32"/>
                    </a:cxn>
                    <a:cxn ang="0">
                      <a:pos x="897" y="16"/>
                    </a:cxn>
                    <a:cxn ang="0">
                      <a:pos x="1215" y="2"/>
                    </a:cxn>
                    <a:cxn ang="0">
                      <a:pos x="1392" y="0"/>
                    </a:cxn>
                    <a:cxn ang="0">
                      <a:pos x="1710" y="0"/>
                    </a:cxn>
                    <a:cxn ang="0">
                      <a:pos x="1997" y="10"/>
                    </a:cxn>
                    <a:cxn ang="0">
                      <a:pos x="2258" y="21"/>
                    </a:cxn>
                    <a:cxn ang="0">
                      <a:pos x="2493" y="38"/>
                    </a:cxn>
                    <a:cxn ang="0">
                      <a:pos x="2674" y="54"/>
                    </a:cxn>
                    <a:cxn ang="0">
                      <a:pos x="2828" y="73"/>
                    </a:cxn>
                    <a:cxn ang="0">
                      <a:pos x="2966" y="92"/>
                    </a:cxn>
                    <a:cxn ang="0">
                      <a:pos x="2966" y="456"/>
                    </a:cxn>
                    <a:cxn ang="0">
                      <a:pos x="2833" y="434"/>
                    </a:cxn>
                    <a:cxn ang="0">
                      <a:pos x="2563" y="399"/>
                    </a:cxn>
                    <a:cxn ang="0">
                      <a:pos x="2382" y="382"/>
                    </a:cxn>
                    <a:cxn ang="0">
                      <a:pos x="2134" y="366"/>
                    </a:cxn>
                    <a:cxn ang="0">
                      <a:pos x="1944" y="358"/>
                    </a:cxn>
                    <a:cxn ang="0">
                      <a:pos x="1746" y="350"/>
                    </a:cxn>
                    <a:cxn ang="0">
                      <a:pos x="1529" y="350"/>
                    </a:cxn>
                    <a:cxn ang="0">
                      <a:pos x="1295" y="350"/>
                    </a:cxn>
                    <a:cxn ang="0">
                      <a:pos x="1047" y="355"/>
                    </a:cxn>
                    <a:cxn ang="0">
                      <a:pos x="853" y="363"/>
                    </a:cxn>
                    <a:cxn ang="0">
                      <a:pos x="654" y="374"/>
                    </a:cxn>
                    <a:cxn ang="0">
                      <a:pos x="468" y="388"/>
                    </a:cxn>
                    <a:cxn ang="0">
                      <a:pos x="296" y="404"/>
                    </a:cxn>
                    <a:cxn ang="0">
                      <a:pos x="150" y="423"/>
                    </a:cxn>
                    <a:cxn ang="0">
                      <a:pos x="13" y="445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auto">
                <a:xfrm>
                  <a:off x="607" y="118"/>
                  <a:ext cx="823" cy="431"/>
                </a:xfrm>
                <a:custGeom>
                  <a:avLst/>
                  <a:gdLst/>
                  <a:ahLst/>
                  <a:cxnLst>
                    <a:cxn ang="0">
                      <a:pos x="815" y="27"/>
                    </a:cxn>
                    <a:cxn ang="0">
                      <a:pos x="822" y="350"/>
                    </a:cxn>
                    <a:cxn ang="0">
                      <a:pos x="746" y="382"/>
                    </a:cxn>
                    <a:cxn ang="0">
                      <a:pos x="676" y="404"/>
                    </a:cxn>
                    <a:cxn ang="0">
                      <a:pos x="619" y="415"/>
                    </a:cxn>
                    <a:cxn ang="0">
                      <a:pos x="571" y="421"/>
                    </a:cxn>
                    <a:cxn ang="0">
                      <a:pos x="517" y="427"/>
                    </a:cxn>
                    <a:cxn ang="0">
                      <a:pos x="427" y="430"/>
                    </a:cxn>
                    <a:cxn ang="0">
                      <a:pos x="344" y="423"/>
                    </a:cxn>
                    <a:cxn ang="0">
                      <a:pos x="259" y="410"/>
                    </a:cxn>
                    <a:cxn ang="0">
                      <a:pos x="177" y="388"/>
                    </a:cxn>
                    <a:cxn ang="0">
                      <a:pos x="105" y="358"/>
                    </a:cxn>
                    <a:cxn ang="0">
                      <a:pos x="41" y="325"/>
                    </a:cxn>
                    <a:cxn ang="0">
                      <a:pos x="0" y="294"/>
                    </a:cxn>
                    <a:cxn ang="0">
                      <a:pos x="0" y="0"/>
                    </a:cxn>
                    <a:cxn ang="0">
                      <a:pos x="46" y="25"/>
                    </a:cxn>
                    <a:cxn ang="0">
                      <a:pos x="105" y="47"/>
                    </a:cxn>
                    <a:cxn ang="0">
                      <a:pos x="175" y="66"/>
                    </a:cxn>
                    <a:cxn ang="0">
                      <a:pos x="244" y="81"/>
                    </a:cxn>
                    <a:cxn ang="0">
                      <a:pos x="314" y="89"/>
                    </a:cxn>
                    <a:cxn ang="0">
                      <a:pos x="361" y="93"/>
                    </a:cxn>
                    <a:cxn ang="0">
                      <a:pos x="401" y="95"/>
                    </a:cxn>
                    <a:cxn ang="0">
                      <a:pos x="471" y="95"/>
                    </a:cxn>
                    <a:cxn ang="0">
                      <a:pos x="515" y="92"/>
                    </a:cxn>
                    <a:cxn ang="0">
                      <a:pos x="555" y="87"/>
                    </a:cxn>
                    <a:cxn ang="0">
                      <a:pos x="600" y="84"/>
                    </a:cxn>
                    <a:cxn ang="0">
                      <a:pos x="640" y="76"/>
                    </a:cxn>
                    <a:cxn ang="0">
                      <a:pos x="689" y="67"/>
                    </a:cxn>
                    <a:cxn ang="0">
                      <a:pos x="733" y="55"/>
                    </a:cxn>
                    <a:cxn ang="0">
                      <a:pos x="777" y="41"/>
                    </a:cxn>
                    <a:cxn ang="0">
                      <a:pos x="815" y="27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154" y="533"/>
                  <a:ext cx="551" cy="339"/>
                </a:xfrm>
                <a:custGeom>
                  <a:avLst/>
                  <a:gdLst/>
                  <a:ahLst/>
                  <a:cxnLst>
                    <a:cxn ang="0">
                      <a:pos x="16" y="53"/>
                    </a:cxn>
                    <a:cxn ang="0">
                      <a:pos x="0" y="122"/>
                    </a:cxn>
                    <a:cxn ang="0">
                      <a:pos x="10" y="146"/>
                    </a:cxn>
                    <a:cxn ang="0">
                      <a:pos x="33" y="183"/>
                    </a:cxn>
                    <a:cxn ang="0">
                      <a:pos x="57" y="216"/>
                    </a:cxn>
                    <a:cxn ang="0">
                      <a:pos x="85" y="244"/>
                    </a:cxn>
                    <a:cxn ang="0">
                      <a:pos x="120" y="271"/>
                    </a:cxn>
                    <a:cxn ang="0">
                      <a:pos x="153" y="290"/>
                    </a:cxn>
                    <a:cxn ang="0">
                      <a:pos x="189" y="308"/>
                    </a:cxn>
                    <a:cxn ang="0">
                      <a:pos x="235" y="324"/>
                    </a:cxn>
                    <a:cxn ang="0">
                      <a:pos x="270" y="332"/>
                    </a:cxn>
                    <a:cxn ang="0">
                      <a:pos x="312" y="338"/>
                    </a:cxn>
                    <a:cxn ang="0">
                      <a:pos x="351" y="338"/>
                    </a:cxn>
                    <a:cxn ang="0">
                      <a:pos x="393" y="333"/>
                    </a:cxn>
                    <a:cxn ang="0">
                      <a:pos x="436" y="321"/>
                    </a:cxn>
                    <a:cxn ang="0">
                      <a:pos x="475" y="302"/>
                    </a:cxn>
                    <a:cxn ang="0">
                      <a:pos x="498" y="286"/>
                    </a:cxn>
                    <a:cxn ang="0">
                      <a:pos x="526" y="262"/>
                    </a:cxn>
                    <a:cxn ang="0">
                      <a:pos x="541" y="243"/>
                    </a:cxn>
                    <a:cxn ang="0">
                      <a:pos x="550" y="226"/>
                    </a:cxn>
                    <a:cxn ang="0">
                      <a:pos x="550" y="208"/>
                    </a:cxn>
                    <a:cxn ang="0">
                      <a:pos x="544" y="187"/>
                    </a:cxn>
                    <a:cxn ang="0">
                      <a:pos x="532" y="170"/>
                    </a:cxn>
                    <a:cxn ang="0">
                      <a:pos x="523" y="135"/>
                    </a:cxn>
                    <a:cxn ang="0">
                      <a:pos x="519" y="116"/>
                    </a:cxn>
                    <a:cxn ang="0">
                      <a:pos x="267" y="132"/>
                    </a:cxn>
                    <a:cxn ang="0">
                      <a:pos x="234" y="126"/>
                    </a:cxn>
                    <a:cxn ang="0">
                      <a:pos x="193" y="113"/>
                    </a:cxn>
                    <a:cxn ang="0">
                      <a:pos x="162" y="97"/>
                    </a:cxn>
                    <a:cxn ang="0">
                      <a:pos x="129" y="77"/>
                    </a:cxn>
                    <a:cxn ang="0">
                      <a:pos x="97" y="48"/>
                    </a:cxn>
                    <a:cxn ang="0">
                      <a:pos x="78" y="24"/>
                    </a:cxn>
                    <a:cxn ang="0">
                      <a:pos x="60" y="0"/>
                    </a:cxn>
                    <a:cxn ang="0">
                      <a:pos x="16" y="53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134" y="119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474" y="0"/>
                    </a:cxn>
                    <a:cxn ang="0">
                      <a:pos x="474" y="294"/>
                    </a:cxn>
                    <a:cxn ang="0">
                      <a:pos x="446" y="291"/>
                    </a:cxn>
                    <a:cxn ang="0">
                      <a:pos x="411" y="293"/>
                    </a:cxn>
                    <a:cxn ang="0">
                      <a:pos x="353" y="299"/>
                    </a:cxn>
                    <a:cxn ang="0">
                      <a:pos x="296" y="310"/>
                    </a:cxn>
                    <a:cxn ang="0">
                      <a:pos x="243" y="323"/>
                    </a:cxn>
                    <a:cxn ang="0">
                      <a:pos x="200" y="339"/>
                    </a:cxn>
                    <a:cxn ang="0">
                      <a:pos x="149" y="364"/>
                    </a:cxn>
                    <a:cxn ang="0">
                      <a:pos x="110" y="390"/>
                    </a:cxn>
                    <a:cxn ang="0">
                      <a:pos x="81" y="415"/>
                    </a:cxn>
                    <a:cxn ang="0">
                      <a:pos x="60" y="439"/>
                    </a:cxn>
                    <a:cxn ang="0">
                      <a:pos x="47" y="461"/>
                    </a:cxn>
                    <a:cxn ang="0">
                      <a:pos x="35" y="488"/>
                    </a:cxn>
                    <a:cxn ang="0">
                      <a:pos x="30" y="513"/>
                    </a:cxn>
                    <a:cxn ang="0">
                      <a:pos x="23" y="551"/>
                    </a:cxn>
                    <a:cxn ang="0">
                      <a:pos x="17" y="518"/>
                    </a:cxn>
                    <a:cxn ang="0">
                      <a:pos x="8" y="481"/>
                    </a:cxn>
                    <a:cxn ang="0">
                      <a:pos x="5" y="453"/>
                    </a:cxn>
                    <a:cxn ang="0">
                      <a:pos x="0" y="420"/>
                    </a:cxn>
                    <a:cxn ang="0">
                      <a:pos x="2" y="393"/>
                    </a:cxn>
                    <a:cxn ang="0">
                      <a:pos x="8" y="361"/>
                    </a:cxn>
                    <a:cxn ang="0">
                      <a:pos x="15" y="317"/>
                    </a:cxn>
                    <a:cxn ang="0">
                      <a:pos x="30" y="279"/>
                    </a:cxn>
                    <a:cxn ang="0">
                      <a:pos x="50" y="238"/>
                    </a:cxn>
                    <a:cxn ang="0">
                      <a:pos x="75" y="196"/>
                    </a:cxn>
                    <a:cxn ang="0">
                      <a:pos x="111" y="152"/>
                    </a:cxn>
                    <a:cxn ang="0">
                      <a:pos x="152" y="116"/>
                    </a:cxn>
                    <a:cxn ang="0">
                      <a:pos x="188" y="87"/>
                    </a:cxn>
                    <a:cxn ang="0">
                      <a:pos x="233" y="60"/>
                    </a:cxn>
                    <a:cxn ang="0">
                      <a:pos x="279" y="40"/>
                    </a:cxn>
                    <a:cxn ang="0">
                      <a:pos x="333" y="21"/>
                    </a:cxn>
                    <a:cxn ang="0">
                      <a:pos x="380" y="10"/>
                    </a:cxn>
                    <a:cxn ang="0">
                      <a:pos x="435" y="3"/>
                    </a:cxn>
                    <a:cxn ang="0">
                      <a:pos x="474" y="0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auto">
                <a:xfrm>
                  <a:off x="422" y="687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auto">
                <a:xfrm>
                  <a:off x="494" y="700"/>
                  <a:ext cx="88" cy="74"/>
                </a:xfrm>
                <a:custGeom>
                  <a:avLst/>
                  <a:gdLst/>
                  <a:ahLst/>
                  <a:cxnLst>
                    <a:cxn ang="0">
                      <a:pos x="87" y="67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8"/>
                    </a:cxn>
                    <a:cxn ang="0">
                      <a:pos x="9" y="73"/>
                    </a:cxn>
                    <a:cxn ang="0">
                      <a:pos x="12" y="57"/>
                    </a:cxn>
                    <a:cxn ang="0">
                      <a:pos x="22" y="47"/>
                    </a:cxn>
                    <a:cxn ang="0">
                      <a:pos x="40" y="43"/>
                    </a:cxn>
                    <a:cxn ang="0">
                      <a:pos x="60" y="44"/>
                    </a:cxn>
                    <a:cxn ang="0">
                      <a:pos x="76" y="51"/>
                    </a:cxn>
                    <a:cxn ang="0">
                      <a:pos x="87" y="67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386" y="479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317" y="275"/>
                    </a:cxn>
                    <a:cxn ang="0">
                      <a:pos x="315" y="254"/>
                    </a:cxn>
                    <a:cxn ang="0">
                      <a:pos x="306" y="235"/>
                    </a:cxn>
                    <a:cxn ang="0">
                      <a:pos x="299" y="219"/>
                    </a:cxn>
                    <a:cxn ang="0">
                      <a:pos x="294" y="194"/>
                    </a:cxn>
                    <a:cxn ang="0">
                      <a:pos x="288" y="161"/>
                    </a:cxn>
                    <a:cxn ang="0">
                      <a:pos x="284" y="126"/>
                    </a:cxn>
                    <a:cxn ang="0">
                      <a:pos x="281" y="94"/>
                    </a:cxn>
                    <a:cxn ang="0">
                      <a:pos x="279" y="67"/>
                    </a:cxn>
                    <a:cxn ang="0">
                      <a:pos x="278" y="43"/>
                    </a:cxn>
                    <a:cxn ang="0">
                      <a:pos x="270" y="29"/>
                    </a:cxn>
                    <a:cxn ang="0">
                      <a:pos x="255" y="16"/>
                    </a:cxn>
                    <a:cxn ang="0">
                      <a:pos x="240" y="9"/>
                    </a:cxn>
                    <a:cxn ang="0">
                      <a:pos x="216" y="2"/>
                    </a:cxn>
                    <a:cxn ang="0">
                      <a:pos x="189" y="0"/>
                    </a:cxn>
                    <a:cxn ang="0">
                      <a:pos x="147" y="0"/>
                    </a:cxn>
                    <a:cxn ang="0">
                      <a:pos x="110" y="2"/>
                    </a:cxn>
                    <a:cxn ang="0">
                      <a:pos x="74" y="9"/>
                    </a:cxn>
                    <a:cxn ang="0">
                      <a:pos x="41" y="21"/>
                    </a:cxn>
                    <a:cxn ang="0">
                      <a:pos x="20" y="35"/>
                    </a:cxn>
                    <a:cxn ang="0">
                      <a:pos x="8" y="47"/>
                    </a:cxn>
                    <a:cxn ang="0">
                      <a:pos x="0" y="61"/>
                    </a:cxn>
                    <a:cxn ang="0">
                      <a:pos x="2" y="75"/>
                    </a:cxn>
                    <a:cxn ang="0">
                      <a:pos x="5" y="89"/>
                    </a:cxn>
                    <a:cxn ang="0">
                      <a:pos x="15" y="104"/>
                    </a:cxn>
                    <a:cxn ang="0">
                      <a:pos x="23" y="123"/>
                    </a:cxn>
                    <a:cxn ang="0">
                      <a:pos x="27" y="149"/>
                    </a:cxn>
                    <a:cxn ang="0">
                      <a:pos x="30" y="176"/>
                    </a:cxn>
                    <a:cxn ang="0">
                      <a:pos x="35" y="200"/>
                    </a:cxn>
                    <a:cxn ang="0">
                      <a:pos x="36" y="235"/>
                    </a:cxn>
                    <a:cxn ang="0">
                      <a:pos x="38" y="265"/>
                    </a:cxn>
                    <a:cxn ang="0">
                      <a:pos x="38" y="285"/>
                    </a:cxn>
                    <a:cxn ang="0">
                      <a:pos x="48" y="260"/>
                    </a:cxn>
                    <a:cxn ang="0">
                      <a:pos x="68" y="248"/>
                    </a:cxn>
                    <a:cxn ang="0">
                      <a:pos x="86" y="241"/>
                    </a:cxn>
                    <a:cxn ang="0">
                      <a:pos x="108" y="236"/>
                    </a:cxn>
                    <a:cxn ang="0">
                      <a:pos x="143" y="229"/>
                    </a:cxn>
                    <a:cxn ang="0">
                      <a:pos x="177" y="228"/>
                    </a:cxn>
                    <a:cxn ang="0">
                      <a:pos x="197" y="228"/>
                    </a:cxn>
                    <a:cxn ang="0">
                      <a:pos x="228" y="230"/>
                    </a:cxn>
                    <a:cxn ang="0">
                      <a:pos x="264" y="237"/>
                    </a:cxn>
                    <a:cxn ang="0">
                      <a:pos x="287" y="246"/>
                    </a:cxn>
                    <a:cxn ang="0">
                      <a:pos x="302" y="255"/>
                    </a:cxn>
                    <a:cxn ang="0">
                      <a:pos x="318" y="268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auto">
                <a:xfrm>
                  <a:off x="5101" y="537"/>
                  <a:ext cx="551" cy="335"/>
                </a:xfrm>
                <a:custGeom>
                  <a:avLst/>
                  <a:gdLst/>
                  <a:ahLst/>
                  <a:cxnLst>
                    <a:cxn ang="0">
                      <a:pos x="534" y="48"/>
                    </a:cxn>
                    <a:cxn ang="0">
                      <a:pos x="550" y="117"/>
                    </a:cxn>
                    <a:cxn ang="0">
                      <a:pos x="540" y="142"/>
                    </a:cxn>
                    <a:cxn ang="0">
                      <a:pos x="517" y="179"/>
                    </a:cxn>
                    <a:cxn ang="0">
                      <a:pos x="493" y="212"/>
                    </a:cxn>
                    <a:cxn ang="0">
                      <a:pos x="465" y="239"/>
                    </a:cxn>
                    <a:cxn ang="0">
                      <a:pos x="430" y="267"/>
                    </a:cxn>
                    <a:cxn ang="0">
                      <a:pos x="397" y="286"/>
                    </a:cxn>
                    <a:cxn ang="0">
                      <a:pos x="361" y="304"/>
                    </a:cxn>
                    <a:cxn ang="0">
                      <a:pos x="315" y="320"/>
                    </a:cxn>
                    <a:cxn ang="0">
                      <a:pos x="280" y="328"/>
                    </a:cxn>
                    <a:cxn ang="0">
                      <a:pos x="238" y="334"/>
                    </a:cxn>
                    <a:cxn ang="0">
                      <a:pos x="199" y="334"/>
                    </a:cxn>
                    <a:cxn ang="0">
                      <a:pos x="157" y="329"/>
                    </a:cxn>
                    <a:cxn ang="0">
                      <a:pos x="114" y="317"/>
                    </a:cxn>
                    <a:cxn ang="0">
                      <a:pos x="75" y="298"/>
                    </a:cxn>
                    <a:cxn ang="0">
                      <a:pos x="52" y="282"/>
                    </a:cxn>
                    <a:cxn ang="0">
                      <a:pos x="24" y="258"/>
                    </a:cxn>
                    <a:cxn ang="0">
                      <a:pos x="9" y="238"/>
                    </a:cxn>
                    <a:cxn ang="0">
                      <a:pos x="0" y="222"/>
                    </a:cxn>
                    <a:cxn ang="0">
                      <a:pos x="0" y="204"/>
                    </a:cxn>
                    <a:cxn ang="0">
                      <a:pos x="6" y="182"/>
                    </a:cxn>
                    <a:cxn ang="0">
                      <a:pos x="18" y="166"/>
                    </a:cxn>
                    <a:cxn ang="0">
                      <a:pos x="27" y="131"/>
                    </a:cxn>
                    <a:cxn ang="0">
                      <a:pos x="31" y="112"/>
                    </a:cxn>
                    <a:cxn ang="0">
                      <a:pos x="283" y="128"/>
                    </a:cxn>
                    <a:cxn ang="0">
                      <a:pos x="316" y="122"/>
                    </a:cxn>
                    <a:cxn ang="0">
                      <a:pos x="357" y="109"/>
                    </a:cxn>
                    <a:cxn ang="0">
                      <a:pos x="388" y="93"/>
                    </a:cxn>
                    <a:cxn ang="0">
                      <a:pos x="421" y="73"/>
                    </a:cxn>
                    <a:cxn ang="0">
                      <a:pos x="453" y="44"/>
                    </a:cxn>
                    <a:cxn ang="0">
                      <a:pos x="472" y="19"/>
                    </a:cxn>
                    <a:cxn ang="0">
                      <a:pos x="486" y="0"/>
                    </a:cxn>
                    <a:cxn ang="0">
                      <a:pos x="534" y="48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auto">
                <a:xfrm>
                  <a:off x="5197" y="119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4"/>
                    </a:cxn>
                    <a:cxn ang="0">
                      <a:pos x="28" y="291"/>
                    </a:cxn>
                    <a:cxn ang="0">
                      <a:pos x="63" y="293"/>
                    </a:cxn>
                    <a:cxn ang="0">
                      <a:pos x="121" y="299"/>
                    </a:cxn>
                    <a:cxn ang="0">
                      <a:pos x="178" y="310"/>
                    </a:cxn>
                    <a:cxn ang="0">
                      <a:pos x="231" y="323"/>
                    </a:cxn>
                    <a:cxn ang="0">
                      <a:pos x="274" y="339"/>
                    </a:cxn>
                    <a:cxn ang="0">
                      <a:pos x="325" y="364"/>
                    </a:cxn>
                    <a:cxn ang="0">
                      <a:pos x="364" y="390"/>
                    </a:cxn>
                    <a:cxn ang="0">
                      <a:pos x="393" y="415"/>
                    </a:cxn>
                    <a:cxn ang="0">
                      <a:pos x="414" y="439"/>
                    </a:cxn>
                    <a:cxn ang="0">
                      <a:pos x="427" y="461"/>
                    </a:cxn>
                    <a:cxn ang="0">
                      <a:pos x="439" y="488"/>
                    </a:cxn>
                    <a:cxn ang="0">
                      <a:pos x="444" y="513"/>
                    </a:cxn>
                    <a:cxn ang="0">
                      <a:pos x="451" y="551"/>
                    </a:cxn>
                    <a:cxn ang="0">
                      <a:pos x="457" y="518"/>
                    </a:cxn>
                    <a:cxn ang="0">
                      <a:pos x="466" y="481"/>
                    </a:cxn>
                    <a:cxn ang="0">
                      <a:pos x="469" y="453"/>
                    </a:cxn>
                    <a:cxn ang="0">
                      <a:pos x="474" y="420"/>
                    </a:cxn>
                    <a:cxn ang="0">
                      <a:pos x="472" y="393"/>
                    </a:cxn>
                    <a:cxn ang="0">
                      <a:pos x="466" y="361"/>
                    </a:cxn>
                    <a:cxn ang="0">
                      <a:pos x="459" y="317"/>
                    </a:cxn>
                    <a:cxn ang="0">
                      <a:pos x="444" y="279"/>
                    </a:cxn>
                    <a:cxn ang="0">
                      <a:pos x="424" y="238"/>
                    </a:cxn>
                    <a:cxn ang="0">
                      <a:pos x="399" y="196"/>
                    </a:cxn>
                    <a:cxn ang="0">
                      <a:pos x="363" y="152"/>
                    </a:cxn>
                    <a:cxn ang="0">
                      <a:pos x="322" y="116"/>
                    </a:cxn>
                    <a:cxn ang="0">
                      <a:pos x="286" y="87"/>
                    </a:cxn>
                    <a:cxn ang="0">
                      <a:pos x="241" y="60"/>
                    </a:cxn>
                    <a:cxn ang="0">
                      <a:pos x="195" y="40"/>
                    </a:cxn>
                    <a:cxn ang="0">
                      <a:pos x="141" y="21"/>
                    </a:cxn>
                    <a:cxn ang="0">
                      <a:pos x="94" y="10"/>
                    </a:cxn>
                    <a:cxn ang="0">
                      <a:pos x="39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auto">
                <a:xfrm>
                  <a:off x="5228" y="687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6" name="Freeform 28"/>
                <p:cNvSpPr>
                  <a:spLocks/>
                </p:cNvSpPr>
                <p:nvPr/>
              </p:nvSpPr>
              <p:spPr bwMode="auto">
                <a:xfrm>
                  <a:off x="5224" y="699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7" name="Freeform 29"/>
                <p:cNvSpPr>
                  <a:spLocks/>
                </p:cNvSpPr>
                <p:nvPr/>
              </p:nvSpPr>
              <p:spPr bwMode="auto">
                <a:xfrm>
                  <a:off x="5101" y="479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1" y="275"/>
                    </a:cxn>
                    <a:cxn ang="0">
                      <a:pos x="3" y="254"/>
                    </a:cxn>
                    <a:cxn ang="0">
                      <a:pos x="12" y="235"/>
                    </a:cxn>
                    <a:cxn ang="0">
                      <a:pos x="19" y="219"/>
                    </a:cxn>
                    <a:cxn ang="0">
                      <a:pos x="24" y="194"/>
                    </a:cxn>
                    <a:cxn ang="0">
                      <a:pos x="30" y="161"/>
                    </a:cxn>
                    <a:cxn ang="0">
                      <a:pos x="34" y="126"/>
                    </a:cxn>
                    <a:cxn ang="0">
                      <a:pos x="37" y="94"/>
                    </a:cxn>
                    <a:cxn ang="0">
                      <a:pos x="39" y="67"/>
                    </a:cxn>
                    <a:cxn ang="0">
                      <a:pos x="40" y="43"/>
                    </a:cxn>
                    <a:cxn ang="0">
                      <a:pos x="48" y="29"/>
                    </a:cxn>
                    <a:cxn ang="0">
                      <a:pos x="63" y="16"/>
                    </a:cxn>
                    <a:cxn ang="0">
                      <a:pos x="78" y="9"/>
                    </a:cxn>
                    <a:cxn ang="0">
                      <a:pos x="102" y="2"/>
                    </a:cxn>
                    <a:cxn ang="0">
                      <a:pos x="129" y="0"/>
                    </a:cxn>
                    <a:cxn ang="0">
                      <a:pos x="171" y="0"/>
                    </a:cxn>
                    <a:cxn ang="0">
                      <a:pos x="208" y="2"/>
                    </a:cxn>
                    <a:cxn ang="0">
                      <a:pos x="244" y="9"/>
                    </a:cxn>
                    <a:cxn ang="0">
                      <a:pos x="277" y="21"/>
                    </a:cxn>
                    <a:cxn ang="0">
                      <a:pos x="298" y="35"/>
                    </a:cxn>
                    <a:cxn ang="0">
                      <a:pos x="310" y="47"/>
                    </a:cxn>
                    <a:cxn ang="0">
                      <a:pos x="318" y="61"/>
                    </a:cxn>
                    <a:cxn ang="0">
                      <a:pos x="316" y="75"/>
                    </a:cxn>
                    <a:cxn ang="0">
                      <a:pos x="313" y="89"/>
                    </a:cxn>
                    <a:cxn ang="0">
                      <a:pos x="303" y="104"/>
                    </a:cxn>
                    <a:cxn ang="0">
                      <a:pos x="295" y="123"/>
                    </a:cxn>
                    <a:cxn ang="0">
                      <a:pos x="291" y="149"/>
                    </a:cxn>
                    <a:cxn ang="0">
                      <a:pos x="288" y="176"/>
                    </a:cxn>
                    <a:cxn ang="0">
                      <a:pos x="283" y="200"/>
                    </a:cxn>
                    <a:cxn ang="0">
                      <a:pos x="282" y="235"/>
                    </a:cxn>
                    <a:cxn ang="0">
                      <a:pos x="280" y="265"/>
                    </a:cxn>
                    <a:cxn ang="0">
                      <a:pos x="280" y="285"/>
                    </a:cxn>
                    <a:cxn ang="0">
                      <a:pos x="270" y="260"/>
                    </a:cxn>
                    <a:cxn ang="0">
                      <a:pos x="250" y="248"/>
                    </a:cxn>
                    <a:cxn ang="0">
                      <a:pos x="232" y="241"/>
                    </a:cxn>
                    <a:cxn ang="0">
                      <a:pos x="210" y="236"/>
                    </a:cxn>
                    <a:cxn ang="0">
                      <a:pos x="175" y="229"/>
                    </a:cxn>
                    <a:cxn ang="0">
                      <a:pos x="141" y="228"/>
                    </a:cxn>
                    <a:cxn ang="0">
                      <a:pos x="121" y="228"/>
                    </a:cxn>
                    <a:cxn ang="0">
                      <a:pos x="90" y="230"/>
                    </a:cxn>
                    <a:cxn ang="0">
                      <a:pos x="54" y="237"/>
                    </a:cxn>
                    <a:cxn ang="0">
                      <a:pos x="31" y="246"/>
                    </a:cxn>
                    <a:cxn ang="0">
                      <a:pos x="16" y="255"/>
                    </a:cxn>
                    <a:cxn ang="0">
                      <a:pos x="0" y="268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078" name="Freeform 30"/>
                <p:cNvSpPr>
                  <a:spLocks/>
                </p:cNvSpPr>
                <p:nvPr/>
              </p:nvSpPr>
              <p:spPr bwMode="auto">
                <a:xfrm>
                  <a:off x="4371" y="119"/>
                  <a:ext cx="832" cy="4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6"/>
                    </a:cxn>
                    <a:cxn ang="0">
                      <a:pos x="84" y="374"/>
                    </a:cxn>
                    <a:cxn ang="0">
                      <a:pos x="153" y="393"/>
                    </a:cxn>
                    <a:cxn ang="0">
                      <a:pos x="210" y="404"/>
                    </a:cxn>
                    <a:cxn ang="0">
                      <a:pos x="258" y="410"/>
                    </a:cxn>
                    <a:cxn ang="0">
                      <a:pos x="312" y="416"/>
                    </a:cxn>
                    <a:cxn ang="0">
                      <a:pos x="402" y="419"/>
                    </a:cxn>
                    <a:cxn ang="0">
                      <a:pos x="485" y="412"/>
                    </a:cxn>
                    <a:cxn ang="0">
                      <a:pos x="570" y="399"/>
                    </a:cxn>
                    <a:cxn ang="0">
                      <a:pos x="652" y="377"/>
                    </a:cxn>
                    <a:cxn ang="0">
                      <a:pos x="724" y="347"/>
                    </a:cxn>
                    <a:cxn ang="0">
                      <a:pos x="784" y="306"/>
                    </a:cxn>
                    <a:cxn ang="0">
                      <a:pos x="829" y="291"/>
                    </a:cxn>
                    <a:cxn ang="0">
                      <a:pos x="831" y="2"/>
                    </a:cxn>
                    <a:cxn ang="0">
                      <a:pos x="786" y="9"/>
                    </a:cxn>
                    <a:cxn ang="0">
                      <a:pos x="726" y="29"/>
                    </a:cxn>
                    <a:cxn ang="0">
                      <a:pos x="654" y="55"/>
                    </a:cxn>
                    <a:cxn ang="0">
                      <a:pos x="585" y="70"/>
                    </a:cxn>
                    <a:cxn ang="0">
                      <a:pos x="515" y="78"/>
                    </a:cxn>
                    <a:cxn ang="0">
                      <a:pos x="468" y="82"/>
                    </a:cxn>
                    <a:cxn ang="0">
                      <a:pos x="428" y="84"/>
                    </a:cxn>
                    <a:cxn ang="0">
                      <a:pos x="358" y="84"/>
                    </a:cxn>
                    <a:cxn ang="0">
                      <a:pos x="314" y="81"/>
                    </a:cxn>
                    <a:cxn ang="0">
                      <a:pos x="274" y="76"/>
                    </a:cxn>
                    <a:cxn ang="0">
                      <a:pos x="229" y="73"/>
                    </a:cxn>
                    <a:cxn ang="0">
                      <a:pos x="190" y="66"/>
                    </a:cxn>
                    <a:cxn ang="0">
                      <a:pos x="140" y="57"/>
                    </a:cxn>
                    <a:cxn ang="0">
                      <a:pos x="96" y="44"/>
                    </a:cxn>
                    <a:cxn ang="0">
                      <a:pos x="49" y="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sp>
            <p:nvSpPr>
              <p:cNvPr id="2079" name="Freeform 31"/>
              <p:cNvSpPr>
                <a:spLocks/>
              </p:cNvSpPr>
              <p:nvPr/>
            </p:nvSpPr>
            <p:spPr bwMode="auto">
              <a:xfrm>
                <a:off x="5217" y="774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0" name="Freeform 32"/>
              <p:cNvSpPr>
                <a:spLocks/>
              </p:cNvSpPr>
              <p:nvPr/>
            </p:nvSpPr>
            <p:spPr bwMode="auto">
              <a:xfrm>
                <a:off x="5213" y="787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1" name="Freeform 33"/>
              <p:cNvSpPr>
                <a:spLocks/>
              </p:cNvSpPr>
              <p:nvPr/>
            </p:nvSpPr>
            <p:spPr bwMode="auto">
              <a:xfrm>
                <a:off x="423" y="765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2" name="Freeform 34"/>
              <p:cNvSpPr>
                <a:spLocks/>
              </p:cNvSpPr>
              <p:nvPr/>
            </p:nvSpPr>
            <p:spPr bwMode="auto">
              <a:xfrm>
                <a:off x="495" y="779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 flipV="1">
                <a:off x="1968" y="350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2084" name="Freeform 36"/>
              <p:cNvSpPr>
                <a:spLocks/>
              </p:cNvSpPr>
              <p:nvPr/>
            </p:nvSpPr>
            <p:spPr bwMode="auto">
              <a:xfrm>
                <a:off x="1356" y="63"/>
                <a:ext cx="2967" cy="457"/>
              </a:xfrm>
              <a:custGeom>
                <a:avLst/>
                <a:gdLst/>
                <a:ahLst/>
                <a:cxnLst>
                  <a:cxn ang="0">
                    <a:pos x="0" y="122"/>
                  </a:cxn>
                  <a:cxn ang="0">
                    <a:pos x="207" y="78"/>
                  </a:cxn>
                  <a:cxn ang="0">
                    <a:pos x="442" y="48"/>
                  </a:cxn>
                  <a:cxn ang="0">
                    <a:pos x="640" y="32"/>
                  </a:cxn>
                  <a:cxn ang="0">
                    <a:pos x="897" y="16"/>
                  </a:cxn>
                  <a:cxn ang="0">
                    <a:pos x="1215" y="2"/>
                  </a:cxn>
                  <a:cxn ang="0">
                    <a:pos x="1392" y="0"/>
                  </a:cxn>
                  <a:cxn ang="0">
                    <a:pos x="1710" y="0"/>
                  </a:cxn>
                  <a:cxn ang="0">
                    <a:pos x="1997" y="10"/>
                  </a:cxn>
                  <a:cxn ang="0">
                    <a:pos x="2258" y="21"/>
                  </a:cxn>
                  <a:cxn ang="0">
                    <a:pos x="2493" y="38"/>
                  </a:cxn>
                  <a:cxn ang="0">
                    <a:pos x="2674" y="54"/>
                  </a:cxn>
                  <a:cxn ang="0">
                    <a:pos x="2828" y="73"/>
                  </a:cxn>
                  <a:cxn ang="0">
                    <a:pos x="2966" y="92"/>
                  </a:cxn>
                  <a:cxn ang="0">
                    <a:pos x="2966" y="456"/>
                  </a:cxn>
                  <a:cxn ang="0">
                    <a:pos x="2833" y="434"/>
                  </a:cxn>
                  <a:cxn ang="0">
                    <a:pos x="2563" y="399"/>
                  </a:cxn>
                  <a:cxn ang="0">
                    <a:pos x="2382" y="382"/>
                  </a:cxn>
                  <a:cxn ang="0">
                    <a:pos x="2134" y="366"/>
                  </a:cxn>
                  <a:cxn ang="0">
                    <a:pos x="1944" y="358"/>
                  </a:cxn>
                  <a:cxn ang="0">
                    <a:pos x="1746" y="350"/>
                  </a:cxn>
                  <a:cxn ang="0">
                    <a:pos x="1529" y="350"/>
                  </a:cxn>
                  <a:cxn ang="0">
                    <a:pos x="1295" y="350"/>
                  </a:cxn>
                  <a:cxn ang="0">
                    <a:pos x="1047" y="355"/>
                  </a:cxn>
                  <a:cxn ang="0">
                    <a:pos x="853" y="363"/>
                  </a:cxn>
                  <a:cxn ang="0">
                    <a:pos x="654" y="374"/>
                  </a:cxn>
                  <a:cxn ang="0">
                    <a:pos x="468" y="388"/>
                  </a:cxn>
                  <a:cxn ang="0">
                    <a:pos x="296" y="404"/>
                  </a:cxn>
                  <a:cxn ang="0">
                    <a:pos x="150" y="423"/>
                  </a:cxn>
                  <a:cxn ang="0">
                    <a:pos x="13" y="445"/>
                  </a:cxn>
                  <a:cxn ang="0">
                    <a:pos x="0" y="122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5" name="Freeform 37"/>
              <p:cNvSpPr>
                <a:spLocks/>
              </p:cNvSpPr>
              <p:nvPr/>
            </p:nvSpPr>
            <p:spPr bwMode="auto">
              <a:xfrm>
                <a:off x="555" y="159"/>
                <a:ext cx="823" cy="431"/>
              </a:xfrm>
              <a:custGeom>
                <a:avLst/>
                <a:gdLst/>
                <a:ahLst/>
                <a:cxnLst>
                  <a:cxn ang="0">
                    <a:pos x="815" y="27"/>
                  </a:cxn>
                  <a:cxn ang="0">
                    <a:pos x="822" y="350"/>
                  </a:cxn>
                  <a:cxn ang="0">
                    <a:pos x="746" y="382"/>
                  </a:cxn>
                  <a:cxn ang="0">
                    <a:pos x="676" y="404"/>
                  </a:cxn>
                  <a:cxn ang="0">
                    <a:pos x="619" y="415"/>
                  </a:cxn>
                  <a:cxn ang="0">
                    <a:pos x="571" y="421"/>
                  </a:cxn>
                  <a:cxn ang="0">
                    <a:pos x="517" y="427"/>
                  </a:cxn>
                  <a:cxn ang="0">
                    <a:pos x="427" y="430"/>
                  </a:cxn>
                  <a:cxn ang="0">
                    <a:pos x="344" y="423"/>
                  </a:cxn>
                  <a:cxn ang="0">
                    <a:pos x="259" y="410"/>
                  </a:cxn>
                  <a:cxn ang="0">
                    <a:pos x="177" y="388"/>
                  </a:cxn>
                  <a:cxn ang="0">
                    <a:pos x="105" y="358"/>
                  </a:cxn>
                  <a:cxn ang="0">
                    <a:pos x="41" y="325"/>
                  </a:cxn>
                  <a:cxn ang="0">
                    <a:pos x="0" y="294"/>
                  </a:cxn>
                  <a:cxn ang="0">
                    <a:pos x="0" y="0"/>
                  </a:cxn>
                  <a:cxn ang="0">
                    <a:pos x="46" y="25"/>
                  </a:cxn>
                  <a:cxn ang="0">
                    <a:pos x="105" y="47"/>
                  </a:cxn>
                  <a:cxn ang="0">
                    <a:pos x="175" y="66"/>
                  </a:cxn>
                  <a:cxn ang="0">
                    <a:pos x="244" y="81"/>
                  </a:cxn>
                  <a:cxn ang="0">
                    <a:pos x="314" y="89"/>
                  </a:cxn>
                  <a:cxn ang="0">
                    <a:pos x="361" y="93"/>
                  </a:cxn>
                  <a:cxn ang="0">
                    <a:pos x="401" y="95"/>
                  </a:cxn>
                  <a:cxn ang="0">
                    <a:pos x="471" y="95"/>
                  </a:cxn>
                  <a:cxn ang="0">
                    <a:pos x="515" y="92"/>
                  </a:cxn>
                  <a:cxn ang="0">
                    <a:pos x="555" y="87"/>
                  </a:cxn>
                  <a:cxn ang="0">
                    <a:pos x="600" y="84"/>
                  </a:cxn>
                  <a:cxn ang="0">
                    <a:pos x="640" y="76"/>
                  </a:cxn>
                  <a:cxn ang="0">
                    <a:pos x="689" y="67"/>
                  </a:cxn>
                  <a:cxn ang="0">
                    <a:pos x="733" y="55"/>
                  </a:cxn>
                  <a:cxn ang="0">
                    <a:pos x="777" y="41"/>
                  </a:cxn>
                  <a:cxn ang="0">
                    <a:pos x="815" y="27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6" name="Freeform 38"/>
              <p:cNvSpPr>
                <a:spLocks/>
              </p:cNvSpPr>
              <p:nvPr/>
            </p:nvSpPr>
            <p:spPr bwMode="auto">
              <a:xfrm>
                <a:off x="102" y="573"/>
                <a:ext cx="551" cy="340"/>
              </a:xfrm>
              <a:custGeom>
                <a:avLst/>
                <a:gdLst/>
                <a:ahLst/>
                <a:cxnLst>
                  <a:cxn ang="0">
                    <a:pos x="16" y="53"/>
                  </a:cxn>
                  <a:cxn ang="0">
                    <a:pos x="0" y="122"/>
                  </a:cxn>
                  <a:cxn ang="0">
                    <a:pos x="10" y="146"/>
                  </a:cxn>
                  <a:cxn ang="0">
                    <a:pos x="33" y="184"/>
                  </a:cxn>
                  <a:cxn ang="0">
                    <a:pos x="57" y="217"/>
                  </a:cxn>
                  <a:cxn ang="0">
                    <a:pos x="85" y="244"/>
                  </a:cxn>
                  <a:cxn ang="0">
                    <a:pos x="120" y="271"/>
                  </a:cxn>
                  <a:cxn ang="0">
                    <a:pos x="153" y="290"/>
                  </a:cxn>
                  <a:cxn ang="0">
                    <a:pos x="189" y="309"/>
                  </a:cxn>
                  <a:cxn ang="0">
                    <a:pos x="235" y="325"/>
                  </a:cxn>
                  <a:cxn ang="0">
                    <a:pos x="270" y="333"/>
                  </a:cxn>
                  <a:cxn ang="0">
                    <a:pos x="312" y="339"/>
                  </a:cxn>
                  <a:cxn ang="0">
                    <a:pos x="351" y="339"/>
                  </a:cxn>
                  <a:cxn ang="0">
                    <a:pos x="393" y="334"/>
                  </a:cxn>
                  <a:cxn ang="0">
                    <a:pos x="436" y="322"/>
                  </a:cxn>
                  <a:cxn ang="0">
                    <a:pos x="475" y="303"/>
                  </a:cxn>
                  <a:cxn ang="0">
                    <a:pos x="498" y="287"/>
                  </a:cxn>
                  <a:cxn ang="0">
                    <a:pos x="526" y="263"/>
                  </a:cxn>
                  <a:cxn ang="0">
                    <a:pos x="541" y="243"/>
                  </a:cxn>
                  <a:cxn ang="0">
                    <a:pos x="550" y="227"/>
                  </a:cxn>
                  <a:cxn ang="0">
                    <a:pos x="550" y="209"/>
                  </a:cxn>
                  <a:cxn ang="0">
                    <a:pos x="544" y="187"/>
                  </a:cxn>
                  <a:cxn ang="0">
                    <a:pos x="532" y="171"/>
                  </a:cxn>
                  <a:cxn ang="0">
                    <a:pos x="523" y="135"/>
                  </a:cxn>
                  <a:cxn ang="0">
                    <a:pos x="519" y="116"/>
                  </a:cxn>
                  <a:cxn ang="0">
                    <a:pos x="267" y="133"/>
                  </a:cxn>
                  <a:cxn ang="0">
                    <a:pos x="234" y="126"/>
                  </a:cxn>
                  <a:cxn ang="0">
                    <a:pos x="193" y="114"/>
                  </a:cxn>
                  <a:cxn ang="0">
                    <a:pos x="162" y="97"/>
                  </a:cxn>
                  <a:cxn ang="0">
                    <a:pos x="129" y="77"/>
                  </a:cxn>
                  <a:cxn ang="0">
                    <a:pos x="97" y="48"/>
                  </a:cxn>
                  <a:cxn ang="0">
                    <a:pos x="78" y="24"/>
                  </a:cxn>
                  <a:cxn ang="0">
                    <a:pos x="60" y="0"/>
                  </a:cxn>
                  <a:cxn ang="0">
                    <a:pos x="16" y="53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7" name="Freeform 39"/>
              <p:cNvSpPr>
                <a:spLocks/>
              </p:cNvSpPr>
              <p:nvPr/>
            </p:nvSpPr>
            <p:spPr bwMode="auto">
              <a:xfrm>
                <a:off x="82" y="160"/>
                <a:ext cx="475" cy="552"/>
              </a:xfrm>
              <a:custGeom>
                <a:avLst/>
                <a:gdLst/>
                <a:ahLst/>
                <a:cxnLst>
                  <a:cxn ang="0">
                    <a:pos x="474" y="0"/>
                  </a:cxn>
                  <a:cxn ang="0">
                    <a:pos x="474" y="294"/>
                  </a:cxn>
                  <a:cxn ang="0">
                    <a:pos x="446" y="291"/>
                  </a:cxn>
                  <a:cxn ang="0">
                    <a:pos x="411" y="293"/>
                  </a:cxn>
                  <a:cxn ang="0">
                    <a:pos x="353" y="299"/>
                  </a:cxn>
                  <a:cxn ang="0">
                    <a:pos x="296" y="310"/>
                  </a:cxn>
                  <a:cxn ang="0">
                    <a:pos x="243" y="323"/>
                  </a:cxn>
                  <a:cxn ang="0">
                    <a:pos x="200" y="339"/>
                  </a:cxn>
                  <a:cxn ang="0">
                    <a:pos x="149" y="364"/>
                  </a:cxn>
                  <a:cxn ang="0">
                    <a:pos x="110" y="390"/>
                  </a:cxn>
                  <a:cxn ang="0">
                    <a:pos x="81" y="415"/>
                  </a:cxn>
                  <a:cxn ang="0">
                    <a:pos x="60" y="439"/>
                  </a:cxn>
                  <a:cxn ang="0">
                    <a:pos x="47" y="461"/>
                  </a:cxn>
                  <a:cxn ang="0">
                    <a:pos x="35" y="488"/>
                  </a:cxn>
                  <a:cxn ang="0">
                    <a:pos x="30" y="513"/>
                  </a:cxn>
                  <a:cxn ang="0">
                    <a:pos x="23" y="551"/>
                  </a:cxn>
                  <a:cxn ang="0">
                    <a:pos x="17" y="518"/>
                  </a:cxn>
                  <a:cxn ang="0">
                    <a:pos x="8" y="481"/>
                  </a:cxn>
                  <a:cxn ang="0">
                    <a:pos x="5" y="453"/>
                  </a:cxn>
                  <a:cxn ang="0">
                    <a:pos x="0" y="420"/>
                  </a:cxn>
                  <a:cxn ang="0">
                    <a:pos x="2" y="393"/>
                  </a:cxn>
                  <a:cxn ang="0">
                    <a:pos x="8" y="361"/>
                  </a:cxn>
                  <a:cxn ang="0">
                    <a:pos x="15" y="317"/>
                  </a:cxn>
                  <a:cxn ang="0">
                    <a:pos x="30" y="279"/>
                  </a:cxn>
                  <a:cxn ang="0">
                    <a:pos x="50" y="238"/>
                  </a:cxn>
                  <a:cxn ang="0">
                    <a:pos x="75" y="196"/>
                  </a:cxn>
                  <a:cxn ang="0">
                    <a:pos x="111" y="152"/>
                  </a:cxn>
                  <a:cxn ang="0">
                    <a:pos x="152" y="116"/>
                  </a:cxn>
                  <a:cxn ang="0">
                    <a:pos x="188" y="87"/>
                  </a:cxn>
                  <a:cxn ang="0">
                    <a:pos x="233" y="60"/>
                  </a:cxn>
                  <a:cxn ang="0">
                    <a:pos x="279" y="40"/>
                  </a:cxn>
                  <a:cxn ang="0">
                    <a:pos x="333" y="21"/>
                  </a:cxn>
                  <a:cxn ang="0">
                    <a:pos x="380" y="10"/>
                  </a:cxn>
                  <a:cxn ang="0">
                    <a:pos x="435" y="3"/>
                  </a:cxn>
                  <a:cxn ang="0">
                    <a:pos x="474" y="0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8" name="Freeform 40"/>
              <p:cNvSpPr>
                <a:spLocks/>
              </p:cNvSpPr>
              <p:nvPr/>
            </p:nvSpPr>
            <p:spPr bwMode="auto">
              <a:xfrm>
                <a:off x="370" y="727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89" name="Freeform 41"/>
              <p:cNvSpPr>
                <a:spLocks/>
              </p:cNvSpPr>
              <p:nvPr/>
            </p:nvSpPr>
            <p:spPr bwMode="auto">
              <a:xfrm>
                <a:off x="442" y="741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90" name="Freeform 42"/>
              <p:cNvSpPr>
                <a:spLocks/>
              </p:cNvSpPr>
              <p:nvPr/>
            </p:nvSpPr>
            <p:spPr bwMode="auto">
              <a:xfrm>
                <a:off x="334" y="520"/>
                <a:ext cx="319" cy="286"/>
              </a:xfrm>
              <a:custGeom>
                <a:avLst/>
                <a:gdLst/>
                <a:ahLst/>
                <a:cxnLst>
                  <a:cxn ang="0">
                    <a:pos x="317" y="275"/>
                  </a:cxn>
                  <a:cxn ang="0">
                    <a:pos x="315" y="254"/>
                  </a:cxn>
                  <a:cxn ang="0">
                    <a:pos x="306" y="235"/>
                  </a:cxn>
                  <a:cxn ang="0">
                    <a:pos x="299" y="219"/>
                  </a:cxn>
                  <a:cxn ang="0">
                    <a:pos x="294" y="194"/>
                  </a:cxn>
                  <a:cxn ang="0">
                    <a:pos x="288" y="161"/>
                  </a:cxn>
                  <a:cxn ang="0">
                    <a:pos x="284" y="126"/>
                  </a:cxn>
                  <a:cxn ang="0">
                    <a:pos x="281" y="94"/>
                  </a:cxn>
                  <a:cxn ang="0">
                    <a:pos x="279" y="67"/>
                  </a:cxn>
                  <a:cxn ang="0">
                    <a:pos x="278" y="43"/>
                  </a:cxn>
                  <a:cxn ang="0">
                    <a:pos x="270" y="29"/>
                  </a:cxn>
                  <a:cxn ang="0">
                    <a:pos x="255" y="16"/>
                  </a:cxn>
                  <a:cxn ang="0">
                    <a:pos x="240" y="9"/>
                  </a:cxn>
                  <a:cxn ang="0">
                    <a:pos x="216" y="2"/>
                  </a:cxn>
                  <a:cxn ang="0">
                    <a:pos x="189" y="0"/>
                  </a:cxn>
                  <a:cxn ang="0">
                    <a:pos x="147" y="0"/>
                  </a:cxn>
                  <a:cxn ang="0">
                    <a:pos x="110" y="2"/>
                  </a:cxn>
                  <a:cxn ang="0">
                    <a:pos x="74" y="9"/>
                  </a:cxn>
                  <a:cxn ang="0">
                    <a:pos x="41" y="21"/>
                  </a:cxn>
                  <a:cxn ang="0">
                    <a:pos x="20" y="35"/>
                  </a:cxn>
                  <a:cxn ang="0">
                    <a:pos x="8" y="47"/>
                  </a:cxn>
                  <a:cxn ang="0">
                    <a:pos x="0" y="61"/>
                  </a:cxn>
                  <a:cxn ang="0">
                    <a:pos x="2" y="75"/>
                  </a:cxn>
                  <a:cxn ang="0">
                    <a:pos x="5" y="89"/>
                  </a:cxn>
                  <a:cxn ang="0">
                    <a:pos x="15" y="104"/>
                  </a:cxn>
                  <a:cxn ang="0">
                    <a:pos x="23" y="123"/>
                  </a:cxn>
                  <a:cxn ang="0">
                    <a:pos x="27" y="149"/>
                  </a:cxn>
                  <a:cxn ang="0">
                    <a:pos x="30" y="176"/>
                  </a:cxn>
                  <a:cxn ang="0">
                    <a:pos x="35" y="200"/>
                  </a:cxn>
                  <a:cxn ang="0">
                    <a:pos x="36" y="235"/>
                  </a:cxn>
                  <a:cxn ang="0">
                    <a:pos x="38" y="265"/>
                  </a:cxn>
                  <a:cxn ang="0">
                    <a:pos x="38" y="285"/>
                  </a:cxn>
                  <a:cxn ang="0">
                    <a:pos x="48" y="260"/>
                  </a:cxn>
                  <a:cxn ang="0">
                    <a:pos x="68" y="248"/>
                  </a:cxn>
                  <a:cxn ang="0">
                    <a:pos x="86" y="241"/>
                  </a:cxn>
                  <a:cxn ang="0">
                    <a:pos x="108" y="236"/>
                  </a:cxn>
                  <a:cxn ang="0">
                    <a:pos x="143" y="229"/>
                  </a:cxn>
                  <a:cxn ang="0">
                    <a:pos x="177" y="228"/>
                  </a:cxn>
                  <a:cxn ang="0">
                    <a:pos x="197" y="228"/>
                  </a:cxn>
                  <a:cxn ang="0">
                    <a:pos x="228" y="230"/>
                  </a:cxn>
                  <a:cxn ang="0">
                    <a:pos x="264" y="237"/>
                  </a:cxn>
                  <a:cxn ang="0">
                    <a:pos x="287" y="246"/>
                  </a:cxn>
                  <a:cxn ang="0">
                    <a:pos x="302" y="255"/>
                  </a:cxn>
                  <a:cxn ang="0">
                    <a:pos x="318" y="268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91" name="Freeform 43"/>
              <p:cNvSpPr>
                <a:spLocks/>
              </p:cNvSpPr>
              <p:nvPr/>
            </p:nvSpPr>
            <p:spPr bwMode="auto">
              <a:xfrm>
                <a:off x="5049" y="578"/>
                <a:ext cx="551" cy="335"/>
              </a:xfrm>
              <a:custGeom>
                <a:avLst/>
                <a:gdLst/>
                <a:ahLst/>
                <a:cxnLst>
                  <a:cxn ang="0">
                    <a:pos x="534" y="48"/>
                  </a:cxn>
                  <a:cxn ang="0">
                    <a:pos x="550" y="117"/>
                  </a:cxn>
                  <a:cxn ang="0">
                    <a:pos x="540" y="142"/>
                  </a:cxn>
                  <a:cxn ang="0">
                    <a:pos x="517" y="179"/>
                  </a:cxn>
                  <a:cxn ang="0">
                    <a:pos x="493" y="212"/>
                  </a:cxn>
                  <a:cxn ang="0">
                    <a:pos x="465" y="239"/>
                  </a:cxn>
                  <a:cxn ang="0">
                    <a:pos x="430" y="267"/>
                  </a:cxn>
                  <a:cxn ang="0">
                    <a:pos x="397" y="286"/>
                  </a:cxn>
                  <a:cxn ang="0">
                    <a:pos x="361" y="304"/>
                  </a:cxn>
                  <a:cxn ang="0">
                    <a:pos x="315" y="320"/>
                  </a:cxn>
                  <a:cxn ang="0">
                    <a:pos x="280" y="328"/>
                  </a:cxn>
                  <a:cxn ang="0">
                    <a:pos x="238" y="334"/>
                  </a:cxn>
                  <a:cxn ang="0">
                    <a:pos x="199" y="334"/>
                  </a:cxn>
                  <a:cxn ang="0">
                    <a:pos x="157" y="329"/>
                  </a:cxn>
                  <a:cxn ang="0">
                    <a:pos x="114" y="317"/>
                  </a:cxn>
                  <a:cxn ang="0">
                    <a:pos x="75" y="298"/>
                  </a:cxn>
                  <a:cxn ang="0">
                    <a:pos x="52" y="282"/>
                  </a:cxn>
                  <a:cxn ang="0">
                    <a:pos x="24" y="258"/>
                  </a:cxn>
                  <a:cxn ang="0">
                    <a:pos x="9" y="238"/>
                  </a:cxn>
                  <a:cxn ang="0">
                    <a:pos x="0" y="222"/>
                  </a:cxn>
                  <a:cxn ang="0">
                    <a:pos x="0" y="204"/>
                  </a:cxn>
                  <a:cxn ang="0">
                    <a:pos x="6" y="182"/>
                  </a:cxn>
                  <a:cxn ang="0">
                    <a:pos x="18" y="166"/>
                  </a:cxn>
                  <a:cxn ang="0">
                    <a:pos x="27" y="131"/>
                  </a:cxn>
                  <a:cxn ang="0">
                    <a:pos x="31" y="112"/>
                  </a:cxn>
                  <a:cxn ang="0">
                    <a:pos x="283" y="128"/>
                  </a:cxn>
                  <a:cxn ang="0">
                    <a:pos x="316" y="122"/>
                  </a:cxn>
                  <a:cxn ang="0">
                    <a:pos x="357" y="109"/>
                  </a:cxn>
                  <a:cxn ang="0">
                    <a:pos x="388" y="93"/>
                  </a:cxn>
                  <a:cxn ang="0">
                    <a:pos x="421" y="73"/>
                  </a:cxn>
                  <a:cxn ang="0">
                    <a:pos x="453" y="44"/>
                  </a:cxn>
                  <a:cxn ang="0">
                    <a:pos x="472" y="19"/>
                  </a:cxn>
                  <a:cxn ang="0">
                    <a:pos x="486" y="0"/>
                  </a:cxn>
                  <a:cxn ang="0">
                    <a:pos x="534" y="48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92" name="Freeform 44"/>
              <p:cNvSpPr>
                <a:spLocks/>
              </p:cNvSpPr>
              <p:nvPr/>
            </p:nvSpPr>
            <p:spPr bwMode="auto">
              <a:xfrm>
                <a:off x="5145" y="160"/>
                <a:ext cx="475" cy="5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4"/>
                  </a:cxn>
                  <a:cxn ang="0">
                    <a:pos x="28" y="291"/>
                  </a:cxn>
                  <a:cxn ang="0">
                    <a:pos x="63" y="293"/>
                  </a:cxn>
                  <a:cxn ang="0">
                    <a:pos x="121" y="299"/>
                  </a:cxn>
                  <a:cxn ang="0">
                    <a:pos x="178" y="310"/>
                  </a:cxn>
                  <a:cxn ang="0">
                    <a:pos x="231" y="323"/>
                  </a:cxn>
                  <a:cxn ang="0">
                    <a:pos x="274" y="339"/>
                  </a:cxn>
                  <a:cxn ang="0">
                    <a:pos x="325" y="364"/>
                  </a:cxn>
                  <a:cxn ang="0">
                    <a:pos x="364" y="390"/>
                  </a:cxn>
                  <a:cxn ang="0">
                    <a:pos x="393" y="415"/>
                  </a:cxn>
                  <a:cxn ang="0">
                    <a:pos x="414" y="439"/>
                  </a:cxn>
                  <a:cxn ang="0">
                    <a:pos x="427" y="461"/>
                  </a:cxn>
                  <a:cxn ang="0">
                    <a:pos x="439" y="488"/>
                  </a:cxn>
                  <a:cxn ang="0">
                    <a:pos x="444" y="513"/>
                  </a:cxn>
                  <a:cxn ang="0">
                    <a:pos x="451" y="551"/>
                  </a:cxn>
                  <a:cxn ang="0">
                    <a:pos x="457" y="518"/>
                  </a:cxn>
                  <a:cxn ang="0">
                    <a:pos x="466" y="481"/>
                  </a:cxn>
                  <a:cxn ang="0">
                    <a:pos x="469" y="453"/>
                  </a:cxn>
                  <a:cxn ang="0">
                    <a:pos x="474" y="420"/>
                  </a:cxn>
                  <a:cxn ang="0">
                    <a:pos x="472" y="393"/>
                  </a:cxn>
                  <a:cxn ang="0">
                    <a:pos x="466" y="361"/>
                  </a:cxn>
                  <a:cxn ang="0">
                    <a:pos x="459" y="317"/>
                  </a:cxn>
                  <a:cxn ang="0">
                    <a:pos x="444" y="279"/>
                  </a:cxn>
                  <a:cxn ang="0">
                    <a:pos x="424" y="238"/>
                  </a:cxn>
                  <a:cxn ang="0">
                    <a:pos x="399" y="196"/>
                  </a:cxn>
                  <a:cxn ang="0">
                    <a:pos x="363" y="152"/>
                  </a:cxn>
                  <a:cxn ang="0">
                    <a:pos x="322" y="116"/>
                  </a:cxn>
                  <a:cxn ang="0">
                    <a:pos x="286" y="87"/>
                  </a:cxn>
                  <a:cxn ang="0">
                    <a:pos x="241" y="60"/>
                  </a:cxn>
                  <a:cxn ang="0">
                    <a:pos x="195" y="40"/>
                  </a:cxn>
                  <a:cxn ang="0">
                    <a:pos x="141" y="21"/>
                  </a:cxn>
                  <a:cxn ang="0">
                    <a:pos x="94" y="10"/>
                  </a:cxn>
                  <a:cxn ang="0">
                    <a:pos x="39" y="3"/>
                  </a:cxn>
                  <a:cxn ang="0">
                    <a:pos x="0" y="0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93" name="Freeform 45"/>
              <p:cNvSpPr>
                <a:spLocks/>
              </p:cNvSpPr>
              <p:nvPr/>
            </p:nvSpPr>
            <p:spPr bwMode="auto">
              <a:xfrm>
                <a:off x="5176" y="727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94" name="Freeform 46"/>
              <p:cNvSpPr>
                <a:spLocks/>
              </p:cNvSpPr>
              <p:nvPr/>
            </p:nvSpPr>
            <p:spPr bwMode="auto">
              <a:xfrm>
                <a:off x="5172" y="740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95" name="Freeform 47"/>
              <p:cNvSpPr>
                <a:spLocks/>
              </p:cNvSpPr>
              <p:nvPr/>
            </p:nvSpPr>
            <p:spPr bwMode="auto">
              <a:xfrm>
                <a:off x="5049" y="520"/>
                <a:ext cx="319" cy="286"/>
              </a:xfrm>
              <a:custGeom>
                <a:avLst/>
                <a:gdLst/>
                <a:ahLst/>
                <a:cxnLst>
                  <a:cxn ang="0">
                    <a:pos x="1" y="275"/>
                  </a:cxn>
                  <a:cxn ang="0">
                    <a:pos x="3" y="254"/>
                  </a:cxn>
                  <a:cxn ang="0">
                    <a:pos x="12" y="235"/>
                  </a:cxn>
                  <a:cxn ang="0">
                    <a:pos x="19" y="219"/>
                  </a:cxn>
                  <a:cxn ang="0">
                    <a:pos x="24" y="194"/>
                  </a:cxn>
                  <a:cxn ang="0">
                    <a:pos x="30" y="161"/>
                  </a:cxn>
                  <a:cxn ang="0">
                    <a:pos x="34" y="126"/>
                  </a:cxn>
                  <a:cxn ang="0">
                    <a:pos x="37" y="94"/>
                  </a:cxn>
                  <a:cxn ang="0">
                    <a:pos x="39" y="67"/>
                  </a:cxn>
                  <a:cxn ang="0">
                    <a:pos x="40" y="43"/>
                  </a:cxn>
                  <a:cxn ang="0">
                    <a:pos x="48" y="29"/>
                  </a:cxn>
                  <a:cxn ang="0">
                    <a:pos x="63" y="16"/>
                  </a:cxn>
                  <a:cxn ang="0">
                    <a:pos x="78" y="9"/>
                  </a:cxn>
                  <a:cxn ang="0">
                    <a:pos x="102" y="2"/>
                  </a:cxn>
                  <a:cxn ang="0">
                    <a:pos x="129" y="0"/>
                  </a:cxn>
                  <a:cxn ang="0">
                    <a:pos x="171" y="0"/>
                  </a:cxn>
                  <a:cxn ang="0">
                    <a:pos x="208" y="2"/>
                  </a:cxn>
                  <a:cxn ang="0">
                    <a:pos x="244" y="9"/>
                  </a:cxn>
                  <a:cxn ang="0">
                    <a:pos x="277" y="21"/>
                  </a:cxn>
                  <a:cxn ang="0">
                    <a:pos x="298" y="35"/>
                  </a:cxn>
                  <a:cxn ang="0">
                    <a:pos x="310" y="47"/>
                  </a:cxn>
                  <a:cxn ang="0">
                    <a:pos x="318" y="61"/>
                  </a:cxn>
                  <a:cxn ang="0">
                    <a:pos x="316" y="75"/>
                  </a:cxn>
                  <a:cxn ang="0">
                    <a:pos x="313" y="89"/>
                  </a:cxn>
                  <a:cxn ang="0">
                    <a:pos x="303" y="104"/>
                  </a:cxn>
                  <a:cxn ang="0">
                    <a:pos x="295" y="123"/>
                  </a:cxn>
                  <a:cxn ang="0">
                    <a:pos x="291" y="149"/>
                  </a:cxn>
                  <a:cxn ang="0">
                    <a:pos x="288" y="176"/>
                  </a:cxn>
                  <a:cxn ang="0">
                    <a:pos x="283" y="200"/>
                  </a:cxn>
                  <a:cxn ang="0">
                    <a:pos x="282" y="235"/>
                  </a:cxn>
                  <a:cxn ang="0">
                    <a:pos x="280" y="265"/>
                  </a:cxn>
                  <a:cxn ang="0">
                    <a:pos x="280" y="285"/>
                  </a:cxn>
                  <a:cxn ang="0">
                    <a:pos x="270" y="260"/>
                  </a:cxn>
                  <a:cxn ang="0">
                    <a:pos x="250" y="248"/>
                  </a:cxn>
                  <a:cxn ang="0">
                    <a:pos x="232" y="241"/>
                  </a:cxn>
                  <a:cxn ang="0">
                    <a:pos x="210" y="236"/>
                  </a:cxn>
                  <a:cxn ang="0">
                    <a:pos x="175" y="229"/>
                  </a:cxn>
                  <a:cxn ang="0">
                    <a:pos x="141" y="228"/>
                  </a:cxn>
                  <a:cxn ang="0">
                    <a:pos x="121" y="228"/>
                  </a:cxn>
                  <a:cxn ang="0">
                    <a:pos x="90" y="230"/>
                  </a:cxn>
                  <a:cxn ang="0">
                    <a:pos x="54" y="237"/>
                  </a:cxn>
                  <a:cxn ang="0">
                    <a:pos x="31" y="246"/>
                  </a:cxn>
                  <a:cxn ang="0">
                    <a:pos x="16" y="255"/>
                  </a:cxn>
                  <a:cxn ang="0">
                    <a:pos x="0" y="268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96" name="Freeform 48"/>
              <p:cNvSpPr>
                <a:spLocks/>
              </p:cNvSpPr>
              <p:nvPr/>
            </p:nvSpPr>
            <p:spPr bwMode="auto">
              <a:xfrm>
                <a:off x="4319" y="160"/>
                <a:ext cx="83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56"/>
                  </a:cxn>
                  <a:cxn ang="0">
                    <a:pos x="84" y="374"/>
                  </a:cxn>
                  <a:cxn ang="0">
                    <a:pos x="153" y="393"/>
                  </a:cxn>
                  <a:cxn ang="0">
                    <a:pos x="210" y="404"/>
                  </a:cxn>
                  <a:cxn ang="0">
                    <a:pos x="258" y="410"/>
                  </a:cxn>
                  <a:cxn ang="0">
                    <a:pos x="312" y="416"/>
                  </a:cxn>
                  <a:cxn ang="0">
                    <a:pos x="402" y="419"/>
                  </a:cxn>
                  <a:cxn ang="0">
                    <a:pos x="485" y="412"/>
                  </a:cxn>
                  <a:cxn ang="0">
                    <a:pos x="570" y="399"/>
                  </a:cxn>
                  <a:cxn ang="0">
                    <a:pos x="652" y="377"/>
                  </a:cxn>
                  <a:cxn ang="0">
                    <a:pos x="724" y="347"/>
                  </a:cxn>
                  <a:cxn ang="0">
                    <a:pos x="784" y="306"/>
                  </a:cxn>
                  <a:cxn ang="0">
                    <a:pos x="829" y="291"/>
                  </a:cxn>
                  <a:cxn ang="0">
                    <a:pos x="831" y="2"/>
                  </a:cxn>
                  <a:cxn ang="0">
                    <a:pos x="786" y="9"/>
                  </a:cxn>
                  <a:cxn ang="0">
                    <a:pos x="726" y="29"/>
                  </a:cxn>
                  <a:cxn ang="0">
                    <a:pos x="654" y="55"/>
                  </a:cxn>
                  <a:cxn ang="0">
                    <a:pos x="585" y="70"/>
                  </a:cxn>
                  <a:cxn ang="0">
                    <a:pos x="515" y="78"/>
                  </a:cxn>
                  <a:cxn ang="0">
                    <a:pos x="468" y="82"/>
                  </a:cxn>
                  <a:cxn ang="0">
                    <a:pos x="428" y="84"/>
                  </a:cxn>
                  <a:cxn ang="0">
                    <a:pos x="358" y="84"/>
                  </a:cxn>
                  <a:cxn ang="0">
                    <a:pos x="314" y="81"/>
                  </a:cxn>
                  <a:cxn ang="0">
                    <a:pos x="274" y="76"/>
                  </a:cxn>
                  <a:cxn ang="0">
                    <a:pos x="229" y="73"/>
                  </a:cxn>
                  <a:cxn ang="0">
                    <a:pos x="190" y="66"/>
                  </a:cxn>
                  <a:cxn ang="0">
                    <a:pos x="140" y="57"/>
                  </a:cxn>
                  <a:cxn ang="0">
                    <a:pos x="96" y="44"/>
                  </a:cxn>
                  <a:cxn ang="0">
                    <a:pos x="49" y="24"/>
                  </a:cxn>
                  <a:cxn ang="0">
                    <a:pos x="0" y="0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AR"/>
              </a:p>
            </p:txBody>
          </p:sp>
        </p:grpSp>
      </p:grpSp>
      <p:sp>
        <p:nvSpPr>
          <p:cNvPr id="2097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2098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099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6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2100" name="Rectangle 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2101" name="Rectangle 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6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06B9FD40-257F-494A-9D83-AE11BC9915D7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D168771-E6E0-44E5-A813-23B47723E1F5}" type="datetimeFigureOut">
              <a:rPr lang="es-AR" smtClean="0">
                <a:solidFill>
                  <a:prstClr val="black"/>
                </a:solidFill>
                <a:latin typeface="Arial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27/10/2014</a:t>
            </a:fld>
            <a:endParaRPr lang="es-AR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s-AR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438091C-9F9C-4E64-9EB5-C95C7FA8470B}" type="slidenum">
              <a:rPr lang="es-AR" smtClean="0">
                <a:solidFill>
                  <a:srgbClr val="073E87"/>
                </a:solidFill>
                <a:latin typeface="Arial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s-AR">
              <a:solidFill>
                <a:srgbClr val="073E87"/>
              </a:solidFill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760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8.jpe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18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18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igital.bl.fcen.uba.ar/gsdl-282/collect/fotos/index/assoc/004_Mari.dir/004_MariaCaldelari_00160.jpg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20.jpeg"/><Relationship Id="rId10" Type="http://schemas.openxmlformats.org/officeDocument/2006/relationships/image" Target="../media/image10.jpeg"/><Relationship Id="rId4" Type="http://schemas.openxmlformats.org/officeDocument/2006/relationships/image" Target="../media/image6.jpeg"/><Relationship Id="rId9" Type="http://schemas.openxmlformats.org/officeDocument/2006/relationships/hyperlink" Target="http://exactas.uba.a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467544" y="1916832"/>
            <a:ext cx="7920880" cy="216024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28575">
            <a:solidFill>
              <a:srgbClr val="C00000"/>
            </a:solidFill>
          </a:ln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s-AR" sz="2400" b="1" dirty="0" smtClean="0"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A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Repositorios, instituciones, autores y obras: </a:t>
            </a:r>
          </a:p>
          <a:p>
            <a:r>
              <a:rPr lang="es-A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cómo gestionar el derecho de autor </a:t>
            </a:r>
            <a:br>
              <a:rPr lang="es-A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 no morir en el intento</a:t>
            </a: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762000" y="4724400"/>
            <a:ext cx="7338392" cy="122488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s-AR" sz="1600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Prof. Ana M. </a:t>
            </a:r>
            <a:r>
              <a:rPr lang="es-AR" sz="1600" dirty="0" err="1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Sanllorenti</a:t>
            </a:r>
            <a:endParaRPr lang="es-AR" sz="1600" dirty="0" smtClean="0">
              <a:solidFill>
                <a:schemeClr val="accent3">
                  <a:lumMod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r">
              <a:buNone/>
            </a:pPr>
            <a:r>
              <a:rPr lang="es-AR" sz="1200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Facultad de Ciencias Exactas y Naturales, Universidad de Buenos Aires</a:t>
            </a:r>
          </a:p>
          <a:p>
            <a:pPr marL="0" indent="0" algn="r">
              <a:buNone/>
            </a:pPr>
            <a:r>
              <a:rPr lang="es-AR" sz="1200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Departamento de Documentación, Facultad de Humanidades, </a:t>
            </a:r>
          </a:p>
          <a:p>
            <a:pPr marL="0" indent="0" algn="r">
              <a:buNone/>
            </a:pPr>
            <a:r>
              <a:rPr lang="es-AR" sz="1200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Universidad Nacional de Mar del Plata</a:t>
            </a:r>
          </a:p>
          <a:p>
            <a:endParaRPr lang="es-AR" sz="1600" dirty="0">
              <a:solidFill>
                <a:schemeClr val="bg2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401616" y="548680"/>
            <a:ext cx="471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s-AR" sz="14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Jornada Temas Actuales en Bibliotecología</a:t>
            </a:r>
          </a:p>
          <a:p>
            <a:pPr eaLnBrk="1" hangingPunct="1"/>
            <a:r>
              <a:rPr lang="es-AR" sz="14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 del Plata, Viernes 31 de Octubre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988840"/>
            <a:ext cx="1368152" cy="1302757"/>
          </a:xfrm>
          <a:prstGeom prst="snip2DiagRect">
            <a:avLst/>
          </a:prstGeom>
          <a:ln w="165100" cap="sq">
            <a:solidFill>
              <a:srgbClr val="FF33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sp>
        <p:nvSpPr>
          <p:cNvPr id="15" name="14 CuadroTexto"/>
          <p:cNvSpPr txBox="1"/>
          <p:nvPr/>
        </p:nvSpPr>
        <p:spPr>
          <a:xfrm>
            <a:off x="1907704" y="34290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Investigadores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153178" y="5969007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Editores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355976" y="1844824"/>
            <a:ext cx="2664296" cy="25237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err="1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Addendas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los contratos de edición</a:t>
            </a:r>
          </a:p>
          <a:p>
            <a:endParaRPr lang="es-ES" sz="14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Retención de derechos por los autores para usar las obras en difusión, enseñanza y depósito en repositorios</a:t>
            </a: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Citar y </a:t>
            </a:r>
            <a:r>
              <a:rPr lang="es-ES" sz="1200" dirty="0" err="1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linkear</a:t>
            </a: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revista como primera publicación</a:t>
            </a:r>
          </a:p>
          <a:p>
            <a:r>
              <a:rPr lang="es-ES" sz="12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SPARC </a:t>
            </a:r>
            <a:r>
              <a:rPr lang="es-ES" sz="1200" dirty="0" err="1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r>
              <a:rPr lang="es-ES" sz="12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200" dirty="0" err="1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Addendum</a:t>
            </a:r>
            <a:endParaRPr lang="es-ES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_tradnl" sz="12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http://www.sparc.arl.org/sparc/bm~doc/Access-Reuse-Addendum.pdf</a:t>
            </a:r>
            <a:endParaRPr lang="es-AR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347864" y="119675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Acto 3</a:t>
            </a:r>
            <a:endParaRPr lang="es-AR" sz="2000" b="1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Picture 2" descr="SHERPA/RoMEO Colours, excluding provisional polici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379520"/>
            <a:ext cx="2880320" cy="172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Rectángulo"/>
          <p:cNvSpPr/>
          <p:nvPr/>
        </p:nvSpPr>
        <p:spPr>
          <a:xfrm>
            <a:off x="1547664" y="6165304"/>
            <a:ext cx="2768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http://www.sherpa.ac.uk/romeo</a:t>
            </a:r>
            <a:r>
              <a:rPr lang="es-AR" dirty="0" smtClean="0">
                <a:solidFill>
                  <a:schemeClr val="bg2"/>
                </a:solidFill>
              </a:rPr>
              <a:t>/</a:t>
            </a:r>
            <a:endParaRPr lang="es-AR" dirty="0">
              <a:solidFill>
                <a:schemeClr val="bg2"/>
              </a:solidFill>
            </a:endParaRPr>
          </a:p>
        </p:txBody>
      </p:sp>
      <p:pic>
        <p:nvPicPr>
          <p:cNvPr id="13" name="12 Imagen" descr="A scientist carrying the journals Science and Nature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666547"/>
            <a:ext cx="1512168" cy="11539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0C0C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988840"/>
            <a:ext cx="1368152" cy="1302757"/>
          </a:xfrm>
          <a:prstGeom prst="snip2DiagRect">
            <a:avLst/>
          </a:prstGeom>
          <a:ln w="165100" cap="sq">
            <a:solidFill>
              <a:srgbClr val="FF33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sp>
        <p:nvSpPr>
          <p:cNvPr id="15" name="14 CuadroTexto"/>
          <p:cNvSpPr txBox="1"/>
          <p:nvPr/>
        </p:nvSpPr>
        <p:spPr>
          <a:xfrm>
            <a:off x="1907704" y="34290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Investigadores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355976" y="1700808"/>
            <a:ext cx="2664296" cy="27084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Licencias </a:t>
            </a:r>
            <a:r>
              <a:rPr lang="es-ES" sz="1200" b="1" dirty="0" err="1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Creative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200" b="1" dirty="0" err="1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Commons</a:t>
            </a:r>
            <a:endParaRPr lang="es-ES" sz="1200" b="1" dirty="0" smtClean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4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Permisos y restricciones para el uso de obras disponibles en la Web.</a:t>
            </a: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AR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281597" y="119675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Acto 4</a:t>
            </a:r>
            <a:endParaRPr lang="es-AR" sz="2000" b="1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653136"/>
            <a:ext cx="1728192" cy="1293445"/>
          </a:xfrm>
          <a:prstGeom prst="round2SameRect">
            <a:avLst/>
          </a:prstGeom>
          <a:ln w="190500" cap="sq">
            <a:solidFill>
              <a:srgbClr val="FF66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4" name="13 CuadroTexto"/>
          <p:cNvSpPr txBox="1"/>
          <p:nvPr/>
        </p:nvSpPr>
        <p:spPr>
          <a:xfrm>
            <a:off x="5076056" y="59492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Sociedad en general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" name="Picture 6" descr="88x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996952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8" descr="88x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2996952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0" descr="88x3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3429000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2" descr="88x3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3429000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4" descr="88x3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3861048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8" descr="88x3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3861048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solidFill>
              <a:srgbClr val="C00000">
                <a:alpha val="98000"/>
              </a:srgb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3645" y="2291647"/>
            <a:ext cx="1368152" cy="1302757"/>
          </a:xfrm>
          <a:prstGeom prst="snip2DiagRect">
            <a:avLst/>
          </a:prstGeom>
          <a:ln w="165100" cap="sq">
            <a:solidFill>
              <a:srgbClr val="FF33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pic>
        <p:nvPicPr>
          <p:cNvPr id="6" name="Picture 4" descr="C:\Agora\Fotos\FCEN\tapa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9629" y="4293096"/>
            <a:ext cx="1656184" cy="1152128"/>
          </a:xfrm>
          <a:prstGeom prst="flowChartAlternateProcess">
            <a:avLst/>
          </a:prstGeom>
          <a:ln w="190500" cap="sq">
            <a:solidFill>
              <a:srgbClr val="FFCC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6 Imagen" descr="http://www.panaderosderosario.org.ar/site/images/stories/plazademayo_casarosada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5423" y="1917048"/>
            <a:ext cx="1896173" cy="1511951"/>
          </a:xfrm>
          <a:prstGeom prst="ellipse">
            <a:avLst/>
          </a:prstGeom>
          <a:ln w="190500" cap="sq">
            <a:solidFill>
              <a:schemeClr val="bg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85424" y="4270876"/>
            <a:ext cx="1728193" cy="1152128"/>
          </a:xfrm>
          <a:prstGeom prst="rect">
            <a:avLst/>
          </a:prstGeom>
          <a:ln w="190500" cap="sq">
            <a:solidFill>
              <a:srgbClr val="008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5" name="14 CuadroTexto"/>
          <p:cNvSpPr txBox="1"/>
          <p:nvPr/>
        </p:nvSpPr>
        <p:spPr>
          <a:xfrm>
            <a:off x="3713645" y="3744083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Investigadores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79912" y="573325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científicas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619672" y="566124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de financiación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773199" y="3594404"/>
            <a:ext cx="122413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Estado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281597" y="1396807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Acto 5</a:t>
            </a:r>
            <a:endParaRPr lang="es-AR" sz="2000" b="1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580112" y="2126243"/>
            <a:ext cx="2298515" cy="36009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s-AR" dirty="0"/>
              <a:t>Leyes de Acceso Abierto</a:t>
            </a:r>
          </a:p>
          <a:p>
            <a:endParaRPr lang="es-AR" dirty="0"/>
          </a:p>
          <a:p>
            <a:r>
              <a:rPr lang="es-AR" b="0" dirty="0" err="1"/>
              <a:t>Mandatorias</a:t>
            </a:r>
            <a:r>
              <a:rPr lang="es-AR" b="0" dirty="0"/>
              <a:t> sobre la investigación financiada con fondos públicos</a:t>
            </a:r>
          </a:p>
          <a:p>
            <a:endParaRPr lang="es-AR" b="0" dirty="0"/>
          </a:p>
          <a:p>
            <a:r>
              <a:rPr lang="es-AR" b="0" dirty="0"/>
              <a:t>Responsabilidad de instituciones científicas, investigadores, instituciones de financiación respecto del acceso abierto; tipo de obras afectadas; versiones a depositar; lugar de depósito; plazo máximo; excepciones; sanciones; requerimientos técnicos para los repositorios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solidFill>
              <a:srgbClr val="C00000">
                <a:alpha val="98000"/>
              </a:srgb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3645" y="2291647"/>
            <a:ext cx="1368152" cy="1302757"/>
          </a:xfrm>
          <a:prstGeom prst="snip2DiagRect">
            <a:avLst/>
          </a:prstGeom>
          <a:ln w="165100" cap="sq">
            <a:solidFill>
              <a:srgbClr val="FF33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pic>
        <p:nvPicPr>
          <p:cNvPr id="6" name="Picture 4" descr="C:\Agora\Fotos\FCEN\tapa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9629" y="4293096"/>
            <a:ext cx="1656184" cy="1152128"/>
          </a:xfrm>
          <a:prstGeom prst="flowChartAlternateProcess">
            <a:avLst/>
          </a:prstGeom>
          <a:ln w="190500" cap="sq">
            <a:solidFill>
              <a:srgbClr val="FFCC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6 Imagen" descr="http://www.panaderosderosario.org.ar/site/images/stories/plazademayo_casarosada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5423" y="1917048"/>
            <a:ext cx="1896173" cy="1511951"/>
          </a:xfrm>
          <a:prstGeom prst="ellipse">
            <a:avLst/>
          </a:prstGeom>
          <a:ln w="190500" cap="sq">
            <a:solidFill>
              <a:schemeClr val="bg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85424" y="4270876"/>
            <a:ext cx="1728193" cy="1152128"/>
          </a:xfrm>
          <a:prstGeom prst="rect">
            <a:avLst/>
          </a:prstGeom>
          <a:ln w="190500" cap="sq">
            <a:solidFill>
              <a:srgbClr val="008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5" name="14 CuadroTexto"/>
          <p:cNvSpPr txBox="1"/>
          <p:nvPr/>
        </p:nvSpPr>
        <p:spPr>
          <a:xfrm>
            <a:off x="3713645" y="3744083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Investigadores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79912" y="573325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científicas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619672" y="566124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de financiación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773199" y="3594404"/>
            <a:ext cx="122413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Estado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294812" y="1365647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Acto 5</a:t>
            </a:r>
            <a:endParaRPr lang="es-AR" sz="2000" b="1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580112" y="2126243"/>
            <a:ext cx="2298515" cy="40626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s-AR" dirty="0"/>
              <a:t>Leyes de Acceso Abierto</a:t>
            </a:r>
          </a:p>
          <a:p>
            <a:endParaRPr lang="es-AR" dirty="0"/>
          </a:p>
          <a:p>
            <a:pPr>
              <a:spcAft>
                <a:spcPct val="10000"/>
              </a:spcAft>
              <a:buClr>
                <a:schemeClr val="folHlink"/>
              </a:buClr>
              <a:buSzPct val="50000"/>
              <a:buFont typeface="Marlett" pitchFamily="2" charset="2"/>
              <a:buChar char="g"/>
            </a:pPr>
            <a:r>
              <a:rPr lang="es-ES" b="0" dirty="0"/>
              <a:t>Ley de la Ciencia, la Tecnología y la innovación en España (2011)</a:t>
            </a:r>
          </a:p>
          <a:p>
            <a:pPr>
              <a:spcAft>
                <a:spcPct val="10000"/>
              </a:spcAft>
              <a:buClr>
                <a:schemeClr val="folHlink"/>
              </a:buClr>
              <a:buSzPct val="50000"/>
              <a:buFont typeface="Marlett" pitchFamily="2" charset="2"/>
              <a:buChar char="g"/>
            </a:pPr>
            <a:r>
              <a:rPr lang="es-ES" b="0" dirty="0"/>
              <a:t> Ley Argentina </a:t>
            </a:r>
            <a:r>
              <a:rPr lang="es-AR" b="0" dirty="0"/>
              <a:t>26899: Creación de Repositorios Digitales Institucionales de Acceso Abierto, Propios o Compartidos (2013)</a:t>
            </a:r>
            <a:endParaRPr lang="es-ES" b="0" dirty="0"/>
          </a:p>
          <a:p>
            <a:pPr>
              <a:spcAft>
                <a:spcPct val="10000"/>
              </a:spcAft>
              <a:buClr>
                <a:schemeClr val="folHlink"/>
              </a:buClr>
              <a:buSzPct val="50000"/>
              <a:buFont typeface="Marlett" pitchFamily="2" charset="2"/>
              <a:buChar char="g"/>
            </a:pPr>
            <a:r>
              <a:rPr lang="es-ES" b="0" dirty="0"/>
              <a:t> Ley Perú (2013)</a:t>
            </a:r>
          </a:p>
          <a:p>
            <a:pPr>
              <a:spcAft>
                <a:spcPct val="10000"/>
              </a:spcAft>
              <a:buClr>
                <a:schemeClr val="folHlink"/>
              </a:buClr>
              <a:buSzPct val="50000"/>
              <a:buFont typeface="Marlett" pitchFamily="2" charset="2"/>
              <a:buChar char="g"/>
            </a:pPr>
            <a:r>
              <a:rPr lang="es-ES" b="0" dirty="0"/>
              <a:t> Ley México (2014)</a:t>
            </a:r>
          </a:p>
          <a:p>
            <a:pPr>
              <a:spcAft>
                <a:spcPct val="10000"/>
              </a:spcAft>
              <a:buClr>
                <a:schemeClr val="folHlink"/>
              </a:buClr>
              <a:buSzPct val="50000"/>
              <a:buFont typeface="Marlett" pitchFamily="2" charset="2"/>
              <a:buChar char="g"/>
            </a:pPr>
            <a:r>
              <a:rPr lang="es-ES" b="0" dirty="0"/>
              <a:t> Proyectos de ley en Brasil (2011); Estados Unidos (2013); </a:t>
            </a:r>
          </a:p>
          <a:p>
            <a:pPr>
              <a:spcAft>
                <a:spcPct val="10000"/>
              </a:spcAft>
              <a:buClr>
                <a:schemeClr val="folHlink"/>
              </a:buClr>
              <a:buSzPct val="50000"/>
              <a:buFont typeface="Marlett" pitchFamily="2" charset="2"/>
              <a:buChar char="g"/>
            </a:pPr>
            <a:r>
              <a:rPr lang="es-ES" b="0" dirty="0"/>
              <a:t> Estados Unidos. Office of </a:t>
            </a:r>
            <a:r>
              <a:rPr lang="es-ES" b="0" dirty="0" err="1"/>
              <a:t>the</a:t>
            </a:r>
            <a:r>
              <a:rPr lang="es-ES" b="0" dirty="0"/>
              <a:t> </a:t>
            </a:r>
            <a:r>
              <a:rPr lang="es-ES" b="0" dirty="0" err="1"/>
              <a:t>President</a:t>
            </a:r>
            <a:r>
              <a:rPr lang="es-ES" b="0" dirty="0"/>
              <a:t>. Office of </a:t>
            </a:r>
            <a:r>
              <a:rPr lang="es-ES" b="0" dirty="0" err="1"/>
              <a:t>Science</a:t>
            </a:r>
            <a:r>
              <a:rPr lang="es-ES" b="0" dirty="0"/>
              <a:t> and </a:t>
            </a:r>
            <a:r>
              <a:rPr lang="es-ES" b="0" dirty="0" err="1"/>
              <a:t>Technology</a:t>
            </a:r>
            <a:r>
              <a:rPr lang="es-ES" b="0" dirty="0"/>
              <a:t> </a:t>
            </a:r>
            <a:r>
              <a:rPr lang="es-ES" b="0" dirty="0" err="1"/>
              <a:t>Policy</a:t>
            </a:r>
            <a:r>
              <a:rPr lang="es-ES" b="0" dirty="0"/>
              <a:t>. </a:t>
            </a:r>
            <a:r>
              <a:rPr lang="es-ES" b="0" dirty="0" err="1"/>
              <a:t>Memorandum</a:t>
            </a:r>
            <a:r>
              <a:rPr lang="es-ES" b="0" dirty="0"/>
              <a:t> </a:t>
            </a:r>
            <a:r>
              <a:rPr lang="es-ES" b="0" dirty="0" err="1"/>
              <a:t>for</a:t>
            </a:r>
            <a:r>
              <a:rPr lang="es-ES" b="0" dirty="0"/>
              <a:t> </a:t>
            </a:r>
            <a:r>
              <a:rPr lang="es-ES" b="0" dirty="0" err="1"/>
              <a:t>the</a:t>
            </a:r>
            <a:r>
              <a:rPr lang="es-ES" b="0" dirty="0"/>
              <a:t> </a:t>
            </a:r>
            <a:r>
              <a:rPr lang="es-ES" b="0" dirty="0" err="1"/>
              <a:t>Heads</a:t>
            </a:r>
            <a:r>
              <a:rPr lang="es-ES" b="0" dirty="0"/>
              <a:t> of </a:t>
            </a:r>
            <a:r>
              <a:rPr lang="es-ES" b="0" dirty="0" err="1"/>
              <a:t>Executive</a:t>
            </a:r>
            <a:r>
              <a:rPr lang="es-ES" b="0" dirty="0"/>
              <a:t> </a:t>
            </a:r>
            <a:r>
              <a:rPr lang="es-ES" b="0" dirty="0" err="1"/>
              <a:t>Departments</a:t>
            </a:r>
            <a:r>
              <a:rPr lang="es-ES" b="0" dirty="0"/>
              <a:t> and Agencies</a:t>
            </a:r>
            <a:endParaRPr lang="es-AR" b="0" dirty="0"/>
          </a:p>
        </p:txBody>
      </p:sp>
    </p:spTree>
    <p:extLst>
      <p:ext uri="{BB962C8B-B14F-4D97-AF65-F5344CB8AC3E}">
        <p14:creationId xmlns:p14="http://schemas.microsoft.com/office/powerpoint/2010/main" xmlns="" val="230509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1763688" y="2636912"/>
            <a:ext cx="56886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el modelo tradicional de comunicación de la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ciencia:</a:t>
            </a:r>
          </a:p>
          <a:p>
            <a:endParaRPr lang="es-AR" sz="16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rgbClr val="CC0000"/>
              </a:buClr>
              <a:buFont typeface="Wingdings" pitchFamily="2" charset="2"/>
              <a:buChar char=""/>
            </a:pP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 circuito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la publicación de artículos sin retribución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autores o evaluadores produce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transferencia gratuita de recursos desde las instituciones científicas y las de financiación hacia las editoriales científicas comerciales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 algn="just">
              <a:buClr>
                <a:srgbClr val="CC0000"/>
              </a:buClr>
              <a:buFont typeface="Wingdings" pitchFamily="2" charset="2"/>
              <a:buChar char=""/>
            </a:pPr>
            <a:endParaRPr lang="es-AR" sz="1600" dirty="0" smtClean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rgbClr val="CC0000"/>
              </a:buClr>
              <a:buFont typeface="Wingdings" pitchFamily="2" charset="2"/>
              <a:buChar char=""/>
            </a:pP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“Todos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derechos reservados”… al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editor</a:t>
            </a:r>
            <a:endParaRPr lang="es-AR" sz="16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AR" sz="16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07804" y="1558077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Final concluyente</a:t>
            </a:r>
            <a:endParaRPr lang="es-AR" sz="2000" b="1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709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1763688" y="2060848"/>
            <a:ext cx="56886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el modelo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Acceso Abierto, vía verde:</a:t>
            </a:r>
          </a:p>
          <a:p>
            <a:endParaRPr lang="es-AR" sz="16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Clr>
                <a:srgbClr val="CC0000"/>
              </a:buClr>
              <a:buFont typeface="Wingdings" pitchFamily="2" charset="2"/>
              <a:buChar char=""/>
            </a:pP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procura que el autor y las instituciones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 sostienen y financian la producción de conocimiento científico,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retengan derechos para poder comunicar los resultados de la investigación y permitir su reutilización de modo abierto y más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equitativo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la comunidad científica y a la sociedad en general</a:t>
            </a:r>
          </a:p>
          <a:p>
            <a:pPr marL="285750" lvl="0" indent="-285750" algn="just">
              <a:buClr>
                <a:srgbClr val="CC0000"/>
              </a:buClr>
              <a:buFont typeface="Wingdings" pitchFamily="2" charset="2"/>
              <a:buChar char=""/>
            </a:pPr>
            <a:endParaRPr lang="es-AR" sz="16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rgbClr val="CC0000"/>
              </a:buClr>
              <a:buFont typeface="Wingdings" pitchFamily="2" charset="2"/>
              <a:buChar char=""/>
            </a:pP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científicas se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reapropian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lo que producen,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llevan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registro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 dan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acceso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los resultados de la investigación en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abierta,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aumentando su visibilidad y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prestigio</a:t>
            </a:r>
          </a:p>
          <a:p>
            <a:pPr algn="just">
              <a:buClr>
                <a:srgbClr val="CC0000"/>
              </a:buClr>
            </a:pPr>
            <a:endParaRPr lang="es-AR" sz="1600" dirty="0" smtClean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rgbClr val="CC0000"/>
              </a:buClr>
              <a:buFont typeface="Wingdings" pitchFamily="2" charset="2"/>
              <a:buChar char=""/>
            </a:pP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Distribución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más equitativa </a:t>
            </a:r>
            <a:r>
              <a:rPr lang="es-A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los aspectos patrimoniales del </a:t>
            </a:r>
            <a:r>
              <a:rPr lang="es-AR" sz="16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derecho de autor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771800" y="1412776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Final concluyente</a:t>
            </a:r>
            <a:endParaRPr lang="es-AR" sz="2000" b="1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01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7036" y="548680"/>
            <a:ext cx="7267699" cy="762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es-ES" sz="2000" b="1" dirty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PICTO CIN 2010 – 0142 - </a:t>
            </a:r>
            <a:r>
              <a:rPr lang="es-ES_tradnl" sz="2000" b="1" dirty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Área Derecho de Autor </a:t>
            </a:r>
            <a:r>
              <a:rPr lang="es-ES" sz="2000" b="1" dirty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s-ES_tradnl" sz="2000" b="1" dirty="0">
              <a:solidFill>
                <a:srgbClr val="0033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42193" y="1556792"/>
            <a:ext cx="7246231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hlink"/>
              </a:buClr>
              <a:buSzPct val="60000"/>
            </a:pPr>
            <a:r>
              <a:rPr lang="es-ES" sz="2000" dirty="0">
                <a:solidFill>
                  <a:srgbClr val="002060"/>
                </a:solidFill>
              </a:rPr>
              <a:t> </a:t>
            </a:r>
            <a:r>
              <a:rPr lang="es-ES" dirty="0">
                <a:solidFill>
                  <a:srgbClr val="002060"/>
                </a:solidFill>
                <a:latin typeface="Verdana" pitchFamily="34" charset="0"/>
              </a:rPr>
              <a:t>“</a:t>
            </a:r>
            <a:r>
              <a:rPr lang="es-ES_tradnl" dirty="0">
                <a:solidFill>
                  <a:srgbClr val="002060"/>
                </a:solidFill>
                <a:latin typeface="Verdana" pitchFamily="34" charset="0"/>
              </a:rPr>
              <a:t>Bases para la Puesta en Marcha y Sustentabilidad de un Repositorio Digital Institucional</a:t>
            </a:r>
            <a:r>
              <a:rPr lang="es-ES_tradnl" dirty="0" smtClean="0">
                <a:solidFill>
                  <a:srgbClr val="002060"/>
                </a:solidFill>
                <a:latin typeface="Verdana" pitchFamily="34" charset="0"/>
              </a:rPr>
              <a:t>” - </a:t>
            </a:r>
            <a:r>
              <a:rPr lang="es-ES_tradnl" dirty="0">
                <a:solidFill>
                  <a:srgbClr val="002060"/>
                </a:solidFill>
                <a:latin typeface="Verdana" pitchFamily="34" charset="0"/>
              </a:rPr>
              <a:t>Región Metropolitana de </a:t>
            </a:r>
            <a:r>
              <a:rPr lang="es-ES_tradnl" dirty="0" smtClean="0">
                <a:solidFill>
                  <a:srgbClr val="002060"/>
                </a:solidFill>
                <a:latin typeface="Verdana" pitchFamily="34" charset="0"/>
              </a:rPr>
              <a:t>Universidades</a:t>
            </a:r>
          </a:p>
          <a:p>
            <a:pPr>
              <a:buClr>
                <a:schemeClr val="hlink"/>
              </a:buClr>
              <a:buSzPct val="60000"/>
              <a:buFont typeface="ITC Zapf Dingbats" pitchFamily="18" charset="2"/>
              <a:buChar char="o"/>
            </a:pPr>
            <a:endParaRPr lang="es-ES_tradnl" b="1" dirty="0">
              <a:latin typeface="Verdana" pitchFamily="34" charset="0"/>
            </a:endParaRPr>
          </a:p>
          <a:p>
            <a:pPr>
              <a:buClr>
                <a:schemeClr val="hlink"/>
              </a:buClr>
              <a:buSzPct val="60000"/>
            </a:pPr>
            <a:r>
              <a:rPr lang="es-ES" b="1" dirty="0" smtClean="0">
                <a:latin typeface="Verdana" pitchFamily="34" charset="0"/>
              </a:rPr>
              <a:t>Objetivo</a:t>
            </a:r>
            <a:r>
              <a:rPr lang="es-ES" b="1" dirty="0">
                <a:latin typeface="Verdana" pitchFamily="34" charset="0"/>
              </a:rPr>
              <a:t>:</a:t>
            </a:r>
            <a:r>
              <a:rPr lang="es-ES" dirty="0">
                <a:latin typeface="Verdana" pitchFamily="34" charset="0"/>
              </a:rPr>
              <a:t> </a:t>
            </a:r>
          </a:p>
          <a:p>
            <a:r>
              <a:rPr lang="es-ES" dirty="0">
                <a:latin typeface="Verdana" pitchFamily="34" charset="0"/>
              </a:rPr>
              <a:t>Construir un modelo para la gestión del derecho de autor en repositorios institucionales </a:t>
            </a:r>
            <a:r>
              <a:rPr lang="es-ES" dirty="0" smtClean="0">
                <a:latin typeface="Verdana" pitchFamily="34" charset="0"/>
              </a:rPr>
              <a:t>que </a:t>
            </a:r>
            <a:r>
              <a:rPr lang="es-ES" dirty="0">
                <a:latin typeface="Verdana" pitchFamily="34" charset="0"/>
              </a:rPr>
              <a:t>incluya un conjunto de </a:t>
            </a:r>
            <a:r>
              <a:rPr lang="es-ES" dirty="0" smtClean="0">
                <a:latin typeface="Verdana" pitchFamily="34" charset="0"/>
              </a:rPr>
              <a:t>instrumentos </a:t>
            </a:r>
            <a:r>
              <a:rPr lang="es-ES" dirty="0">
                <a:latin typeface="Verdana" pitchFamily="34" charset="0"/>
              </a:rPr>
              <a:t>dirigidos a los niveles políticos, de planificación y al personal técnico-profesional de las instituciones</a:t>
            </a:r>
            <a:r>
              <a:rPr lang="es-ES" dirty="0" smtClean="0"/>
              <a:t>:</a:t>
            </a:r>
          </a:p>
          <a:p>
            <a:endParaRPr lang="es-ES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Verdana" pitchFamily="34" charset="0"/>
              </a:rPr>
              <a:t>¿Qué prácticas e instrumentos utilizan las instituciones con repositorios mejor posicionadas en el Ranking Web de Repositorios?: </a:t>
            </a:r>
            <a:r>
              <a:rPr lang="es-ES" dirty="0" smtClean="0">
                <a:solidFill>
                  <a:srgbClr val="C00000"/>
                </a:solidFill>
                <a:latin typeface="Verdana" pitchFamily="34" charset="0"/>
              </a:rPr>
              <a:t>Relevamiento</a:t>
            </a:r>
          </a:p>
          <a:p>
            <a:pPr algn="just"/>
            <a:endParaRPr lang="es-ES" dirty="0">
              <a:latin typeface="Verdana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>
                <a:solidFill>
                  <a:srgbClr val="C00000"/>
                </a:solidFill>
                <a:latin typeface="Verdana" pitchFamily="34" charset="0"/>
              </a:rPr>
              <a:t>Construcción del modelo</a:t>
            </a:r>
          </a:p>
          <a:p>
            <a:r>
              <a:rPr lang="es-ES" dirty="0"/>
              <a:t>	</a:t>
            </a:r>
          </a:p>
          <a:p>
            <a:r>
              <a:rPr lang="es-ES" dirty="0"/>
              <a:t>	</a:t>
            </a:r>
          </a:p>
          <a:p>
            <a:r>
              <a:rPr lang="es-E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55672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620688"/>
            <a:ext cx="6120680" cy="1223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es-ES" b="1" dirty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Modelo de instrumentos para la gestión del derecho de autor en repositorios institucionales - PICTO CIN </a:t>
            </a:r>
            <a:r>
              <a:rPr lang="es-ES" b="1" dirty="0" smtClean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2010 - 0142</a:t>
            </a:r>
            <a:endParaRPr lang="es-ES_tradnl" b="1" dirty="0">
              <a:solidFill>
                <a:srgbClr val="0033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2348880"/>
            <a:ext cx="7562800" cy="38164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SzPct val="130000"/>
              <a:buFont typeface="Arial" pitchFamily="34" charset="0"/>
              <a:buChar char="•"/>
              <a:defRPr/>
            </a:pP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Modelo de </a:t>
            </a:r>
            <a:r>
              <a:rPr lang="es-ES" sz="1600" dirty="0">
                <a:solidFill>
                  <a:srgbClr val="D734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política</a:t>
            </a: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institucional de Acceso Abierto: declaración y mandato</a:t>
            </a:r>
            <a:endParaRPr lang="es-A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Clr>
                <a:srgbClr val="C00000"/>
              </a:buClr>
              <a:buSzPct val="130000"/>
              <a:buFont typeface="Arial" pitchFamily="34" charset="0"/>
              <a:buChar char="•"/>
              <a:defRPr/>
            </a:pP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Modelo de </a:t>
            </a:r>
            <a:r>
              <a:rPr lang="es-ES" sz="1600" dirty="0">
                <a:solidFill>
                  <a:srgbClr val="D734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licencia de depósito </a:t>
            </a: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institucional en repositorios abiertos</a:t>
            </a:r>
            <a:endParaRPr lang="es-A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Clr>
                <a:srgbClr val="C00000"/>
              </a:buClr>
              <a:buSzPct val="130000"/>
              <a:buFont typeface="Arial" pitchFamily="34" charset="0"/>
              <a:buChar char="•"/>
              <a:defRPr/>
            </a:pP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Modelo de </a:t>
            </a:r>
            <a:r>
              <a:rPr lang="es-ES" sz="1600" dirty="0" err="1">
                <a:solidFill>
                  <a:srgbClr val="D734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addenda</a:t>
            </a: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a los convenios de publicación en editoriales</a:t>
            </a:r>
            <a:endParaRPr lang="es-A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es-A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Clr>
                <a:srgbClr val="C00000"/>
              </a:buClr>
              <a:buSzPct val="130000"/>
              <a:buFont typeface="Arial" pitchFamily="34" charset="0"/>
              <a:buChar char="•"/>
              <a:defRPr/>
            </a:pP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Guía introductoria sobre la </a:t>
            </a:r>
            <a:r>
              <a:rPr lang="es-ES" sz="1600" dirty="0">
                <a:solidFill>
                  <a:srgbClr val="D734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propiedad intelectual </a:t>
            </a:r>
            <a:endParaRPr lang="es-AR" sz="1600" dirty="0">
              <a:solidFill>
                <a:srgbClr val="D73407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Clr>
                <a:srgbClr val="C00000"/>
              </a:buClr>
              <a:buSzPct val="130000"/>
              <a:buFont typeface="Arial" pitchFamily="34" charset="0"/>
              <a:buChar char="•"/>
              <a:defRPr/>
            </a:pP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Guía introductoria sobre </a:t>
            </a:r>
            <a:r>
              <a:rPr lang="es-ES" sz="1600" dirty="0">
                <a:solidFill>
                  <a:srgbClr val="D7340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derecho de autor</a:t>
            </a:r>
            <a:endParaRPr lang="es-AR" sz="1600" dirty="0">
              <a:solidFill>
                <a:srgbClr val="D73407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Clr>
                <a:srgbClr val="C00000"/>
              </a:buClr>
              <a:buSzPct val="130000"/>
              <a:buFont typeface="Arial" pitchFamily="34" charset="0"/>
              <a:buChar char="•"/>
              <a:defRPr/>
            </a:pP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Preguntas frecuentes en Propiedad Intelectual y Derecho de Autor</a:t>
            </a:r>
            <a:endParaRPr lang="es-A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Con la consultoría jurídica de la Dra. María Clara Lima </a:t>
            </a:r>
            <a:endParaRPr lang="es-A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endParaRPr lang="es-E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endParaRPr lang="es-E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>
              <a:defRPr/>
            </a:pPr>
            <a:r>
              <a:rPr lang="es-ES" sz="1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Sanllorenti</a:t>
            </a:r>
            <a:r>
              <a:rPr lang="es-ES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, AM; </a:t>
            </a:r>
            <a:r>
              <a:rPr lang="es-ES" sz="12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Balbi</a:t>
            </a:r>
            <a:r>
              <a:rPr lang="es-ES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, M; Arias, O. y </a:t>
            </a:r>
            <a:r>
              <a:rPr lang="es-ES" sz="12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Areco</a:t>
            </a:r>
            <a:r>
              <a:rPr lang="es-ES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, J. Eje 1. Derechos de autor y acceso libre. </a:t>
            </a:r>
            <a:r>
              <a:rPr lang="es-AR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Bases para la Puesta en Marcha y Sustentabilidad de un Repositorio Digital Institucional, Proyecto PICTO-CIN 2010-0142.- Buenos Aires, 2013. p. 13-136</a:t>
            </a:r>
          </a:p>
          <a:p>
            <a:pPr algn="r">
              <a:defRPr/>
            </a:pPr>
            <a:r>
              <a:rPr lang="es-AR" sz="1200" dirty="0">
                <a:solidFill>
                  <a:srgbClr val="FF0000"/>
                </a:solidFill>
              </a:rPr>
              <a:t>http://digital.bl.fcen.uba.ar/Download/Documentos/PICTO_InformeFinal.pdf</a:t>
            </a:r>
            <a:endParaRPr lang="es-ES" sz="1200" dirty="0">
              <a:solidFill>
                <a:srgbClr val="FF0000"/>
              </a:solidFill>
              <a:latin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04664"/>
            <a:ext cx="1371798" cy="1911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0367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6375" y="620713"/>
            <a:ext cx="7051675" cy="762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eaLnBrk="0" hangingPunct="0">
              <a:defRPr/>
            </a:pPr>
            <a:r>
              <a:rPr lang="es-ES_tradnl" sz="2000" b="1" dirty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Otros recursos para la gestión de la propiedad intelectual - </a:t>
            </a:r>
            <a:r>
              <a:rPr lang="es-ES" sz="2000" b="1" dirty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PICTO CIN 2010 </a:t>
            </a:r>
            <a:r>
              <a:rPr lang="es-ES" sz="2000" b="1" dirty="0" smtClean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- 0142</a:t>
            </a:r>
            <a:endParaRPr lang="es-ES_tradnl" sz="2000" b="1" dirty="0">
              <a:solidFill>
                <a:srgbClr val="0033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584" y="1628800"/>
            <a:ext cx="74676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Relevamiento de 60 repositorios</a:t>
            </a:r>
            <a:endParaRPr lang="es-ES" sz="12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s-ES" sz="12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s-ES" sz="1200" dirty="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>
              <a:spcAft>
                <a:spcPct val="30000"/>
              </a:spcAft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 Expresión ordenada de las Políticas de Propiedad Intelectual </a:t>
            </a:r>
            <a:r>
              <a:rPr lang="es-ES" dirty="0" smtClean="0">
                <a:solidFill>
                  <a:srgbClr val="000000"/>
                </a:solidFill>
                <a:latin typeface="Verdana" pitchFamily="34" charset="0"/>
              </a:rPr>
              <a:t>	en </a:t>
            </a: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la Web</a:t>
            </a:r>
          </a:p>
          <a:p>
            <a:pPr lvl="1">
              <a:spcAft>
                <a:spcPct val="30000"/>
              </a:spcAft>
              <a:defRPr/>
            </a:pP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Para Derecho de Autor y para Propiedad Industrial: alcances, responsabilidades, acuerdos, contratos y licencias, modalidades para la titularidad de la PI, registro de obras</a:t>
            </a:r>
          </a:p>
          <a:p>
            <a:pPr>
              <a:spcAft>
                <a:spcPct val="30000"/>
              </a:spcAft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 Textos orientativos en la Web, Preguntas frecuentes, 	Tutoriales</a:t>
            </a:r>
          </a:p>
          <a:p>
            <a:pPr>
              <a:spcAft>
                <a:spcPct val="30000"/>
              </a:spcAft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 Asesoría sobre propiedad intelectual a los autores</a:t>
            </a:r>
          </a:p>
          <a:p>
            <a:pPr>
              <a:spcAft>
                <a:spcPct val="30000"/>
              </a:spcAft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 Capacitación y sensibilización</a:t>
            </a:r>
          </a:p>
          <a:p>
            <a:pPr>
              <a:defRPr/>
            </a:pP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             </a:t>
            </a:r>
          </a:p>
          <a:p>
            <a:pPr>
              <a:defRPr/>
            </a:pPr>
            <a:r>
              <a:rPr lang="es-ES" dirty="0">
                <a:solidFill>
                  <a:srgbClr val="000000"/>
                </a:solidFill>
                <a:latin typeface="Verdana" pitchFamily="34" charset="0"/>
              </a:rPr>
              <a:t>			</a:t>
            </a:r>
            <a:r>
              <a:rPr lang="es-E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Identificación de Buenas prácticas</a:t>
            </a:r>
            <a:endParaRPr lang="es-ES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defRPr/>
            </a:pPr>
            <a:endParaRPr lang="es-ES" sz="1200" dirty="0">
              <a:solidFill>
                <a:srgbClr val="000000"/>
              </a:solidFill>
              <a:latin typeface="Verdana" pitchFamily="34" charset="0"/>
            </a:endParaRPr>
          </a:p>
          <a:p>
            <a:pPr>
              <a:defRPr/>
            </a:pPr>
            <a:endParaRPr lang="es-ES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203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73" y="-44940"/>
            <a:ext cx="9144000" cy="6858000"/>
          </a:xfrm>
          <a:prstGeom prst="rect">
            <a:avLst/>
          </a:prstGeom>
          <a:ln>
            <a:solidFill>
              <a:srgbClr val="C00000">
                <a:alpha val="98000"/>
              </a:srgb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0380" y="2996952"/>
            <a:ext cx="985006" cy="937925"/>
          </a:xfrm>
          <a:prstGeom prst="snip2DiagRect">
            <a:avLst/>
          </a:prstGeom>
          <a:ln w="165100" cap="sq">
            <a:solidFill>
              <a:srgbClr val="FF33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pic>
        <p:nvPicPr>
          <p:cNvPr id="6" name="Picture 4" descr="C:\Agora\Fotos\FCEN\tapa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65208"/>
            <a:ext cx="1219441" cy="848306"/>
          </a:xfrm>
          <a:prstGeom prst="flowChartAlternateProcess">
            <a:avLst/>
          </a:prstGeom>
          <a:ln w="190500" cap="sq">
            <a:solidFill>
              <a:srgbClr val="FFCC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6 Imagen" descr="http://www.panaderosderosario.org.ar/site/images/stories/plazademayo_casarosada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21088"/>
            <a:ext cx="1367148" cy="869855"/>
          </a:xfrm>
          <a:prstGeom prst="ellipse">
            <a:avLst/>
          </a:prstGeom>
          <a:ln w="190500" cap="sq">
            <a:solidFill>
              <a:schemeClr val="bg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5445224"/>
            <a:ext cx="1153132" cy="863047"/>
          </a:xfrm>
          <a:prstGeom prst="round2SameRect">
            <a:avLst/>
          </a:prstGeom>
          <a:ln w="190500" cap="sq">
            <a:solidFill>
              <a:srgbClr val="FF66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5523279"/>
            <a:ext cx="1112091" cy="741393"/>
          </a:xfrm>
          <a:prstGeom prst="rect">
            <a:avLst/>
          </a:prstGeom>
          <a:ln w="190500" cap="sq">
            <a:solidFill>
              <a:srgbClr val="008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4" name="13 CuadroTexto"/>
          <p:cNvSpPr txBox="1"/>
          <p:nvPr/>
        </p:nvSpPr>
        <p:spPr>
          <a:xfrm>
            <a:off x="2028550" y="2249127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Casting</a:t>
            </a:r>
            <a:endParaRPr lang="es-AR" sz="160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745815" y="2800205"/>
            <a:ext cx="18981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>
                <a:solidFill>
                  <a:schemeClr val="bg2"/>
                </a:solidFill>
              </a:rPr>
              <a:t>Estudiante </a:t>
            </a:r>
            <a:r>
              <a:rPr lang="es-AR" sz="1100" dirty="0" smtClean="0">
                <a:solidFill>
                  <a:schemeClr val="bg2"/>
                </a:solidFill>
              </a:rPr>
              <a:t>trabajando </a:t>
            </a:r>
            <a:r>
              <a:rPr lang="es-AR" sz="1100" dirty="0">
                <a:solidFill>
                  <a:schemeClr val="bg2"/>
                </a:solidFill>
              </a:rPr>
              <a:t>en un </a:t>
            </a:r>
            <a:r>
              <a:rPr lang="es-AR" sz="1100" dirty="0" smtClean="0">
                <a:solidFill>
                  <a:schemeClr val="bg2"/>
                </a:solidFill>
              </a:rPr>
              <a:t>laboratorio de la </a:t>
            </a:r>
            <a:r>
              <a:rPr lang="es-AR" sz="1100" dirty="0" smtClean="0">
                <a:solidFill>
                  <a:schemeClr val="bg2"/>
                </a:solidFill>
              </a:rPr>
              <a:t>FCEN-UBA, Perú 222, CABA, Argentina </a:t>
            </a:r>
            <a:endParaRPr lang="es-AR" sz="1100" dirty="0" smtClean="0">
              <a:solidFill>
                <a:schemeClr val="bg2"/>
              </a:solidFill>
            </a:endParaRPr>
          </a:p>
          <a:p>
            <a:r>
              <a:rPr lang="es-AR" sz="1100" dirty="0">
                <a:hlinkClick r:id="rId8"/>
              </a:rPr>
              <a:t>http://</a:t>
            </a:r>
            <a:r>
              <a:rPr lang="es-AR" sz="1100" dirty="0" smtClean="0">
                <a:hlinkClick r:id="rId8"/>
              </a:rPr>
              <a:t>digital.bl.fcen.uba.ar/gsdl-282/collect/fotos/index/assoc/004_Mari.dir/004_MariaCaldelari_00160.jpg</a:t>
            </a:r>
            <a:endParaRPr lang="es-AR" sz="1100" dirty="0">
              <a:solidFill>
                <a:schemeClr val="bg2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915816" y="4293096"/>
            <a:ext cx="152173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2"/>
                </a:solidFill>
              </a:rPr>
              <a:t>Pabellón II de la </a:t>
            </a:r>
            <a:r>
              <a:rPr lang="es-AR" sz="1100" dirty="0" smtClean="0">
                <a:solidFill>
                  <a:schemeClr val="bg2"/>
                </a:solidFill>
              </a:rPr>
              <a:t>FCEN-UBA, Ciudad Universitaria, CABA, Argentina</a:t>
            </a:r>
            <a:endParaRPr lang="es-AR" sz="1100" dirty="0" smtClean="0">
              <a:solidFill>
                <a:schemeClr val="bg2"/>
              </a:solidFill>
            </a:endParaRPr>
          </a:p>
          <a:p>
            <a:r>
              <a:rPr lang="es-AR" sz="1100" dirty="0" smtClean="0">
                <a:solidFill>
                  <a:schemeClr val="bg2"/>
                </a:solidFill>
                <a:hlinkClick r:id="rId9"/>
              </a:rPr>
              <a:t>http://exactas.uba.ar</a:t>
            </a:r>
            <a:endParaRPr lang="es-AR" sz="1100" dirty="0" smtClean="0">
              <a:solidFill>
                <a:schemeClr val="bg2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771801" y="5459275"/>
            <a:ext cx="18611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2"/>
                </a:solidFill>
              </a:rPr>
              <a:t>Edificio de la Agencia Nacional de Promoción de la Ciencia y la </a:t>
            </a:r>
            <a:r>
              <a:rPr lang="es-AR" sz="1100" dirty="0" smtClean="0">
                <a:solidFill>
                  <a:schemeClr val="bg2"/>
                </a:solidFill>
              </a:rPr>
              <a:t>Tecnología, CABA, Argentina</a:t>
            </a:r>
            <a:endParaRPr lang="es-AR" sz="1100" dirty="0" smtClean="0">
              <a:solidFill>
                <a:schemeClr val="bg2"/>
              </a:solidFill>
            </a:endParaRPr>
          </a:p>
          <a:p>
            <a:r>
              <a:rPr lang="es-AR" sz="1100" dirty="0">
                <a:solidFill>
                  <a:schemeClr val="bg2"/>
                </a:solidFill>
              </a:rPr>
              <a:t>http://www.agencia.mincyt.gob.ar</a:t>
            </a:r>
            <a:r>
              <a:rPr lang="es-AR" sz="1100" dirty="0" smtClean="0">
                <a:solidFill>
                  <a:schemeClr val="bg2"/>
                </a:solidFill>
              </a:rPr>
              <a:t>/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6228184" y="2852936"/>
            <a:ext cx="165618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2"/>
                </a:solidFill>
              </a:rPr>
              <a:t>China </a:t>
            </a:r>
            <a:r>
              <a:rPr lang="es-AR" sz="1100" dirty="0" err="1" smtClean="0">
                <a:solidFill>
                  <a:schemeClr val="bg2"/>
                </a:solidFill>
              </a:rPr>
              <a:t>poised</a:t>
            </a:r>
            <a:r>
              <a:rPr lang="es-AR" sz="1100" dirty="0" smtClean="0">
                <a:solidFill>
                  <a:schemeClr val="bg2"/>
                </a:solidFill>
              </a:rPr>
              <a:t> </a:t>
            </a:r>
            <a:r>
              <a:rPr lang="es-AR" sz="1100" dirty="0" err="1" smtClean="0">
                <a:solidFill>
                  <a:schemeClr val="bg2"/>
                </a:solidFill>
              </a:rPr>
              <a:t>to</a:t>
            </a:r>
            <a:r>
              <a:rPr lang="es-AR" sz="1100" dirty="0" smtClean="0">
                <a:solidFill>
                  <a:schemeClr val="bg2"/>
                </a:solidFill>
              </a:rPr>
              <a:t> </a:t>
            </a:r>
            <a:r>
              <a:rPr lang="es-AR" sz="1100" dirty="0" err="1" smtClean="0">
                <a:solidFill>
                  <a:schemeClr val="bg2"/>
                </a:solidFill>
              </a:rPr>
              <a:t>overhaul</a:t>
            </a:r>
            <a:r>
              <a:rPr lang="es-AR" sz="1100" dirty="0" smtClean="0">
                <a:solidFill>
                  <a:schemeClr val="bg2"/>
                </a:solidFill>
              </a:rPr>
              <a:t> US as </a:t>
            </a:r>
            <a:r>
              <a:rPr lang="es-AR" sz="1100" dirty="0" err="1" smtClean="0">
                <a:solidFill>
                  <a:schemeClr val="bg2"/>
                </a:solidFill>
              </a:rPr>
              <a:t>biggest</a:t>
            </a:r>
            <a:r>
              <a:rPr lang="es-AR" sz="1100" dirty="0" smtClean="0">
                <a:solidFill>
                  <a:schemeClr val="bg2"/>
                </a:solidFill>
              </a:rPr>
              <a:t> </a:t>
            </a:r>
            <a:r>
              <a:rPr lang="es-AR" sz="1100" dirty="0" err="1" smtClean="0">
                <a:solidFill>
                  <a:schemeClr val="bg2"/>
                </a:solidFill>
              </a:rPr>
              <a:t>publisher</a:t>
            </a:r>
            <a:r>
              <a:rPr lang="es-AR" sz="1100" dirty="0" smtClean="0">
                <a:solidFill>
                  <a:schemeClr val="bg2"/>
                </a:solidFill>
              </a:rPr>
              <a:t> of </a:t>
            </a:r>
            <a:r>
              <a:rPr lang="es-AR" sz="1100" dirty="0" err="1" smtClean="0">
                <a:solidFill>
                  <a:schemeClr val="bg2"/>
                </a:solidFill>
              </a:rPr>
              <a:t>scientific</a:t>
            </a:r>
            <a:r>
              <a:rPr lang="es-AR" sz="1100" dirty="0" smtClean="0">
                <a:solidFill>
                  <a:schemeClr val="bg2"/>
                </a:solidFill>
              </a:rPr>
              <a:t> </a:t>
            </a:r>
            <a:r>
              <a:rPr lang="es-AR" sz="1100" dirty="0" err="1" smtClean="0">
                <a:solidFill>
                  <a:schemeClr val="bg2"/>
                </a:solidFill>
              </a:rPr>
              <a:t>papers</a:t>
            </a:r>
            <a:endParaRPr lang="es-AR" sz="1100" dirty="0" smtClean="0">
              <a:solidFill>
                <a:schemeClr val="bg2"/>
              </a:solidFill>
            </a:endParaRPr>
          </a:p>
          <a:p>
            <a:r>
              <a:rPr lang="es-AR" sz="1100" dirty="0" smtClean="0">
                <a:solidFill>
                  <a:schemeClr val="bg2"/>
                </a:solidFill>
              </a:rPr>
              <a:t>http</a:t>
            </a:r>
            <a:r>
              <a:rPr lang="es-AR" sz="1100" dirty="0">
                <a:solidFill>
                  <a:schemeClr val="bg2"/>
                </a:solidFill>
              </a:rPr>
              <a:t>://www.theguardian.com/science/2011/mar/28/china-us-publisher-scientific-papers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6300192" y="4221088"/>
            <a:ext cx="15903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>
                <a:solidFill>
                  <a:schemeClr val="bg2"/>
                </a:solidFill>
              </a:rPr>
              <a:t>Casa Rosada, sede del Poder Ejecutivo </a:t>
            </a:r>
            <a:r>
              <a:rPr lang="es-AR" sz="1100" dirty="0" smtClean="0">
                <a:solidFill>
                  <a:schemeClr val="bg2"/>
                </a:solidFill>
              </a:rPr>
              <a:t>Nacional, CABA, Argentina</a:t>
            </a:r>
            <a:endParaRPr lang="es-AR" sz="1100" dirty="0">
              <a:solidFill>
                <a:schemeClr val="bg2"/>
              </a:solidFill>
            </a:endParaRPr>
          </a:p>
          <a:p>
            <a:r>
              <a:rPr lang="es-AR" sz="1100" dirty="0">
                <a:solidFill>
                  <a:schemeClr val="bg2"/>
                </a:solidFill>
              </a:rPr>
              <a:t>http://presidencia.gob.ar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6372200" y="5445224"/>
            <a:ext cx="12921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>
                <a:solidFill>
                  <a:schemeClr val="bg2"/>
                </a:solidFill>
              </a:rPr>
              <a:t>http://www.coachingcomunicativo.com/set-de-figuras-de-playmobil/</a:t>
            </a:r>
          </a:p>
        </p:txBody>
      </p:sp>
      <p:pic>
        <p:nvPicPr>
          <p:cNvPr id="27" name="26 Imagen" descr="A scientist carrying the journals Science and Nature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2996952"/>
            <a:ext cx="1153096" cy="9240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0C0C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8 CuadroTexto"/>
          <p:cNvSpPr txBox="1"/>
          <p:nvPr/>
        </p:nvSpPr>
        <p:spPr>
          <a:xfrm>
            <a:off x="2003338" y="1262902"/>
            <a:ext cx="4973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s-AR" sz="2400" dirty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Muchas </a:t>
            </a:r>
            <a:r>
              <a:rPr lang="es-AR" sz="2400" dirty="0" smtClean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gracias. </a:t>
            </a:r>
            <a:r>
              <a:rPr lang="es-AR" sz="2400" dirty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¿</a:t>
            </a:r>
            <a:r>
              <a:rPr lang="es-AR" sz="2400" dirty="0" smtClean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Consultas</a:t>
            </a:r>
            <a:r>
              <a:rPr lang="es-AR" sz="2400" dirty="0" smtClean="0">
                <a:solidFill>
                  <a:srgbClr val="0033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pPr algn="ctr">
              <a:spcAft>
                <a:spcPts val="1200"/>
              </a:spcAft>
            </a:pPr>
            <a:r>
              <a:rPr lang="es-AR" sz="16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asanllorenti@bl.fcen.uba.ar</a:t>
            </a:r>
            <a:endParaRPr lang="es-AR" sz="160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96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52718"/>
            <a:ext cx="7992888" cy="1371600"/>
          </a:xfrm>
        </p:spPr>
        <p:txBody>
          <a:bodyPr>
            <a:normAutofit/>
          </a:bodyPr>
          <a:lstStyle/>
          <a:p>
            <a:r>
              <a:rPr lang="es-AR" sz="2400" b="1" cap="none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s-AR" sz="2400" b="1" cap="none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nvestigación científica y propiedad intelectual</a:t>
            </a:r>
            <a:endParaRPr lang="es-AR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348880"/>
            <a:ext cx="7321624" cy="3777283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es-AR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resultados de la investigación científica y de actividades académicas se plasman en obras que son reguladas por la legislación de propiedad intelectual, en sus dos ramas: derecho de autor y propiedad industrial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es-AR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propiedad intelectual protege </a:t>
            </a:r>
            <a:r>
              <a:rPr lang="es-AR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las obras intelectuales (no las ideas)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es-AR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s-AR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legislación ofrece una compensación a los creadores concediéndoles un monopolio exclusivo por un tiempo establecido</a:t>
            </a:r>
          </a:p>
          <a:p>
            <a:endParaRPr lang="es-AR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es-AR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Beneficio para los titulares / barrera para el acceso</a:t>
            </a:r>
            <a:endParaRPr lang="es-AR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AR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00470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92888" cy="1371600"/>
          </a:xfrm>
        </p:spPr>
        <p:txBody>
          <a:bodyPr>
            <a:normAutofit/>
          </a:bodyPr>
          <a:lstStyle/>
          <a:p>
            <a:pPr algn="ctr"/>
            <a:r>
              <a:rPr lang="es-AR" sz="2400" b="1" cap="none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Aspecto moral y patrimonial del </a:t>
            </a:r>
            <a:br>
              <a:rPr lang="es-AR" sz="2400" b="1" cap="none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400" b="1" cap="none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Derecho de Autor</a:t>
            </a:r>
            <a:endParaRPr lang="es-AR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2348880"/>
            <a:ext cx="7105600" cy="3777283"/>
          </a:xfrm>
        </p:spPr>
        <p:txBody>
          <a:bodyPr>
            <a:normAutofit/>
          </a:bodyPr>
          <a:lstStyle/>
          <a:p>
            <a:pPr algn="just"/>
            <a:r>
              <a:rPr lang="es-AR" sz="18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Aspecto moral: </a:t>
            </a:r>
            <a:r>
              <a:rPr lang="es-A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derecho a la paternidad, integridad, al inédito, al anónimo o seudónimo y al retracto.</a:t>
            </a:r>
          </a:p>
          <a:p>
            <a:pPr marL="1428750" lvl="2" indent="-285750" algn="just">
              <a:buFont typeface="Wingdings" pitchFamily="2" charset="2"/>
              <a:buChar char="Ø"/>
            </a:pPr>
            <a:r>
              <a:rPr lang="es-AR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Perpetuo, inalienable, irrenunciable</a:t>
            </a:r>
          </a:p>
          <a:p>
            <a:pPr algn="just"/>
            <a:endParaRPr lang="es-AR" sz="1800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s-AR" sz="18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Aspecto </a:t>
            </a:r>
            <a:r>
              <a:rPr lang="es-AR" sz="18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patrimonial: </a:t>
            </a:r>
            <a:r>
              <a:rPr lang="es-A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derecho a la reproducción, a la comunicación, a la transformación y a la obtención de beneficios económicos mediante la explotación de la obra, autorizar a otros a realizarla y participar  en esa explotación</a:t>
            </a:r>
          </a:p>
          <a:p>
            <a:pPr marL="1428750" lvl="2" indent="-285750" algn="just">
              <a:buFont typeface="Wingdings" pitchFamily="2" charset="2"/>
              <a:buChar char="Ø"/>
            </a:pPr>
            <a:r>
              <a:rPr lang="es-AR" dirty="0">
                <a:latin typeface="Verdana" pitchFamily="34" charset="0"/>
                <a:ea typeface="Verdana" pitchFamily="34" charset="0"/>
                <a:cs typeface="Verdana" pitchFamily="34" charset="0"/>
              </a:rPr>
              <a:t>Temporal, transferible, renunciable</a:t>
            </a:r>
          </a:p>
          <a:p>
            <a:pPr algn="just"/>
            <a:endParaRPr lang="es-AR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AR" dirty="0"/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1902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92888" cy="1371600"/>
          </a:xfrm>
        </p:spPr>
        <p:txBody>
          <a:bodyPr>
            <a:normAutofit/>
          </a:bodyPr>
          <a:lstStyle/>
          <a:p>
            <a:pPr algn="ctr"/>
            <a:r>
              <a:rPr lang="es-AR" sz="2400" b="1" cap="none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Particularidad de la cesión de derechos patrimoniales en las revistas científicas</a:t>
            </a:r>
            <a:endParaRPr lang="es-AR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2348880"/>
            <a:ext cx="7105600" cy="3777283"/>
          </a:xfrm>
        </p:spPr>
        <p:txBody>
          <a:bodyPr>
            <a:normAutofit lnSpcReduction="10000"/>
          </a:bodyPr>
          <a:lstStyle/>
          <a:p>
            <a:pPr algn="just"/>
            <a:endParaRPr lang="es-AR" sz="1800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>
              <a:spcAft>
                <a:spcPts val="1200"/>
              </a:spcAft>
            </a:pPr>
            <a:r>
              <a:rPr lang="es-A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s-AR" sz="1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 </a:t>
            </a:r>
            <a:r>
              <a:rPr lang="es-A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autores </a:t>
            </a:r>
            <a:r>
              <a:rPr lang="es-AR" sz="18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transfieren en forma exclusiva </a:t>
            </a:r>
            <a:r>
              <a:rPr lang="es-A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todos los derechos patrimoniales a las editoriales </a:t>
            </a:r>
            <a:r>
              <a:rPr lang="es-AR" sz="18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sin retribución alguna</a:t>
            </a:r>
            <a:r>
              <a:rPr lang="es-A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, como tampoco se retribuye el trabajo de la evaluación de los pares</a:t>
            </a:r>
          </a:p>
          <a:p>
            <a:pPr algn="just">
              <a:spcAft>
                <a:spcPts val="1200"/>
              </a:spcAft>
            </a:pPr>
            <a:r>
              <a:rPr lang="es-AR" sz="1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s-AR" sz="18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cesión exclusiva </a:t>
            </a:r>
            <a:r>
              <a:rPr lang="es-AR" sz="1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les </a:t>
            </a:r>
            <a:r>
              <a:rPr lang="es-A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impide no sólo la publicación en otro medio sino usos para la </a:t>
            </a:r>
            <a:r>
              <a:rPr lang="es-AR" sz="1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enseñanza o depósito </a:t>
            </a:r>
            <a:r>
              <a:rPr lang="es-AR" sz="1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repositorios</a:t>
            </a:r>
          </a:p>
          <a:p>
            <a:pPr lvl="0" algn="just">
              <a:spcAft>
                <a:spcPts val="1200"/>
              </a:spcAft>
            </a:pPr>
            <a:r>
              <a:rPr lang="es-AR" sz="1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La motivación de los científicos es asegurarse la paternidad sobre el nuevo conocimiento, ser leídos y ser </a:t>
            </a:r>
            <a:r>
              <a:rPr lang="es-AR" sz="1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citados, lo que les permite avanzar en sus carreras</a:t>
            </a:r>
            <a:endParaRPr lang="es-AR" sz="18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1200"/>
              </a:spcAft>
            </a:pPr>
            <a:endParaRPr lang="es-AR" sz="18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AR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AR" dirty="0"/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1705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92888" cy="1371600"/>
          </a:xfrm>
        </p:spPr>
        <p:txBody>
          <a:bodyPr>
            <a:normAutofit/>
          </a:bodyPr>
          <a:lstStyle/>
          <a:p>
            <a:pPr algn="ctr"/>
            <a:r>
              <a:rPr lang="es-AR" sz="2400" b="1" cap="none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Acceso Abierto: nuevo modelo de comunicación de la ciencia</a:t>
            </a:r>
            <a:endParaRPr lang="es-AR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2348880"/>
            <a:ext cx="7105600" cy="3777283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s-AR" sz="1800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s-AR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Este </a:t>
            </a:r>
            <a:r>
              <a:rPr lang="es-AR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nuevo modelo procura el acceso </a:t>
            </a:r>
            <a:r>
              <a:rPr lang="es-ES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libre</a:t>
            </a:r>
            <a:r>
              <a:rPr lang="es-ES" sz="19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s-ES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inmediato y  </a:t>
            </a:r>
            <a:r>
              <a:rPr lang="es-ES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gratuito </a:t>
            </a:r>
            <a:r>
              <a:rPr lang="es-ES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del conocimiento </a:t>
            </a:r>
            <a:r>
              <a:rPr lang="es-ES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científico</a:t>
            </a:r>
          </a:p>
          <a:p>
            <a:pPr algn="just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es-AR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</a:t>
            </a:r>
            <a:r>
              <a:rPr lang="es-AR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hacerlo efectivo a través de la vía verde, los repositorios, </a:t>
            </a:r>
            <a:r>
              <a:rPr lang="es-AR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han construido </a:t>
            </a:r>
            <a:r>
              <a:rPr lang="es-AR" sz="19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instrumentos para gestionar el derecho de </a:t>
            </a:r>
            <a:r>
              <a:rPr lang="es-AR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autor </a:t>
            </a:r>
            <a:r>
              <a:rPr lang="es-AR" sz="19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de modo diferente al del modelo </a:t>
            </a:r>
            <a:r>
              <a:rPr lang="es-AR" sz="19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tradicional.</a:t>
            </a:r>
          </a:p>
          <a:p>
            <a:pPr lvl="0"/>
            <a:endParaRPr lang="es-AR" sz="1800" b="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s-AR" sz="1800" b="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ver cuáles son esas herramientas en el caso de los repositorios, la vía verde, los invito a una obra de teatro en cinco actos y un final concluyente</a:t>
            </a:r>
            <a:endParaRPr lang="es-AR" sz="1800" b="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s-AR" sz="1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s-AR" sz="18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228600">
              <a:spcAft>
                <a:spcPct val="10000"/>
              </a:spcAft>
              <a:buClr>
                <a:schemeClr val="folHlink"/>
              </a:buClr>
              <a:buSzPct val="60000"/>
              <a:defRPr/>
            </a:pPr>
            <a:endParaRPr lang="es-ES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>
              <a:spcAft>
                <a:spcPts val="1200"/>
              </a:spcAft>
            </a:pPr>
            <a:endParaRPr lang="es-AR" sz="18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AR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AR" dirty="0"/>
          </a:p>
          <a:p>
            <a:pPr algn="just"/>
            <a:endParaRPr lang="es-AR" dirty="0"/>
          </a:p>
        </p:txBody>
      </p:sp>
      <p:pic>
        <p:nvPicPr>
          <p:cNvPr id="4" name="3 Imagen" descr="https://encrypted-tbn0.gstatic.com/images?q=tbn:ANd9GcQU3D_qIYPoQR1Jisgkq9SbxKM1ONDE8PZfC6wAYdszO1DJ4fqvZ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193231"/>
            <a:ext cx="2270001" cy="1478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023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>
          <a:xfrm>
            <a:off x="827584" y="2564904"/>
            <a:ext cx="7772400" cy="2007096"/>
          </a:xfrm>
        </p:spPr>
        <p:txBody>
          <a:bodyPr/>
          <a:lstStyle/>
          <a:p>
            <a:r>
              <a:rPr lang="es-A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"Repositorios, instituciones, autores y obras: cómo gestionar el derecho de autor y no morir en el intento</a:t>
            </a: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"</a:t>
            </a:r>
            <a:endParaRPr lang="es-A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 descr="COMO SER MUJER Y NO MORIR EN EL INTEN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281880"/>
            <a:ext cx="864096" cy="128997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771800" y="4725144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Obra en cinco actos</a:t>
            </a:r>
            <a:endParaRPr lang="es-A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solidFill>
              <a:srgbClr val="C00000">
                <a:alpha val="98000"/>
              </a:srgb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270260"/>
            <a:ext cx="1368152" cy="1302757"/>
          </a:xfrm>
          <a:prstGeom prst="snip2DiagRect">
            <a:avLst/>
          </a:prstGeom>
          <a:ln w="165100" cap="sq">
            <a:solidFill>
              <a:srgbClr val="FF33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pic>
        <p:nvPicPr>
          <p:cNvPr id="6" name="Picture 4" descr="C:\Agora\Fotos\FCEN\tapa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2420888"/>
            <a:ext cx="1656184" cy="1152128"/>
          </a:xfrm>
          <a:prstGeom prst="flowChartAlternateProcess">
            <a:avLst/>
          </a:prstGeom>
          <a:ln w="190500" cap="sq">
            <a:solidFill>
              <a:srgbClr val="FFCC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6 Imagen" descr="http://www.panaderosderosario.org.ar/site/images/stories/plazademayo_casarosada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93096"/>
            <a:ext cx="1584176" cy="1291778"/>
          </a:xfrm>
          <a:prstGeom prst="ellipse">
            <a:avLst/>
          </a:prstGeom>
          <a:ln w="190500" cap="sq">
            <a:solidFill>
              <a:schemeClr val="bg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4365104"/>
            <a:ext cx="1503017" cy="1124915"/>
          </a:xfrm>
          <a:prstGeom prst="round2SameRect">
            <a:avLst/>
          </a:prstGeom>
          <a:ln w="190500" cap="sq">
            <a:solidFill>
              <a:srgbClr val="FF66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4365104"/>
            <a:ext cx="1728193" cy="1152128"/>
          </a:xfrm>
          <a:prstGeom prst="rect">
            <a:avLst/>
          </a:prstGeom>
          <a:ln w="190500" cap="sq">
            <a:solidFill>
              <a:srgbClr val="008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4" name="13 CuadroTexto"/>
          <p:cNvSpPr txBox="1"/>
          <p:nvPr/>
        </p:nvSpPr>
        <p:spPr>
          <a:xfrm>
            <a:off x="1979712" y="1268760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Los actores</a:t>
            </a:r>
            <a:endParaRPr lang="es-AR" sz="280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619672" y="3645024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Investigadores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79912" y="371703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científicas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156176" y="378904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Editores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619672" y="5661248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de financiación de la investigación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779912" y="566124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Sociedad en general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300192" y="5733256"/>
            <a:ext cx="122413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Estado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" name="20 Imagen" descr="A scientist carrying the journals Science and Nature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2491093"/>
            <a:ext cx="1512168" cy="11539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0C0C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988840"/>
            <a:ext cx="1368152" cy="1302757"/>
          </a:xfrm>
          <a:prstGeom prst="snip2DiagRect">
            <a:avLst/>
          </a:prstGeom>
          <a:ln w="165100" cap="sq">
            <a:solidFill>
              <a:srgbClr val="FF33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pic>
        <p:nvPicPr>
          <p:cNvPr id="6" name="Picture 4" descr="C:\Agora\Fotos\FCEN\tapa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4653136"/>
            <a:ext cx="1656184" cy="1152128"/>
          </a:xfrm>
          <a:prstGeom prst="flowChartAlternateProcess">
            <a:avLst/>
          </a:prstGeom>
          <a:ln w="190500" cap="sq">
            <a:solidFill>
              <a:srgbClr val="FFCC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5" name="14 CuadroTexto"/>
          <p:cNvSpPr txBox="1"/>
          <p:nvPr/>
        </p:nvSpPr>
        <p:spPr>
          <a:xfrm>
            <a:off x="1907704" y="34290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Investigadores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580112" y="59492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científicas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283968" y="1844824"/>
            <a:ext cx="2520280" cy="20005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Mandatos institucionales </a:t>
            </a:r>
          </a:p>
          <a:p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Acceso Abierto</a:t>
            </a:r>
          </a:p>
          <a:p>
            <a:endParaRPr lang="es-ES" sz="14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Exigen o alientan el depósito</a:t>
            </a: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Establecen la política de Acceso Abierto</a:t>
            </a:r>
          </a:p>
          <a:p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24/10/14: 496 mandatos</a:t>
            </a:r>
          </a:p>
          <a:p>
            <a:r>
              <a:rPr lang="es-ES" sz="12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Fuente: ROARMAP </a:t>
            </a:r>
          </a:p>
          <a:p>
            <a:r>
              <a:rPr lang="es-ES_tradnl" sz="12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http://roarmap.eprints.org/</a:t>
            </a:r>
            <a:endParaRPr lang="es-AR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AR" sz="14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475656" y="4365104"/>
            <a:ext cx="3024336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Licencias institucionales </a:t>
            </a:r>
            <a:endParaRPr lang="es-ES" sz="1200" b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b="1" dirty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Depósito</a:t>
            </a:r>
          </a:p>
          <a:p>
            <a:endParaRPr lang="es-ES" sz="1200" dirty="0" smtClean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</a:rPr>
              <a:t> Cesión no exclusiva de derechos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</a:rPr>
              <a:t> Derechos </a:t>
            </a:r>
            <a:r>
              <a:rPr lang="es-ES" sz="1200" dirty="0">
                <a:solidFill>
                  <a:schemeClr val="bg2"/>
                </a:solidFill>
                <a:latin typeface="Verdana" pitchFamily="34" charset="0"/>
              </a:rPr>
              <a:t>y responsabilidades de las partes: </a:t>
            </a: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</a:rPr>
              <a:t>Autores  e Instituciones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</a:rPr>
              <a:t> Modalidades de depósito y acceso</a:t>
            </a:r>
            <a:endParaRPr lang="es-ES" sz="1200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347864" y="119675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Acto 1</a:t>
            </a:r>
            <a:endParaRPr lang="es-AR" sz="2000" b="1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988840"/>
            <a:ext cx="1368152" cy="1302757"/>
          </a:xfrm>
          <a:prstGeom prst="snip2DiagRect">
            <a:avLst/>
          </a:prstGeom>
          <a:ln w="165100" cap="sq">
            <a:solidFill>
              <a:srgbClr val="FF33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sp>
        <p:nvSpPr>
          <p:cNvPr id="15" name="14 CuadroTexto"/>
          <p:cNvSpPr txBox="1"/>
          <p:nvPr/>
        </p:nvSpPr>
        <p:spPr>
          <a:xfrm>
            <a:off x="1907704" y="34290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Investigadores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436096" y="580526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Instituciones de financiación</a:t>
            </a:r>
            <a:endParaRPr lang="es-AR" sz="1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355976" y="1988840"/>
            <a:ext cx="2664296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Mandatos para el </a:t>
            </a:r>
          </a:p>
          <a:p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Acceso </a:t>
            </a:r>
            <a:r>
              <a:rPr lang="es-ES" sz="12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Abierto de Instituciones de Financiación de la investigación</a:t>
            </a:r>
            <a:endParaRPr lang="es-ES" sz="14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Exigen el depósito como requisito para financiar</a:t>
            </a: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Dónde depositar, versión, embargo</a:t>
            </a:r>
          </a:p>
          <a:p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24/10/14: 139 mandatos</a:t>
            </a:r>
          </a:p>
          <a:p>
            <a:r>
              <a:rPr lang="es-ES" sz="12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Fuente: </a:t>
            </a:r>
            <a:r>
              <a:rPr lang="es-ES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Sherpa/</a:t>
            </a:r>
            <a:r>
              <a:rPr lang="es-ES" sz="1200" dirty="0" err="1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Juliet</a:t>
            </a:r>
            <a:endParaRPr lang="es-ES" sz="1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_tradnl" sz="12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http://www.sherpa.ac.uk/juliet</a:t>
            </a:r>
            <a:endParaRPr lang="es-AR" sz="14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347864" y="119675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Acto 2</a:t>
            </a:r>
            <a:endParaRPr lang="es-AR" sz="2000" b="1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509120"/>
            <a:ext cx="1728193" cy="1152128"/>
          </a:xfrm>
          <a:prstGeom prst="rect">
            <a:avLst/>
          </a:prstGeom>
          <a:ln w="190500" cap="sq">
            <a:solidFill>
              <a:srgbClr val="008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069086">
  <a:themeElements>
    <a:clrScheme name="Tema de Office 1">
      <a:dk1>
        <a:srgbClr val="00005B"/>
      </a:dk1>
      <a:lt1>
        <a:srgbClr val="F8F8F8"/>
      </a:lt1>
      <a:dk2>
        <a:srgbClr val="0000FF"/>
      </a:dk2>
      <a:lt2>
        <a:srgbClr val="FFCC00"/>
      </a:lt2>
      <a:accent1>
        <a:srgbClr val="98BAFF"/>
      </a:accent1>
      <a:accent2>
        <a:srgbClr val="009900"/>
      </a:accent2>
      <a:accent3>
        <a:srgbClr val="AAAAFF"/>
      </a:accent3>
      <a:accent4>
        <a:srgbClr val="D4D4D4"/>
      </a:accent4>
      <a:accent5>
        <a:srgbClr val="CAD9FF"/>
      </a:accent5>
      <a:accent6>
        <a:srgbClr val="008A00"/>
      </a:accent6>
      <a:hlink>
        <a:srgbClr val="350035"/>
      </a:hlink>
      <a:folHlink>
        <a:srgbClr val="5980D8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5B"/>
        </a:dk1>
        <a:lt1>
          <a:srgbClr val="F8F8F8"/>
        </a:lt1>
        <a:dk2>
          <a:srgbClr val="0000FF"/>
        </a:dk2>
        <a:lt2>
          <a:srgbClr val="FFCC00"/>
        </a:lt2>
        <a:accent1>
          <a:srgbClr val="98BAFF"/>
        </a:accent1>
        <a:accent2>
          <a:srgbClr val="009900"/>
        </a:accent2>
        <a:accent3>
          <a:srgbClr val="AAAAFF"/>
        </a:accent3>
        <a:accent4>
          <a:srgbClr val="D4D4D4"/>
        </a:accent4>
        <a:accent5>
          <a:srgbClr val="CAD9FF"/>
        </a:accent5>
        <a:accent6>
          <a:srgbClr val="008A00"/>
        </a:accent6>
        <a:hlink>
          <a:srgbClr val="350035"/>
        </a:hlink>
        <a:folHlink>
          <a:srgbClr val="5980D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3399"/>
        </a:dk2>
        <a:lt2>
          <a:srgbClr val="5A92D2"/>
        </a:lt2>
        <a:accent1>
          <a:srgbClr val="CCECFF"/>
        </a:accent1>
        <a:accent2>
          <a:srgbClr val="CC99FF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B98AE7"/>
        </a:accent6>
        <a:hlink>
          <a:srgbClr val="FF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FFFF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333300"/>
        </a:dk1>
        <a:lt1>
          <a:srgbClr val="F8F8F8"/>
        </a:lt1>
        <a:dk2>
          <a:srgbClr val="B4AD8B"/>
        </a:dk2>
        <a:lt2>
          <a:srgbClr val="FFFF99"/>
        </a:lt2>
        <a:accent1>
          <a:srgbClr val="F5F5DE"/>
        </a:accent1>
        <a:accent2>
          <a:srgbClr val="00CCCC"/>
        </a:accent2>
        <a:accent3>
          <a:srgbClr val="D6D3C4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3300"/>
        </a:dk1>
        <a:lt1>
          <a:srgbClr val="F8F8F8"/>
        </a:lt1>
        <a:dk2>
          <a:srgbClr val="009966"/>
        </a:dk2>
        <a:lt2>
          <a:srgbClr val="FFCC00"/>
        </a:lt2>
        <a:accent1>
          <a:srgbClr val="F5F5DE"/>
        </a:accent1>
        <a:accent2>
          <a:srgbClr val="00CCCC"/>
        </a:accent2>
        <a:accent3>
          <a:srgbClr val="AACAB8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660033"/>
        </a:dk1>
        <a:lt1>
          <a:srgbClr val="F8F8F8"/>
        </a:lt1>
        <a:dk2>
          <a:srgbClr val="D60093"/>
        </a:dk2>
        <a:lt2>
          <a:srgbClr val="FFCC00"/>
        </a:lt2>
        <a:accent1>
          <a:srgbClr val="F5F5DE"/>
        </a:accent1>
        <a:accent2>
          <a:srgbClr val="009900"/>
        </a:accent2>
        <a:accent3>
          <a:srgbClr val="E8AAC8"/>
        </a:accent3>
        <a:accent4>
          <a:srgbClr val="D4D4D4"/>
        </a:accent4>
        <a:accent5>
          <a:srgbClr val="F9F9EC"/>
        </a:accent5>
        <a:accent6>
          <a:srgbClr val="008A00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sencial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1174</Words>
  <Application>Microsoft Office PowerPoint</Application>
  <PresentationFormat>Presentación en pantalla (4:3)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01069086</vt:lpstr>
      <vt:lpstr>Esencial</vt:lpstr>
      <vt:lpstr>Diapositiva 1</vt:lpstr>
      <vt:lpstr>Investigación científica y propiedad intelectual</vt:lpstr>
      <vt:lpstr>Aspecto moral y patrimonial del  Derecho de Autor</vt:lpstr>
      <vt:lpstr>Particularidad de la cesión de derechos patrimoniales en las revistas científicas</vt:lpstr>
      <vt:lpstr>Acceso Abierto: nuevo modelo de comunicación de la ciencia</vt:lpstr>
      <vt:lpstr>"Repositorios, instituciones, autores y obras: cómo gestionar el derecho de autor y no morir en el intento"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 Sanllorenti</dc:creator>
  <cp:lastModifiedBy>Ana Sanllorenti</cp:lastModifiedBy>
  <cp:revision>100</cp:revision>
  <dcterms:created xsi:type="dcterms:W3CDTF">2014-10-24T18:36:37Z</dcterms:created>
  <dcterms:modified xsi:type="dcterms:W3CDTF">2014-10-27T18:29:29Z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TC010690863082</vt:lpwstr>
  </property>
</Properties>
</file>